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 id="2147483666" r:id="rId6"/>
  </p:sldMasterIdLst>
  <p:notesMasterIdLst>
    <p:notesMasterId r:id="rId44"/>
  </p:notesMasterIdLst>
  <p:handoutMasterIdLst>
    <p:handoutMasterId r:id="rId45"/>
  </p:handoutMasterIdLst>
  <p:sldIdLst>
    <p:sldId id="311" r:id="rId7"/>
    <p:sldId id="257" r:id="rId8"/>
    <p:sldId id="310" r:id="rId9"/>
    <p:sldId id="258" r:id="rId10"/>
    <p:sldId id="269" r:id="rId11"/>
    <p:sldId id="308" r:id="rId12"/>
    <p:sldId id="260" r:id="rId13"/>
    <p:sldId id="297" r:id="rId14"/>
    <p:sldId id="263" r:id="rId15"/>
    <p:sldId id="262" r:id="rId16"/>
    <p:sldId id="264" r:id="rId17"/>
    <p:sldId id="265" r:id="rId18"/>
    <p:sldId id="291" r:id="rId19"/>
    <p:sldId id="267" r:id="rId20"/>
    <p:sldId id="292" r:id="rId21"/>
    <p:sldId id="300" r:id="rId22"/>
    <p:sldId id="294" r:id="rId23"/>
    <p:sldId id="309" r:id="rId24"/>
    <p:sldId id="302" r:id="rId25"/>
    <p:sldId id="303" r:id="rId26"/>
    <p:sldId id="304" r:id="rId27"/>
    <p:sldId id="274" r:id="rId28"/>
    <p:sldId id="275" r:id="rId29"/>
    <p:sldId id="305" r:id="rId30"/>
    <p:sldId id="306" r:id="rId31"/>
    <p:sldId id="293" r:id="rId32"/>
    <p:sldId id="277" r:id="rId33"/>
    <p:sldId id="280" r:id="rId34"/>
    <p:sldId id="312" r:id="rId35"/>
    <p:sldId id="282" r:id="rId36"/>
    <p:sldId id="307" r:id="rId37"/>
    <p:sldId id="285" r:id="rId38"/>
    <p:sldId id="313" r:id="rId39"/>
    <p:sldId id="286" r:id="rId40"/>
    <p:sldId id="314" r:id="rId41"/>
    <p:sldId id="289" r:id="rId42"/>
    <p:sldId id="315"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nna Laura Salvati" initials="ALS" lastIdx="38" clrIdx="6">
    <p:extLst>
      <p:ext uri="{19B8F6BF-5375-455C-9EA6-DF929625EA0E}">
        <p15:presenceInfo xmlns:p15="http://schemas.microsoft.com/office/powerpoint/2012/main" userId="Anna Laura Salvati" providerId="None"/>
      </p:ext>
    </p:extLst>
  </p:cmAuthor>
  <p:cmAuthor id="1" name="MAYIGANE, Landry Ndriko" initials="MN" lastIdx="1" clrIdx="0">
    <p:extLst>
      <p:ext uri="{19B8F6BF-5375-455C-9EA6-DF929625EA0E}">
        <p15:presenceInfo xmlns:p15="http://schemas.microsoft.com/office/powerpoint/2012/main" userId="S::mayiganel@who.int::5bcdd02e-6bd9-497d-a938-c18e9b426efb" providerId="AD"/>
      </p:ext>
    </p:extLst>
  </p:cmAuthor>
  <p:cmAuthor id="8" name="ABDELFATTAH, Mohamed Refaat" initials="AMR" lastIdx="5" clrIdx="7">
    <p:extLst>
      <p:ext uri="{19B8F6BF-5375-455C-9EA6-DF929625EA0E}">
        <p15:presenceInfo xmlns:p15="http://schemas.microsoft.com/office/powerpoint/2012/main" userId="S::refaatm@who.int::b929d38a-dead-4bbc-9ae9-e1d851a7662f" providerId="AD"/>
      </p:ext>
    </p:extLst>
  </p:cmAuthor>
  <p:cmAuthor id="2" name="Denis" initials="D" lastIdx="20" clrIdx="1">
    <p:extLst>
      <p:ext uri="{19B8F6BF-5375-455C-9EA6-DF929625EA0E}">
        <p15:presenceInfo xmlns:p15="http://schemas.microsoft.com/office/powerpoint/2012/main" userId="Denis" providerId="None"/>
      </p:ext>
    </p:extLst>
  </p:cmAuthor>
  <p:cmAuthor id="3" name="COPPER, Frederik Anton" initials="CFA" lastIdx="32" clrIdx="2">
    <p:extLst>
      <p:ext uri="{19B8F6BF-5375-455C-9EA6-DF929625EA0E}">
        <p15:presenceInfo xmlns:p15="http://schemas.microsoft.com/office/powerpoint/2012/main" userId="S::copperf@who.int::0f901088-783c-438a-8209-1f3e953b174f" providerId="AD"/>
      </p:ext>
    </p:extLst>
  </p:cmAuthor>
  <p:cmAuthor id="4" name="VENTE, Candice" initials="VC" lastIdx="20" clrIdx="3">
    <p:extLst>
      <p:ext uri="{19B8F6BF-5375-455C-9EA6-DF929625EA0E}">
        <p15:presenceInfo xmlns:p15="http://schemas.microsoft.com/office/powerpoint/2012/main" userId="S::ventec@who.int::8f353e18-bd2e-4779-a174-5920aa7a3ee8" providerId="AD"/>
      </p:ext>
    </p:extLst>
  </p:cmAuthor>
  <p:cmAuthor id="5" name="ALFONSO, Claudia" initials="AC" lastIdx="29" clrIdx="4">
    <p:extLst>
      <p:ext uri="{19B8F6BF-5375-455C-9EA6-DF929625EA0E}">
        <p15:presenceInfo xmlns:p15="http://schemas.microsoft.com/office/powerpoint/2012/main" userId="S::alfonsoc@who.int::e6798bdc-e903-4d9b-961e-e8e67ad985a2" providerId="AD"/>
      </p:ext>
    </p:extLst>
  </p:cmAuthor>
  <p:cmAuthor id="6" name="KHADEM BROOJERDI, Alireza" initials="KBA" lastIdx="9" clrIdx="5">
    <p:extLst>
      <p:ext uri="{19B8F6BF-5375-455C-9EA6-DF929625EA0E}">
        <p15:presenceInfo xmlns:p15="http://schemas.microsoft.com/office/powerpoint/2012/main" userId="S::khadembroojerdia@who.int::9a71e5a5-cd79-4bc8-9cc8-946db5ed7d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DCF"/>
    <a:srgbClr val="008FCE"/>
    <a:srgbClr val="008DC9"/>
    <a:srgbClr val="D86422"/>
    <a:srgbClr val="A24B19"/>
    <a:srgbClr val="006A97"/>
    <a:srgbClr val="005D85"/>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DA5760-58BD-4B09-BDC7-FDC6E5A02602}" v="1" dt="2020-12-18T14:09:03.8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2982" autoAdjust="0"/>
  </p:normalViewPr>
  <p:slideViewPr>
    <p:cSldViewPr snapToGrid="0">
      <p:cViewPr varScale="1">
        <p:scale>
          <a:sx n="63" d="100"/>
          <a:sy n="63" d="100"/>
        </p:scale>
        <p:origin x="996" y="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viewProps" Target="viewProps.xml"/><Relationship Id="rId8" Type="http://schemas.openxmlformats.org/officeDocument/2006/relationships/slide" Target="slides/slide2.xml"/><Relationship Id="rId51"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B92E9C-8090-4B7C-B10B-03773AD3F883}" type="doc">
      <dgm:prSet loTypeId="urn:microsoft.com/office/officeart/2005/8/layout/chevronAccent+Icon" loCatId="process" qsTypeId="urn:microsoft.com/office/officeart/2005/8/quickstyle/3d1" qsCatId="3D" csTypeId="urn:microsoft.com/office/officeart/2005/8/colors/colorful4" csCatId="colorful" phldr="1"/>
      <dgm:spPr/>
    </dgm:pt>
    <dgm:pt modelId="{88AA1FC7-A4C8-44D9-ACCF-F18EF8BD3F5D}">
      <dgm:prSet phldrT="[Text]"/>
      <dgm:spPr/>
      <dgm:t>
        <a:bodyPr/>
        <a:lstStyle/>
        <a:p>
          <a:r>
            <a:rPr lang="fr-FR" noProof="0" dirty="0"/>
            <a:t>Approbation réglementaire des vaccins</a:t>
          </a:r>
        </a:p>
      </dgm:t>
    </dgm:pt>
    <dgm:pt modelId="{0CFFC4C7-EFF1-44C1-B289-1558E032C610}" type="parTrans" cxnId="{2622287B-AFB0-4682-A13A-A5EDCEEBD07D}">
      <dgm:prSet/>
      <dgm:spPr/>
      <dgm:t>
        <a:bodyPr/>
        <a:lstStyle/>
        <a:p>
          <a:endParaRPr lang="en-GB"/>
        </a:p>
      </dgm:t>
    </dgm:pt>
    <dgm:pt modelId="{9985F429-35AA-4BB2-8C1E-E80D569479EE}" type="sibTrans" cxnId="{2622287B-AFB0-4682-A13A-A5EDCEEBD07D}">
      <dgm:prSet/>
      <dgm:spPr/>
      <dgm:t>
        <a:bodyPr/>
        <a:lstStyle/>
        <a:p>
          <a:endParaRPr lang="en-GB"/>
        </a:p>
      </dgm:t>
    </dgm:pt>
    <dgm:pt modelId="{347F316C-5112-49C7-B379-080DAB4BBA79}">
      <dgm:prSet phldrT="[Text]"/>
      <dgm:spPr/>
      <dgm:t>
        <a:bodyPr/>
        <a:lstStyle/>
        <a:p>
          <a:r>
            <a:rPr lang="fr-FR" noProof="0" dirty="0"/>
            <a:t>Permis d’importation</a:t>
          </a:r>
        </a:p>
      </dgm:t>
    </dgm:pt>
    <dgm:pt modelId="{6E0CB201-3FFB-4534-90FA-4395C4AEE31A}" type="parTrans" cxnId="{3199DB30-9B99-4CBF-A164-2F180133E24D}">
      <dgm:prSet/>
      <dgm:spPr/>
      <dgm:t>
        <a:bodyPr/>
        <a:lstStyle/>
        <a:p>
          <a:endParaRPr lang="en-GB"/>
        </a:p>
      </dgm:t>
    </dgm:pt>
    <dgm:pt modelId="{61254E23-E5E3-4553-B45D-2C1843CCE917}" type="sibTrans" cxnId="{3199DB30-9B99-4CBF-A164-2F180133E24D}">
      <dgm:prSet/>
      <dgm:spPr/>
      <dgm:t>
        <a:bodyPr/>
        <a:lstStyle/>
        <a:p>
          <a:endParaRPr lang="en-GB"/>
        </a:p>
      </dgm:t>
    </dgm:pt>
    <dgm:pt modelId="{75D0FB6C-C55B-4C98-9DB1-C7897BA7EEC6}">
      <dgm:prSet phldrT="[Text]"/>
      <dgm:spPr/>
      <dgm:t>
        <a:bodyPr/>
        <a:lstStyle/>
        <a:p>
          <a:r>
            <a:rPr lang="fr-FR" noProof="0" dirty="0"/>
            <a:t>Libération des lo</a:t>
          </a:r>
          <a:r>
            <a:rPr lang="en-US" dirty="0"/>
            <a:t>ts</a:t>
          </a:r>
          <a:endParaRPr lang="en-GB" dirty="0"/>
        </a:p>
      </dgm:t>
    </dgm:pt>
    <dgm:pt modelId="{8DE5109E-02E0-4D2A-A5AB-6BD62D6CBA35}" type="parTrans" cxnId="{90022842-F21E-4750-8322-69C998417186}">
      <dgm:prSet/>
      <dgm:spPr/>
      <dgm:t>
        <a:bodyPr/>
        <a:lstStyle/>
        <a:p>
          <a:endParaRPr lang="en-GB"/>
        </a:p>
      </dgm:t>
    </dgm:pt>
    <dgm:pt modelId="{23829EFD-C373-4321-8121-4B31405EC630}" type="sibTrans" cxnId="{90022842-F21E-4750-8322-69C998417186}">
      <dgm:prSet/>
      <dgm:spPr/>
      <dgm:t>
        <a:bodyPr/>
        <a:lstStyle/>
        <a:p>
          <a:endParaRPr lang="en-GB"/>
        </a:p>
      </dgm:t>
    </dgm:pt>
    <dgm:pt modelId="{A431F394-9963-4077-A048-BD93388291E8}">
      <dgm:prSet phldrT="[Text]"/>
      <dgm:spPr/>
      <dgm:t>
        <a:bodyPr/>
        <a:lstStyle/>
        <a:p>
          <a:r>
            <a:rPr lang="fr-FR" noProof="0" dirty="0"/>
            <a:t>Contrôle de la sécurité, de l’efficacité et de la qualité</a:t>
          </a:r>
        </a:p>
      </dgm:t>
    </dgm:pt>
    <dgm:pt modelId="{5C9A0025-78F0-4FF0-B946-0B7BE8CCAD6B}" type="parTrans" cxnId="{51755116-F4F2-4892-BDE2-710B0D6720A4}">
      <dgm:prSet/>
      <dgm:spPr/>
      <dgm:t>
        <a:bodyPr/>
        <a:lstStyle/>
        <a:p>
          <a:endParaRPr lang="en-GB"/>
        </a:p>
      </dgm:t>
    </dgm:pt>
    <dgm:pt modelId="{698F68FB-2763-4DB3-9A37-B2A0E7888DE7}" type="sibTrans" cxnId="{51755116-F4F2-4892-BDE2-710B0D6720A4}">
      <dgm:prSet/>
      <dgm:spPr/>
      <dgm:t>
        <a:bodyPr/>
        <a:lstStyle/>
        <a:p>
          <a:endParaRPr lang="en-GB"/>
        </a:p>
      </dgm:t>
    </dgm:pt>
    <dgm:pt modelId="{B11733A9-ADA9-4DE4-9AC4-6C0FB0B476AD}" type="pres">
      <dgm:prSet presAssocID="{E3B92E9C-8090-4B7C-B10B-03773AD3F883}" presName="Name0" presStyleCnt="0">
        <dgm:presLayoutVars>
          <dgm:dir/>
          <dgm:resizeHandles val="exact"/>
        </dgm:presLayoutVars>
      </dgm:prSet>
      <dgm:spPr/>
    </dgm:pt>
    <dgm:pt modelId="{7D973F09-9B32-4F54-AAB8-C1B85B8302CA}" type="pres">
      <dgm:prSet presAssocID="{88AA1FC7-A4C8-44D9-ACCF-F18EF8BD3F5D}" presName="composite" presStyleCnt="0"/>
      <dgm:spPr/>
    </dgm:pt>
    <dgm:pt modelId="{5A499EA6-E0D2-47BC-B0F3-E892FB0334B8}" type="pres">
      <dgm:prSet presAssocID="{88AA1FC7-A4C8-44D9-ACCF-F18EF8BD3F5D}" presName="bgChev" presStyleLbl="node1" presStyleIdx="0" presStyleCnt="4"/>
      <dgm:spPr/>
    </dgm:pt>
    <dgm:pt modelId="{749B55A6-3D8D-4AC3-9F75-FA3AF0901F81}" type="pres">
      <dgm:prSet presAssocID="{88AA1FC7-A4C8-44D9-ACCF-F18EF8BD3F5D}" presName="txNode" presStyleLbl="fgAcc1" presStyleIdx="0" presStyleCnt="4">
        <dgm:presLayoutVars>
          <dgm:bulletEnabled val="1"/>
        </dgm:presLayoutVars>
      </dgm:prSet>
      <dgm:spPr/>
    </dgm:pt>
    <dgm:pt modelId="{B35CFDCA-5EA6-4E6E-A946-9E49F1B14EF1}" type="pres">
      <dgm:prSet presAssocID="{9985F429-35AA-4BB2-8C1E-E80D569479EE}" presName="compositeSpace" presStyleCnt="0"/>
      <dgm:spPr/>
    </dgm:pt>
    <dgm:pt modelId="{B3353E83-4D7F-4338-9302-68EF6195505B}" type="pres">
      <dgm:prSet presAssocID="{347F316C-5112-49C7-B379-080DAB4BBA79}" presName="composite" presStyleCnt="0"/>
      <dgm:spPr/>
    </dgm:pt>
    <dgm:pt modelId="{E61DF08F-F138-4DB4-BC49-2CCE15995E0F}" type="pres">
      <dgm:prSet presAssocID="{347F316C-5112-49C7-B379-080DAB4BBA79}" presName="bgChev" presStyleLbl="node1" presStyleIdx="1" presStyleCnt="4"/>
      <dgm:spPr/>
    </dgm:pt>
    <dgm:pt modelId="{230518FA-7E2D-4761-B56B-B9ABB048CE5C}" type="pres">
      <dgm:prSet presAssocID="{347F316C-5112-49C7-B379-080DAB4BBA79}" presName="txNode" presStyleLbl="fgAcc1" presStyleIdx="1" presStyleCnt="4">
        <dgm:presLayoutVars>
          <dgm:bulletEnabled val="1"/>
        </dgm:presLayoutVars>
      </dgm:prSet>
      <dgm:spPr/>
    </dgm:pt>
    <dgm:pt modelId="{3B1BBA6E-D3AD-483F-8622-E1116FF2EAA5}" type="pres">
      <dgm:prSet presAssocID="{61254E23-E5E3-4553-B45D-2C1843CCE917}" presName="compositeSpace" presStyleCnt="0"/>
      <dgm:spPr/>
    </dgm:pt>
    <dgm:pt modelId="{C96F96A3-5851-4073-989A-D4F4C93221A9}" type="pres">
      <dgm:prSet presAssocID="{75D0FB6C-C55B-4C98-9DB1-C7897BA7EEC6}" presName="composite" presStyleCnt="0"/>
      <dgm:spPr/>
    </dgm:pt>
    <dgm:pt modelId="{3BF4A630-18BE-49D5-BDBA-6CABF568A0F0}" type="pres">
      <dgm:prSet presAssocID="{75D0FB6C-C55B-4C98-9DB1-C7897BA7EEC6}" presName="bgChev" presStyleLbl="node1" presStyleIdx="2" presStyleCnt="4"/>
      <dgm:spPr/>
    </dgm:pt>
    <dgm:pt modelId="{B85B49B8-3780-498D-A3ED-E086BD31A91D}" type="pres">
      <dgm:prSet presAssocID="{75D0FB6C-C55B-4C98-9DB1-C7897BA7EEC6}" presName="txNode" presStyleLbl="fgAcc1" presStyleIdx="2" presStyleCnt="4">
        <dgm:presLayoutVars>
          <dgm:bulletEnabled val="1"/>
        </dgm:presLayoutVars>
      </dgm:prSet>
      <dgm:spPr/>
    </dgm:pt>
    <dgm:pt modelId="{4E0C8907-2495-4CF8-B18E-9945E57D5065}" type="pres">
      <dgm:prSet presAssocID="{23829EFD-C373-4321-8121-4B31405EC630}" presName="compositeSpace" presStyleCnt="0"/>
      <dgm:spPr/>
    </dgm:pt>
    <dgm:pt modelId="{C5819B88-0ED2-4581-87A3-61710EC51AC1}" type="pres">
      <dgm:prSet presAssocID="{A431F394-9963-4077-A048-BD93388291E8}" presName="composite" presStyleCnt="0"/>
      <dgm:spPr/>
    </dgm:pt>
    <dgm:pt modelId="{6CB59E79-91E1-4673-AE34-FD3CCDA35BAD}" type="pres">
      <dgm:prSet presAssocID="{A431F394-9963-4077-A048-BD93388291E8}" presName="bgChev" presStyleLbl="node1" presStyleIdx="3" presStyleCnt="4"/>
      <dgm:spPr/>
    </dgm:pt>
    <dgm:pt modelId="{E1E25539-5B2C-4FE6-8C3F-1CAF7F657983}" type="pres">
      <dgm:prSet presAssocID="{A431F394-9963-4077-A048-BD93388291E8}" presName="txNode" presStyleLbl="fgAcc1" presStyleIdx="3" presStyleCnt="4" custLinFactNeighborX="5293" custLinFactNeighborY="-270">
        <dgm:presLayoutVars>
          <dgm:bulletEnabled val="1"/>
        </dgm:presLayoutVars>
      </dgm:prSet>
      <dgm:spPr/>
    </dgm:pt>
  </dgm:ptLst>
  <dgm:cxnLst>
    <dgm:cxn modelId="{51755116-F4F2-4892-BDE2-710B0D6720A4}" srcId="{E3B92E9C-8090-4B7C-B10B-03773AD3F883}" destId="{A431F394-9963-4077-A048-BD93388291E8}" srcOrd="3" destOrd="0" parTransId="{5C9A0025-78F0-4FF0-B946-0B7BE8CCAD6B}" sibTransId="{698F68FB-2763-4DB3-9A37-B2A0E7888DE7}"/>
    <dgm:cxn modelId="{3199DB30-9B99-4CBF-A164-2F180133E24D}" srcId="{E3B92E9C-8090-4B7C-B10B-03773AD3F883}" destId="{347F316C-5112-49C7-B379-080DAB4BBA79}" srcOrd="1" destOrd="0" parTransId="{6E0CB201-3FFB-4534-90FA-4395C4AEE31A}" sibTransId="{61254E23-E5E3-4553-B45D-2C1843CCE917}"/>
    <dgm:cxn modelId="{F3CF9A37-60DE-4CE9-B348-CE11F6732879}" type="presOf" srcId="{A431F394-9963-4077-A048-BD93388291E8}" destId="{E1E25539-5B2C-4FE6-8C3F-1CAF7F657983}" srcOrd="0" destOrd="0" presId="urn:microsoft.com/office/officeart/2005/8/layout/chevronAccent+Icon"/>
    <dgm:cxn modelId="{EAC5B55C-69EA-40F0-8DE1-BA59CB881B83}" type="presOf" srcId="{347F316C-5112-49C7-B379-080DAB4BBA79}" destId="{230518FA-7E2D-4761-B56B-B9ABB048CE5C}" srcOrd="0" destOrd="0" presId="urn:microsoft.com/office/officeart/2005/8/layout/chevronAccent+Icon"/>
    <dgm:cxn modelId="{90022842-F21E-4750-8322-69C998417186}" srcId="{E3B92E9C-8090-4B7C-B10B-03773AD3F883}" destId="{75D0FB6C-C55B-4C98-9DB1-C7897BA7EEC6}" srcOrd="2" destOrd="0" parTransId="{8DE5109E-02E0-4D2A-A5AB-6BD62D6CBA35}" sibTransId="{23829EFD-C373-4321-8121-4B31405EC630}"/>
    <dgm:cxn modelId="{2622287B-AFB0-4682-A13A-A5EDCEEBD07D}" srcId="{E3B92E9C-8090-4B7C-B10B-03773AD3F883}" destId="{88AA1FC7-A4C8-44D9-ACCF-F18EF8BD3F5D}" srcOrd="0" destOrd="0" parTransId="{0CFFC4C7-EFF1-44C1-B289-1558E032C610}" sibTransId="{9985F429-35AA-4BB2-8C1E-E80D569479EE}"/>
    <dgm:cxn modelId="{642D478E-7421-4EA9-9C2A-68E43D05595F}" type="presOf" srcId="{E3B92E9C-8090-4B7C-B10B-03773AD3F883}" destId="{B11733A9-ADA9-4DE4-9AC4-6C0FB0B476AD}" srcOrd="0" destOrd="0" presId="urn:microsoft.com/office/officeart/2005/8/layout/chevronAccent+Icon"/>
    <dgm:cxn modelId="{7B6E02A1-77A2-40DA-9F04-0E4415C33D7C}" type="presOf" srcId="{88AA1FC7-A4C8-44D9-ACCF-F18EF8BD3F5D}" destId="{749B55A6-3D8D-4AC3-9F75-FA3AF0901F81}" srcOrd="0" destOrd="0" presId="urn:microsoft.com/office/officeart/2005/8/layout/chevronAccent+Icon"/>
    <dgm:cxn modelId="{79268EC5-76E6-4461-9E24-92E4BAFA889B}" type="presOf" srcId="{75D0FB6C-C55B-4C98-9DB1-C7897BA7EEC6}" destId="{B85B49B8-3780-498D-A3ED-E086BD31A91D}" srcOrd="0" destOrd="0" presId="urn:microsoft.com/office/officeart/2005/8/layout/chevronAccent+Icon"/>
    <dgm:cxn modelId="{413DE9F5-BF5B-4196-85BB-FD6BB22EBC81}" type="presParOf" srcId="{B11733A9-ADA9-4DE4-9AC4-6C0FB0B476AD}" destId="{7D973F09-9B32-4F54-AAB8-C1B85B8302CA}" srcOrd="0" destOrd="0" presId="urn:microsoft.com/office/officeart/2005/8/layout/chevronAccent+Icon"/>
    <dgm:cxn modelId="{B7A24FDF-097B-482C-AD0D-5E1745E7A83B}" type="presParOf" srcId="{7D973F09-9B32-4F54-AAB8-C1B85B8302CA}" destId="{5A499EA6-E0D2-47BC-B0F3-E892FB0334B8}" srcOrd="0" destOrd="0" presId="urn:microsoft.com/office/officeart/2005/8/layout/chevronAccent+Icon"/>
    <dgm:cxn modelId="{491CAAEB-B57E-4F78-A262-57AD3A81AD8C}" type="presParOf" srcId="{7D973F09-9B32-4F54-AAB8-C1B85B8302CA}" destId="{749B55A6-3D8D-4AC3-9F75-FA3AF0901F81}" srcOrd="1" destOrd="0" presId="urn:microsoft.com/office/officeart/2005/8/layout/chevronAccent+Icon"/>
    <dgm:cxn modelId="{54BF2789-D54A-462F-BF8E-DDC2457FB0A9}" type="presParOf" srcId="{B11733A9-ADA9-4DE4-9AC4-6C0FB0B476AD}" destId="{B35CFDCA-5EA6-4E6E-A946-9E49F1B14EF1}" srcOrd="1" destOrd="0" presId="urn:microsoft.com/office/officeart/2005/8/layout/chevronAccent+Icon"/>
    <dgm:cxn modelId="{D59553C2-51E4-4F99-9998-074FCB0E26EA}" type="presParOf" srcId="{B11733A9-ADA9-4DE4-9AC4-6C0FB0B476AD}" destId="{B3353E83-4D7F-4338-9302-68EF6195505B}" srcOrd="2" destOrd="0" presId="urn:microsoft.com/office/officeart/2005/8/layout/chevronAccent+Icon"/>
    <dgm:cxn modelId="{279F5526-9BEE-47CA-A4B4-C41F0966CD35}" type="presParOf" srcId="{B3353E83-4D7F-4338-9302-68EF6195505B}" destId="{E61DF08F-F138-4DB4-BC49-2CCE15995E0F}" srcOrd="0" destOrd="0" presId="urn:microsoft.com/office/officeart/2005/8/layout/chevronAccent+Icon"/>
    <dgm:cxn modelId="{5E399FEA-2FCB-49F8-9FDC-A8BBE2E6CB5B}" type="presParOf" srcId="{B3353E83-4D7F-4338-9302-68EF6195505B}" destId="{230518FA-7E2D-4761-B56B-B9ABB048CE5C}" srcOrd="1" destOrd="0" presId="urn:microsoft.com/office/officeart/2005/8/layout/chevronAccent+Icon"/>
    <dgm:cxn modelId="{00824D56-23C1-430C-97B9-AF28651A88A7}" type="presParOf" srcId="{B11733A9-ADA9-4DE4-9AC4-6C0FB0B476AD}" destId="{3B1BBA6E-D3AD-483F-8622-E1116FF2EAA5}" srcOrd="3" destOrd="0" presId="urn:microsoft.com/office/officeart/2005/8/layout/chevronAccent+Icon"/>
    <dgm:cxn modelId="{FC55EF95-3CAC-46AA-9943-705EA3457E1D}" type="presParOf" srcId="{B11733A9-ADA9-4DE4-9AC4-6C0FB0B476AD}" destId="{C96F96A3-5851-4073-989A-D4F4C93221A9}" srcOrd="4" destOrd="0" presId="urn:microsoft.com/office/officeart/2005/8/layout/chevronAccent+Icon"/>
    <dgm:cxn modelId="{3132D591-C3CB-43BF-9669-B6BB8EC93FA3}" type="presParOf" srcId="{C96F96A3-5851-4073-989A-D4F4C93221A9}" destId="{3BF4A630-18BE-49D5-BDBA-6CABF568A0F0}" srcOrd="0" destOrd="0" presId="urn:microsoft.com/office/officeart/2005/8/layout/chevronAccent+Icon"/>
    <dgm:cxn modelId="{0F357B9B-E421-444B-854F-84F9FA252935}" type="presParOf" srcId="{C96F96A3-5851-4073-989A-D4F4C93221A9}" destId="{B85B49B8-3780-498D-A3ED-E086BD31A91D}" srcOrd="1" destOrd="0" presId="urn:microsoft.com/office/officeart/2005/8/layout/chevronAccent+Icon"/>
    <dgm:cxn modelId="{CE2BEEB6-2934-49A7-AEE5-A2CDA72DC1B6}" type="presParOf" srcId="{B11733A9-ADA9-4DE4-9AC4-6C0FB0B476AD}" destId="{4E0C8907-2495-4CF8-B18E-9945E57D5065}" srcOrd="5" destOrd="0" presId="urn:microsoft.com/office/officeart/2005/8/layout/chevronAccent+Icon"/>
    <dgm:cxn modelId="{CDAFFC29-ED09-4AFF-8246-848D1095475E}" type="presParOf" srcId="{B11733A9-ADA9-4DE4-9AC4-6C0FB0B476AD}" destId="{C5819B88-0ED2-4581-87A3-61710EC51AC1}" srcOrd="6" destOrd="0" presId="urn:microsoft.com/office/officeart/2005/8/layout/chevronAccent+Icon"/>
    <dgm:cxn modelId="{B9894A92-79EB-4DA5-B444-23A1C95A81E6}" type="presParOf" srcId="{C5819B88-0ED2-4581-87A3-61710EC51AC1}" destId="{6CB59E79-91E1-4673-AE34-FD3CCDA35BAD}" srcOrd="0" destOrd="0" presId="urn:microsoft.com/office/officeart/2005/8/layout/chevronAccent+Icon"/>
    <dgm:cxn modelId="{93552226-AC95-433A-AB80-A742D0A40229}" type="presParOf" srcId="{C5819B88-0ED2-4581-87A3-61710EC51AC1}" destId="{E1E25539-5B2C-4FE6-8C3F-1CAF7F657983}"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499EA6-E0D2-47BC-B0F3-E892FB0334B8}">
      <dsp:nvSpPr>
        <dsp:cNvPr id="0" name=""/>
        <dsp:cNvSpPr/>
      </dsp:nvSpPr>
      <dsp:spPr>
        <a:xfrm>
          <a:off x="4918" y="1617132"/>
          <a:ext cx="2315177" cy="893658"/>
        </a:xfrm>
        <a:prstGeom prst="chevron">
          <a:avLst>
            <a:gd name="adj" fmla="val 4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749B55A6-3D8D-4AC3-9F75-FA3AF0901F81}">
      <dsp:nvSpPr>
        <dsp:cNvPr id="0" name=""/>
        <dsp:cNvSpPr/>
      </dsp:nvSpPr>
      <dsp:spPr>
        <a:xfrm>
          <a:off x="622299"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fr-FR" sz="1300" kern="1200" noProof="0" dirty="0"/>
            <a:t>Approbation réglementaire des vaccins</a:t>
          </a:r>
        </a:p>
      </dsp:txBody>
      <dsp:txXfrm>
        <a:off x="648473" y="1866721"/>
        <a:ext cx="1902690" cy="841310"/>
      </dsp:txXfrm>
    </dsp:sp>
    <dsp:sp modelId="{E61DF08F-F138-4DB4-BC49-2CCE15995E0F}">
      <dsp:nvSpPr>
        <dsp:cNvPr id="0" name=""/>
        <dsp:cNvSpPr/>
      </dsp:nvSpPr>
      <dsp:spPr>
        <a:xfrm>
          <a:off x="2649366" y="1617132"/>
          <a:ext cx="2315177" cy="893658"/>
        </a:xfrm>
        <a:prstGeom prst="chevron">
          <a:avLst>
            <a:gd name="adj" fmla="val 40000"/>
          </a:avLst>
        </a:prstGeom>
        <a:gradFill rotWithShape="0">
          <a:gsLst>
            <a:gs pos="0">
              <a:schemeClr val="accent4">
                <a:hueOff val="9375"/>
                <a:satOff val="0"/>
                <a:lumOff val="3595"/>
                <a:alphaOff val="0"/>
                <a:satMod val="103000"/>
                <a:lumMod val="102000"/>
                <a:tint val="94000"/>
              </a:schemeClr>
            </a:gs>
            <a:gs pos="50000">
              <a:schemeClr val="accent4">
                <a:hueOff val="9375"/>
                <a:satOff val="0"/>
                <a:lumOff val="3595"/>
                <a:alphaOff val="0"/>
                <a:satMod val="110000"/>
                <a:lumMod val="100000"/>
                <a:shade val="100000"/>
              </a:schemeClr>
            </a:gs>
            <a:gs pos="100000">
              <a:schemeClr val="accent4">
                <a:hueOff val="9375"/>
                <a:satOff val="0"/>
                <a:lumOff val="359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230518FA-7E2D-4761-B56B-B9ABB048CE5C}">
      <dsp:nvSpPr>
        <dsp:cNvPr id="0" name=""/>
        <dsp:cNvSpPr/>
      </dsp:nvSpPr>
      <dsp:spPr>
        <a:xfrm>
          <a:off x="3266747"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9375"/>
              <a:satOff val="0"/>
              <a:lumOff val="3595"/>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fr-FR" sz="1300" kern="1200" noProof="0" dirty="0"/>
            <a:t>Permis d’importation</a:t>
          </a:r>
        </a:p>
      </dsp:txBody>
      <dsp:txXfrm>
        <a:off x="3292921" y="1866721"/>
        <a:ext cx="1902690" cy="841310"/>
      </dsp:txXfrm>
    </dsp:sp>
    <dsp:sp modelId="{3BF4A630-18BE-49D5-BDBA-6CABF568A0F0}">
      <dsp:nvSpPr>
        <dsp:cNvPr id="0" name=""/>
        <dsp:cNvSpPr/>
      </dsp:nvSpPr>
      <dsp:spPr>
        <a:xfrm>
          <a:off x="5293813" y="1617132"/>
          <a:ext cx="2315177" cy="893658"/>
        </a:xfrm>
        <a:prstGeom prst="chevron">
          <a:avLst>
            <a:gd name="adj" fmla="val 40000"/>
          </a:avLst>
        </a:prstGeom>
        <a:gradFill rotWithShape="0">
          <a:gsLst>
            <a:gs pos="0">
              <a:schemeClr val="accent4">
                <a:hueOff val="18751"/>
                <a:satOff val="0"/>
                <a:lumOff val="7189"/>
                <a:alphaOff val="0"/>
                <a:satMod val="103000"/>
                <a:lumMod val="102000"/>
                <a:tint val="94000"/>
              </a:schemeClr>
            </a:gs>
            <a:gs pos="50000">
              <a:schemeClr val="accent4">
                <a:hueOff val="18751"/>
                <a:satOff val="0"/>
                <a:lumOff val="7189"/>
                <a:alphaOff val="0"/>
                <a:satMod val="110000"/>
                <a:lumMod val="100000"/>
                <a:shade val="100000"/>
              </a:schemeClr>
            </a:gs>
            <a:gs pos="100000">
              <a:schemeClr val="accent4">
                <a:hueOff val="18751"/>
                <a:satOff val="0"/>
                <a:lumOff val="7189"/>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B85B49B8-3780-498D-A3ED-E086BD31A91D}">
      <dsp:nvSpPr>
        <dsp:cNvPr id="0" name=""/>
        <dsp:cNvSpPr/>
      </dsp:nvSpPr>
      <dsp:spPr>
        <a:xfrm>
          <a:off x="5911194"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18751"/>
              <a:satOff val="0"/>
              <a:lumOff val="7189"/>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fr-FR" sz="1300" kern="1200" noProof="0" dirty="0"/>
            <a:t>Libération des lo</a:t>
          </a:r>
          <a:r>
            <a:rPr lang="en-US" sz="1300" kern="1200" dirty="0"/>
            <a:t>ts</a:t>
          </a:r>
          <a:endParaRPr lang="en-GB" sz="1300" kern="1200" dirty="0"/>
        </a:p>
      </dsp:txBody>
      <dsp:txXfrm>
        <a:off x="5937368" y="1866721"/>
        <a:ext cx="1902690" cy="841310"/>
      </dsp:txXfrm>
    </dsp:sp>
    <dsp:sp modelId="{6CB59E79-91E1-4673-AE34-FD3CCDA35BAD}">
      <dsp:nvSpPr>
        <dsp:cNvPr id="0" name=""/>
        <dsp:cNvSpPr/>
      </dsp:nvSpPr>
      <dsp:spPr>
        <a:xfrm>
          <a:off x="7938261" y="1617132"/>
          <a:ext cx="2315177" cy="893658"/>
        </a:xfrm>
        <a:prstGeom prst="chevron">
          <a:avLst>
            <a:gd name="adj" fmla="val 40000"/>
          </a:avLst>
        </a:prstGeom>
        <a:gradFill rotWithShape="0">
          <a:gsLst>
            <a:gs pos="0">
              <a:schemeClr val="accent4">
                <a:hueOff val="28126"/>
                <a:satOff val="0"/>
                <a:lumOff val="10784"/>
                <a:alphaOff val="0"/>
                <a:satMod val="103000"/>
                <a:lumMod val="102000"/>
                <a:tint val="94000"/>
              </a:schemeClr>
            </a:gs>
            <a:gs pos="50000">
              <a:schemeClr val="accent4">
                <a:hueOff val="28126"/>
                <a:satOff val="0"/>
                <a:lumOff val="10784"/>
                <a:alphaOff val="0"/>
                <a:satMod val="110000"/>
                <a:lumMod val="100000"/>
                <a:shade val="100000"/>
              </a:schemeClr>
            </a:gs>
            <a:gs pos="100000">
              <a:schemeClr val="accent4">
                <a:hueOff val="28126"/>
                <a:satOff val="0"/>
                <a:lumOff val="1078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1E25539-5B2C-4FE6-8C3F-1CAF7F657983}">
      <dsp:nvSpPr>
        <dsp:cNvPr id="0" name=""/>
        <dsp:cNvSpPr/>
      </dsp:nvSpPr>
      <dsp:spPr>
        <a:xfrm>
          <a:off x="8560561" y="1838134"/>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28126"/>
              <a:satOff val="0"/>
              <a:lumOff val="10784"/>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92456" tIns="92456" rIns="92456" bIns="92456" numCol="1" spcCol="1270" anchor="ctr" anchorCtr="0">
          <a:noAutofit/>
        </a:bodyPr>
        <a:lstStyle/>
        <a:p>
          <a:pPr marL="0" lvl="0" indent="0" algn="ctr" defTabSz="577850">
            <a:lnSpc>
              <a:spcPct val="90000"/>
            </a:lnSpc>
            <a:spcBef>
              <a:spcPct val="0"/>
            </a:spcBef>
            <a:spcAft>
              <a:spcPct val="35000"/>
            </a:spcAft>
            <a:buNone/>
          </a:pPr>
          <a:r>
            <a:rPr lang="fr-FR" sz="1300" kern="1200" noProof="0" dirty="0"/>
            <a:t>Contrôle de la sécurité, de l’efficacité et de la qualité</a:t>
          </a:r>
        </a:p>
      </dsp:txBody>
      <dsp:txXfrm>
        <a:off x="8586735" y="1864308"/>
        <a:ext cx="1902690" cy="841310"/>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67265F-E012-4C18-976D-749F9497843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CB049D7-50E2-499B-969D-4D62B25AA5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5D981BD-5526-4445-8380-17D27E8DAE2B}" type="datetimeFigureOut">
              <a:rPr lang="en-US" smtClean="0"/>
              <a:t>21-Dec-20</a:t>
            </a:fld>
            <a:endParaRPr lang="en-US"/>
          </a:p>
        </p:txBody>
      </p:sp>
      <p:sp>
        <p:nvSpPr>
          <p:cNvPr id="4" name="Footer Placeholder 3">
            <a:extLst>
              <a:ext uri="{FF2B5EF4-FFF2-40B4-BE49-F238E27FC236}">
                <a16:creationId xmlns:a16="http://schemas.microsoft.com/office/drawing/2014/main" id="{A8586127-1702-4FB4-9084-D779231D238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EF782CD-0304-411A-A86B-D935595FFE6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C7F966A-2D82-447F-9A17-BCE9AF876DFF}" type="slidenum">
              <a:rPr lang="en-US" smtClean="0"/>
              <a:t>‹#›</a:t>
            </a:fld>
            <a:endParaRPr lang="en-US"/>
          </a:p>
        </p:txBody>
      </p:sp>
    </p:spTree>
    <p:extLst>
      <p:ext uri="{BB962C8B-B14F-4D97-AF65-F5344CB8AC3E}">
        <p14:creationId xmlns:p14="http://schemas.microsoft.com/office/powerpoint/2010/main" val="245341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8A98A83-ACC6-4B15-A034-17B5DF5D97A5}" type="datetimeFigureOut">
              <a:rPr lang="en-US" smtClean="0"/>
              <a:t>21-Dec-20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E61A72-6C7D-49E1-A69D-B1543F4FDA02}" type="slidenum">
              <a:rPr lang="en-US" smtClean="0"/>
              <a:t>‹#›</a:t>
            </a:fld>
            <a:endParaRPr lang="en-US"/>
          </a:p>
        </p:txBody>
      </p:sp>
    </p:spTree>
    <p:extLst>
      <p:ext uri="{BB962C8B-B14F-4D97-AF65-F5344CB8AC3E}">
        <p14:creationId xmlns:p14="http://schemas.microsoft.com/office/powerpoint/2010/main" val="700808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AJUSTEZ LES HORAIRES EN FONCTION DE VOS IMPÉRATIFS, MAIS GARDEZ SUFFISAMMENT DE TEMPS POUR LA DEUXIÈME PARTIE. C'EST LA PLUS IMPORTANTE DE L’EXERCICE !!!</a:t>
            </a:r>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2</a:t>
            </a:fld>
            <a:endParaRPr lang="en-US"/>
          </a:p>
        </p:txBody>
      </p:sp>
    </p:spTree>
    <p:extLst>
      <p:ext uri="{BB962C8B-B14F-4D97-AF65-F5344CB8AC3E}">
        <p14:creationId xmlns:p14="http://schemas.microsoft.com/office/powerpoint/2010/main" val="28955136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15000"/>
              </a:lnSpc>
              <a:spcBef>
                <a:spcPts val="0"/>
              </a:spcBef>
              <a:spcAft>
                <a:spcPts val="0"/>
              </a:spcAft>
              <a:buClrTx/>
              <a:buSzTx/>
              <a:buFont typeface="Symbol" panose="05050102010706020507" pitchFamily="18" charset="2"/>
              <a:buChar char=""/>
              <a:tabLst/>
              <a:defRPr/>
            </a:pPr>
            <a:r>
              <a:rPr kumimoji="0" lang="fr-FR"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Facilitateur (facilitateur d'un exercice) :</a:t>
            </a:r>
            <a:r>
              <a:rPr kumimoji="0" lang="en-GB"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personne chargée de placer les </a:t>
            </a:r>
            <a:r>
              <a:rPr kumimoji="0" lang="fr-FR" sz="12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injects</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et de suivre l’évolution d’un exercice. Le facilitateur est le premier point de contact pour toute question, demande de précision ou requête</a:t>
            </a:r>
            <a:r>
              <a:rPr kumimoji="0" lang="en-GB"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p>
          <a:p>
            <a:pPr marL="342900" marR="0" lvl="0" indent="-342900" algn="l" defTabSz="914400" rtl="0" eaLnBrk="1" fontAlgn="auto" latinLnBrk="0" hangingPunct="1">
              <a:lnSpc>
                <a:spcPct val="115000"/>
              </a:lnSpc>
              <a:spcBef>
                <a:spcPts val="0"/>
              </a:spcBef>
              <a:spcAft>
                <a:spcPts val="0"/>
              </a:spcAft>
              <a:buClrTx/>
              <a:buSzTx/>
              <a:buFont typeface="Symbol" panose="05050102010706020507" pitchFamily="18" charset="2"/>
              <a:buChar char=""/>
              <a:tabLst/>
              <a:defRPr/>
            </a:pPr>
            <a:r>
              <a:rPr kumimoji="0" lang="fr-FR"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Évaluateur :</a:t>
            </a:r>
            <a:r>
              <a:rPr kumimoji="0" lang="en-GB" sz="12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personne chargée de recueillir les données de l’exercice et de déterminer la mesure dans laquelle les objectifs et les cibles de ce dernier sont atteints. Leur évaluation porte sur la performance globale, l’efficacité des opérations menées, le contrôle de la qualité, les capacités, les points forts et les points faibles, ainsi que sur les éléments pouvant être améliorés</a:t>
            </a:r>
            <a:r>
              <a:rPr kumimoji="0" lang="en-GB" sz="12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p>
          <a:p>
            <a:pPr marL="342900" marR="0" lvl="0" indent="-342900" algn="l" defTabSz="914400" rtl="0" eaLnBrk="1" fontAlgn="auto" latinLnBrk="0" hangingPunct="1">
              <a:lnSpc>
                <a:spcPct val="115000"/>
              </a:lnSpc>
              <a:spcBef>
                <a:spcPts val="0"/>
              </a:spcBef>
              <a:spcAft>
                <a:spcPts val="0"/>
              </a:spcAft>
              <a:buClrTx/>
              <a:buSzTx/>
              <a:buFont typeface="Symbol" panose="05050102010706020507" pitchFamily="18" charset="2"/>
              <a:buChar char=""/>
              <a:tabLst/>
              <a:defRPr/>
            </a:pPr>
            <a:r>
              <a:rPr kumimoji="0" lang="fr-FR" sz="1200" b="1" i="0" u="none" strike="noStrike" kern="1200" cap="none" spc="0" normalizeH="0" baseline="0" noProof="0" dirty="0">
                <a:ln>
                  <a:noFill/>
                </a:ln>
                <a:solidFill>
                  <a:prstClr val="black"/>
                </a:solidFill>
                <a:effectLst/>
                <a:uLnTx/>
                <a:uFillTx/>
                <a:latin typeface="Calibri" panose="020F0502020204030204" pitchFamily="34" charset="0"/>
                <a:ea typeface="SimSun" panose="02010600030101010101" pitchFamily="2" charset="-122"/>
                <a:cs typeface="Arial" panose="020B0604020202020204" pitchFamily="34" charset="0"/>
              </a:rPr>
              <a:t>Observateur : </a:t>
            </a:r>
            <a:r>
              <a:rPr kumimoji="0" lang="fr-FR" sz="1200" b="0" i="0" u="none" strike="noStrike" kern="1200" cap="none" spc="0" normalizeH="0" baseline="0" noProof="0" dirty="0">
                <a:ln>
                  <a:noFill/>
                </a:ln>
                <a:solidFill>
                  <a:prstClr val="black"/>
                </a:solidFill>
                <a:effectLst/>
                <a:uLnTx/>
                <a:uFillTx/>
                <a:latin typeface="Calibri" panose="020F0502020204030204" pitchFamily="34" charset="0"/>
                <a:ea typeface="SimSun" panose="02010600030101010101" pitchFamily="2" charset="-122"/>
                <a:cs typeface="Arial" panose="020B0604020202020204" pitchFamily="34" charset="0"/>
              </a:rPr>
              <a:t>personne qui observe l’exercice. Les observateurs peuvent transmettre leurs observations dans le cadre du processus d’évaluation, bien qu’ils ne jouent aucun rôle officiel lors de la réalisation de l’exercice</a:t>
            </a:r>
            <a:r>
              <a:rPr kumimoji="0" lang="en-GB" sz="1200" b="0" i="0" u="none" strike="noStrike" kern="1200" cap="none" spc="0" normalizeH="0" baseline="0" noProof="0" dirty="0">
                <a:ln>
                  <a:noFill/>
                </a:ln>
                <a:solidFill>
                  <a:prstClr val="black"/>
                </a:solidFill>
                <a:effectLst/>
                <a:uLnTx/>
                <a:uFillTx/>
                <a:latin typeface="Calibri" panose="020F0502020204030204" pitchFamily="34" charset="0"/>
                <a:ea typeface="SimSun" panose="02010600030101010101" pitchFamily="2" charset="-122"/>
                <a:cs typeface="Arial" panose="020B0604020202020204" pitchFamily="34" charset="0"/>
              </a:rPr>
              <a:t>.</a:t>
            </a:r>
          </a:p>
          <a:p>
            <a:pPr marR="0" lvl="0">
              <a:lnSpc>
                <a:spcPct val="115000"/>
              </a:lnSpc>
              <a:spcBef>
                <a:spcPts val="0"/>
              </a:spcBef>
              <a:spcAft>
                <a:spcPts val="0"/>
              </a:spcAft>
            </a:pPr>
            <a:endParaRPr lang="en-GB" sz="1200" b="0" dirty="0">
              <a:effectLst/>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FAE61A72-6C7D-49E1-A69D-B1543F4FDA02}" type="slidenum">
              <a:rPr lang="en-US" smtClean="0"/>
              <a:t>11</a:t>
            </a:fld>
            <a:endParaRPr lang="en-US"/>
          </a:p>
        </p:txBody>
      </p:sp>
    </p:spTree>
    <p:extLst>
      <p:ext uri="{BB962C8B-B14F-4D97-AF65-F5344CB8AC3E}">
        <p14:creationId xmlns:p14="http://schemas.microsoft.com/office/powerpoint/2010/main" val="340060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13</a:t>
            </a:fld>
            <a:endParaRPr lang="en-US"/>
          </a:p>
        </p:txBody>
      </p:sp>
    </p:spTree>
    <p:extLst>
      <p:ext uri="{BB962C8B-B14F-4D97-AF65-F5344CB8AC3E}">
        <p14:creationId xmlns:p14="http://schemas.microsoft.com/office/powerpoint/2010/main" val="2120959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14</a:t>
            </a:fld>
            <a:endParaRPr lang="en-US"/>
          </a:p>
        </p:txBody>
      </p:sp>
    </p:spTree>
    <p:extLst>
      <p:ext uri="{BB962C8B-B14F-4D97-AF65-F5344CB8AC3E}">
        <p14:creationId xmlns:p14="http://schemas.microsoft.com/office/powerpoint/2010/main" val="3289717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87400" y="4400550"/>
            <a:ext cx="5486400" cy="3600450"/>
          </a:xfrm>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15</a:t>
            </a:fld>
            <a:endParaRPr lang="en-US"/>
          </a:p>
        </p:txBody>
      </p:sp>
    </p:spTree>
    <p:extLst>
      <p:ext uri="{BB962C8B-B14F-4D97-AF65-F5344CB8AC3E}">
        <p14:creationId xmlns:p14="http://schemas.microsoft.com/office/powerpoint/2010/main" val="341661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a:p>
        </p:txBody>
      </p:sp>
      <p:sp>
        <p:nvSpPr>
          <p:cNvPr id="4" name="Slide Number Placeholder 3"/>
          <p:cNvSpPr>
            <a:spLocks noGrp="1"/>
          </p:cNvSpPr>
          <p:nvPr>
            <p:ph type="sldNum" sz="quarter" idx="5"/>
          </p:nvPr>
        </p:nvSpPr>
        <p:spPr/>
        <p:txBody>
          <a:bodyPr/>
          <a:lstStyle/>
          <a:p>
            <a:fld id="{FAE61A72-6C7D-49E1-A69D-B1543F4FDA02}" type="slidenum">
              <a:rPr lang="en-US" smtClean="0"/>
              <a:t>16</a:t>
            </a:fld>
            <a:endParaRPr lang="en-US"/>
          </a:p>
        </p:txBody>
      </p:sp>
    </p:spTree>
    <p:extLst>
      <p:ext uri="{BB962C8B-B14F-4D97-AF65-F5344CB8AC3E}">
        <p14:creationId xmlns:p14="http://schemas.microsoft.com/office/powerpoint/2010/main" val="38013963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17</a:t>
            </a:fld>
            <a:endParaRPr lang="en-US"/>
          </a:p>
        </p:txBody>
      </p:sp>
    </p:spTree>
    <p:extLst>
      <p:ext uri="{BB962C8B-B14F-4D97-AF65-F5344CB8AC3E}">
        <p14:creationId xmlns:p14="http://schemas.microsoft.com/office/powerpoint/2010/main" val="3523327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L’adaptation et la mise en œuvre de voies et de procédures réglementaires qui facilitent la préparation des pays aux urgences de santé publique, comme la pandémie de COVID-19, devraient idéalement être en place avant que l’urgence ne se produise. L’adaptation de la réglementation est essentielle lors des urgences de santé publique, c’est pourquoi les ARN sont encouragées à convertir le système de contrôle traditionnel et réactif en une approche proactive et basée sur les risques afin d’accélérer l’accès du public aux produits médicaux pouvant sauver des vies. La détermination des aspects juridiques liés à l’acquisition de produits non encore finalisés pourrait également être étudié</a:t>
            </a:r>
            <a:r>
              <a:rPr lang="en-US" dirty="0"/>
              <a:t>. </a:t>
            </a:r>
          </a:p>
          <a:p>
            <a:endParaRPr lang="en-US" dirty="0"/>
          </a:p>
          <a:p>
            <a:r>
              <a:rPr lang="fr-FR" b="1" dirty="0"/>
              <a:t>Les procédures réglementaires d’urgence pour un vaccin contre la COVID-19 devraient garantir</a:t>
            </a:r>
            <a:r>
              <a:rPr lang="en-US" b="1" dirty="0"/>
              <a:t> </a:t>
            </a:r>
            <a:r>
              <a:rPr lang="fr-FR" b="1" dirty="0"/>
              <a:t>une évaluation accélérée des données et des éléments de preuve qui contribuent à la meilleure prise de décision en matière de réglementation concernant l’approbation du vaccin contre la COVID-19 pendant les processus d’enregistrement et lors des modifications/variations des souches et d’autres changements post-approbation</a:t>
            </a:r>
            <a:r>
              <a:rPr lang="en-US" b="1" dirty="0"/>
              <a:t>. </a:t>
            </a:r>
            <a:r>
              <a:rPr lang="fr-FR" b="1" dirty="0"/>
              <a:t>L’évaluation accélérée pourrait être basée sur des approches d’appui sur ce qui se fait déjà visant à faciliter l’approbation, la délivrance de permis d’importation dans les plus brefs délais et la mise en circulation accélérée des lots de vaccins pour une administration rapide du vaccin contre la COVID-19 aux groupes cibles</a:t>
            </a:r>
            <a:r>
              <a:rPr lang="en-US" b="1" dirty="0"/>
              <a:t>. </a:t>
            </a:r>
          </a:p>
          <a:p>
            <a:endParaRPr lang="en-US" dirty="0"/>
          </a:p>
          <a:p>
            <a:r>
              <a:rPr lang="fr-FR" dirty="0"/>
              <a:t>Les procédures réglementaires et administratives établies devraient garantir une gestion adéquate des informations, une communication et une coopération efficaces entre les différentes branches de l’ARN et les parties prenantes concernées, c'est-à-dire les autorités de santé publique - y compris les laboratoires de contrôle nationaux (LCN), les autorités douanières, les entités chargées des achats et du déploiement</a:t>
            </a:r>
            <a:r>
              <a:rPr lang="en-US" dirty="0"/>
              <a:t>. </a:t>
            </a:r>
          </a:p>
          <a:p>
            <a:r>
              <a:rPr lang="fr-FR" dirty="0"/>
              <a:t>Des systèmes de communication et de partage d’informations devraient être créés et mis en œuvre pour toutes les parties prenantes. L’autorité de réglementation nationale, le programme de vaccination national et les autres parties prenantes devraient élaborer, ou améliorer, et mettre en œuvre des plans de vigilance vaccinale pour surveiller la sécurité et l’efficacité du ou des vaccins contre la COVID-19 utilisés</a:t>
            </a:r>
            <a:r>
              <a:rPr lang="en-US" dirty="0"/>
              <a:t>. </a:t>
            </a:r>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18</a:t>
            </a:fld>
            <a:endParaRPr lang="en-US"/>
          </a:p>
        </p:txBody>
      </p:sp>
    </p:spTree>
    <p:extLst>
      <p:ext uri="{BB962C8B-B14F-4D97-AF65-F5344CB8AC3E}">
        <p14:creationId xmlns:p14="http://schemas.microsoft.com/office/powerpoint/2010/main" val="31844951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fr-FR" sz="1200" b="0" i="0" u="none" strike="noStrike" kern="1200" noProof="0" dirty="0">
                <a:solidFill>
                  <a:schemeClr val="tx1"/>
                </a:solidFill>
                <a:effectLst/>
                <a:latin typeface="+mn-lt"/>
                <a:ea typeface="+mn-ea"/>
                <a:cs typeface="+mn-cs"/>
              </a:rPr>
              <a:t>Réglementation des vaccins </a:t>
            </a:r>
          </a:p>
          <a:p>
            <a:pPr rtl="0" fontAlgn="base"/>
            <a:r>
              <a:rPr lang="fr-FR" sz="1200" b="0" i="0" u="none" strike="noStrike" kern="1200" dirty="0">
                <a:solidFill>
                  <a:schemeClr val="tx1"/>
                </a:solidFill>
                <a:effectLst/>
                <a:latin typeface="+mn-lt"/>
                <a:ea typeface="+mn-ea"/>
                <a:cs typeface="+mn-cs"/>
              </a:rPr>
              <a:t>Les questions de réglementation liées à un vaccin candidat particulier doivent être prises en compte dès le début du processus de développement, puisque la conformité aux exigences réglementaires est la base de l’approbation éventuelle</a:t>
            </a:r>
            <a:r>
              <a:rPr lang="en-GB" sz="1200" b="0" i="0" u="none" strike="noStrike" kern="1200" dirty="0">
                <a:solidFill>
                  <a:schemeClr val="tx1"/>
                </a:solidFill>
                <a:effectLst/>
                <a:latin typeface="+mn-lt"/>
                <a:ea typeface="+mn-ea"/>
                <a:cs typeface="+mn-cs"/>
              </a:rPr>
              <a:t>.  </a:t>
            </a:r>
          </a:p>
          <a:p>
            <a:pPr rtl="0" fontAlgn="base"/>
            <a:r>
              <a:rPr lang="fr-FR" sz="1200" b="0" i="0" u="none" strike="noStrike" kern="1200" dirty="0">
                <a:solidFill>
                  <a:schemeClr val="tx1"/>
                </a:solidFill>
                <a:effectLst/>
                <a:latin typeface="+mn-lt"/>
                <a:ea typeface="+mn-ea"/>
                <a:cs typeface="+mn-cs"/>
              </a:rPr>
              <a:t>Il est fortement recommandé d’établir un dialogue avec l’autorité de réglementation nationale appropriée dès le début</a:t>
            </a:r>
            <a:r>
              <a:rPr lang="en-GB" sz="1200" b="0" i="0" u="none" strike="noStrike" kern="1200" dirty="0">
                <a:solidFill>
                  <a:schemeClr val="tx1"/>
                </a:solidFill>
                <a:effectLst/>
                <a:latin typeface="+mn-lt"/>
                <a:ea typeface="+mn-ea"/>
                <a:cs typeface="+mn-cs"/>
              </a:rPr>
              <a:t>.  </a:t>
            </a:r>
          </a:p>
          <a:p>
            <a:pPr rtl="0" fontAlgn="base"/>
            <a:r>
              <a:rPr lang="fr-FR" sz="1200" b="0" i="0" u="none" strike="noStrike" kern="1200" dirty="0">
                <a:solidFill>
                  <a:schemeClr val="tx1"/>
                </a:solidFill>
                <a:effectLst/>
                <a:latin typeface="+mn-lt"/>
                <a:ea typeface="+mn-ea"/>
                <a:cs typeface="+mn-cs"/>
              </a:rPr>
              <a:t>La réglementation des vaccins comporte trois étapes : développement, homologation et post-homologation</a:t>
            </a:r>
            <a:r>
              <a:rPr lang="en-GB" sz="1200" b="0" i="0" u="none" strike="noStrike" kern="1200" dirty="0">
                <a:solidFill>
                  <a:schemeClr val="tx1"/>
                </a:solidFill>
                <a:effectLst/>
                <a:latin typeface="+mn-lt"/>
                <a:ea typeface="+mn-ea"/>
                <a:cs typeface="+mn-cs"/>
              </a:rPr>
              <a:t>.  </a:t>
            </a:r>
          </a:p>
          <a:p>
            <a:pPr rtl="0" fontAlgn="base"/>
            <a:r>
              <a:rPr lang="fr-FR" sz="1200" b="0" i="0" u="none" strike="noStrike" kern="1200" dirty="0">
                <a:solidFill>
                  <a:schemeClr val="tx1"/>
                </a:solidFill>
                <a:effectLst/>
                <a:latin typeface="+mn-lt"/>
                <a:ea typeface="+mn-ea"/>
                <a:cs typeface="+mn-cs"/>
              </a:rPr>
              <a:t>L'étape Développement comprend deux parties</a:t>
            </a:r>
            <a:r>
              <a:rPr lang="en-GB" sz="1200" b="0" i="0" u="none" strike="noStrike" kern="1200" dirty="0">
                <a:solidFill>
                  <a:schemeClr val="tx1"/>
                </a:solidFill>
                <a:effectLst/>
                <a:latin typeface="+mn-lt"/>
                <a:ea typeface="+mn-ea"/>
                <a:cs typeface="+mn-cs"/>
              </a:rPr>
              <a:t> :</a:t>
            </a:r>
          </a:p>
          <a:p>
            <a:pPr marL="171450" indent="-171450" rtl="0" fontAlgn="base">
              <a:buFont typeface="Arial" panose="020B0604020202020204" pitchFamily="34" charset="0"/>
              <a:buChar char="•"/>
            </a:pPr>
            <a:r>
              <a:rPr lang="fr-FR" sz="1200" b="0" i="0" u="none" strike="noStrike" kern="1200" dirty="0">
                <a:solidFill>
                  <a:schemeClr val="tx1"/>
                </a:solidFill>
                <a:effectLst/>
                <a:latin typeface="+mn-lt"/>
                <a:ea typeface="+mn-ea"/>
                <a:cs typeface="+mn-cs"/>
              </a:rPr>
              <a:t>la recherche et développement préclinique, et</a:t>
            </a:r>
            <a:r>
              <a:rPr lang="en-GB" sz="1200" b="0" i="0" u="none" strike="noStrike" kern="1200" dirty="0">
                <a:solidFill>
                  <a:schemeClr val="tx1"/>
                </a:solidFill>
                <a:effectLst/>
                <a:latin typeface="+mn-lt"/>
                <a:ea typeface="+mn-ea"/>
                <a:cs typeface="+mn-cs"/>
              </a:rPr>
              <a:t> </a:t>
            </a:r>
          </a:p>
          <a:p>
            <a:pPr marL="171450" indent="-171450" rtl="0" fontAlgn="base">
              <a:buFont typeface="Arial" panose="020B0604020202020204" pitchFamily="34" charset="0"/>
              <a:buChar char="•"/>
            </a:pPr>
            <a:r>
              <a:rPr lang="fr-FR" sz="1200" b="0" i="0" u="none" strike="noStrike" kern="1200" dirty="0">
                <a:solidFill>
                  <a:schemeClr val="tx1"/>
                </a:solidFill>
                <a:effectLst/>
                <a:latin typeface="+mn-lt"/>
                <a:ea typeface="+mn-ea"/>
                <a:cs typeface="+mn-cs"/>
              </a:rPr>
              <a:t>la recherche et développement clinique</a:t>
            </a:r>
            <a:r>
              <a:rPr lang="en-GB" sz="1200" b="0" i="0" u="none" strike="noStrike" kern="1200" dirty="0">
                <a:solidFill>
                  <a:schemeClr val="tx1"/>
                </a:solidFill>
                <a:effectLst/>
                <a:latin typeface="+mn-lt"/>
                <a:ea typeface="+mn-ea"/>
                <a:cs typeface="+mn-cs"/>
              </a:rPr>
              <a:t>. </a:t>
            </a:r>
          </a:p>
          <a:p>
            <a:pPr rtl="0" fontAlgn="base"/>
            <a:r>
              <a:rPr lang="en-GB" sz="1200" b="0" i="0" u="none" strike="noStrike" kern="1200" dirty="0">
                <a:solidFill>
                  <a:schemeClr val="tx1"/>
                </a:solidFill>
                <a:effectLst/>
                <a:latin typeface="+mn-lt"/>
                <a:ea typeface="+mn-ea"/>
                <a:cs typeface="+mn-cs"/>
              </a:rPr>
              <a:t> </a:t>
            </a:r>
          </a:p>
          <a:p>
            <a:pPr rtl="0" fontAlgn="base"/>
            <a:r>
              <a:rPr lang="fr-FR" sz="1200" b="0" i="0" u="none" strike="noStrike" kern="1200" dirty="0">
                <a:solidFill>
                  <a:schemeClr val="tx1"/>
                </a:solidFill>
                <a:effectLst/>
                <a:latin typeface="+mn-lt"/>
                <a:ea typeface="+mn-ea"/>
                <a:cs typeface="+mn-cs"/>
              </a:rPr>
              <a:t>L’approbation prend différentes formes selon les pays (demande d’autorisation d’un nouveau médicament expérimental (</a:t>
            </a:r>
            <a:r>
              <a:rPr lang="fr-FR" sz="1200" b="0" i="0" u="none" strike="noStrike" kern="1200" dirty="0" err="1">
                <a:solidFill>
                  <a:schemeClr val="tx1"/>
                </a:solidFill>
                <a:effectLst/>
                <a:latin typeface="+mn-lt"/>
                <a:ea typeface="+mn-ea"/>
                <a:cs typeface="+mn-cs"/>
              </a:rPr>
              <a:t>Investigational</a:t>
            </a:r>
            <a:r>
              <a:rPr lang="fr-FR" sz="1200" b="0" i="0" u="none" strike="noStrike" kern="1200" dirty="0">
                <a:solidFill>
                  <a:schemeClr val="tx1"/>
                </a:solidFill>
                <a:effectLst/>
                <a:latin typeface="+mn-lt"/>
                <a:ea typeface="+mn-ea"/>
                <a:cs typeface="+mn-cs"/>
              </a:rPr>
              <a:t> New Drug Application) aux États-Unis, certificat d’essais cliniques (</a:t>
            </a:r>
            <a:r>
              <a:rPr lang="fr-FR" sz="1200" b="0" i="0" u="none" strike="noStrike" kern="1200" dirty="0" err="1">
                <a:solidFill>
                  <a:schemeClr val="tx1"/>
                </a:solidFill>
                <a:effectLst/>
                <a:latin typeface="+mn-lt"/>
                <a:ea typeface="+mn-ea"/>
                <a:cs typeface="+mn-cs"/>
              </a:rPr>
              <a:t>Clinical</a:t>
            </a:r>
            <a:r>
              <a:rPr lang="fr-FR" sz="1200" b="0" i="0" u="none" strike="noStrike" kern="1200" dirty="0">
                <a:solidFill>
                  <a:schemeClr val="tx1"/>
                </a:solidFill>
                <a:effectLst/>
                <a:latin typeface="+mn-lt"/>
                <a:ea typeface="+mn-ea"/>
                <a:cs typeface="+mn-cs"/>
              </a:rPr>
              <a:t> Trial </a:t>
            </a:r>
            <a:r>
              <a:rPr lang="fr-FR" sz="1200" b="0" i="0" u="none" strike="noStrike" kern="1200" dirty="0" err="1">
                <a:solidFill>
                  <a:schemeClr val="tx1"/>
                </a:solidFill>
                <a:effectLst/>
                <a:latin typeface="+mn-lt"/>
                <a:ea typeface="+mn-ea"/>
                <a:cs typeface="+mn-cs"/>
              </a:rPr>
              <a:t>Certificate</a:t>
            </a:r>
            <a:r>
              <a:rPr lang="fr-FR" sz="1200" b="0" i="0" u="none" strike="noStrike" kern="1200" dirty="0">
                <a:solidFill>
                  <a:schemeClr val="tx1"/>
                </a:solidFill>
                <a:effectLst/>
                <a:latin typeface="+mn-lt"/>
                <a:ea typeface="+mn-ea"/>
                <a:cs typeface="+mn-cs"/>
              </a:rPr>
              <a:t>) ou dispense d’essais cliniques (</a:t>
            </a:r>
            <a:r>
              <a:rPr lang="fr-FR" sz="1200" b="0" i="0" u="none" strike="noStrike" kern="1200" dirty="0" err="1">
                <a:solidFill>
                  <a:schemeClr val="tx1"/>
                </a:solidFill>
                <a:effectLst/>
                <a:latin typeface="+mn-lt"/>
                <a:ea typeface="+mn-ea"/>
                <a:cs typeface="+mn-cs"/>
              </a:rPr>
              <a:t>Clinical</a:t>
            </a:r>
            <a:r>
              <a:rPr lang="fr-FR" sz="1200" b="0" i="0" u="none" strike="noStrike" kern="1200" dirty="0">
                <a:solidFill>
                  <a:schemeClr val="tx1"/>
                </a:solidFill>
                <a:effectLst/>
                <a:latin typeface="+mn-lt"/>
                <a:ea typeface="+mn-ea"/>
                <a:cs typeface="+mn-cs"/>
              </a:rPr>
              <a:t> Trial Exemption) au Royaume-Uni, par exemple)</a:t>
            </a:r>
            <a:r>
              <a:rPr lang="en-GB" sz="1200" b="0" i="0" u="none" strike="noStrike" kern="1200" dirty="0">
                <a:solidFill>
                  <a:schemeClr val="tx1"/>
                </a:solidFill>
                <a:effectLst/>
                <a:latin typeface="+mn-lt"/>
                <a:ea typeface="+mn-ea"/>
                <a:cs typeface="+mn-cs"/>
              </a:rPr>
              <a:t>. </a:t>
            </a:r>
          </a:p>
          <a:p>
            <a:pPr rtl="0" fontAlgn="base"/>
            <a:r>
              <a:rPr lang="fr-FR" sz="1200" b="0" i="0" u="none" strike="noStrike" kern="1200" dirty="0">
                <a:solidFill>
                  <a:schemeClr val="tx1"/>
                </a:solidFill>
                <a:effectLst/>
                <a:latin typeface="+mn-lt"/>
                <a:ea typeface="+mn-ea"/>
                <a:cs typeface="+mn-cs"/>
              </a:rPr>
              <a:t>Cela s’ajoute à l’autorisation auprès du Comité d’éthique de la recherche qui est requise pour les essais cliniques dans tous les pays. Toutes les études sur des sujets humains nécessitent un examen éthique approprié, conformément à la Déclaration d’Helsinki (voir https://www.wma.net/fr/policies-post/declaration-dhelsinki-de-lamm-principes-ethiques-applicables-a-la-recherche-medicale-impliquant-des-etres-humains/)</a:t>
            </a:r>
            <a:r>
              <a:rPr lang="en-GB" sz="1200" b="0" i="0" u="none" strike="noStrike" kern="1200" dirty="0">
                <a:solidFill>
                  <a:schemeClr val="tx1"/>
                </a:solidFill>
                <a:effectLst/>
                <a:latin typeface="+mn-lt"/>
                <a:ea typeface="+mn-ea"/>
                <a:cs typeface="+mn-cs"/>
              </a:rPr>
              <a:t>. </a:t>
            </a:r>
          </a:p>
          <a:p>
            <a:pPr rtl="0" fontAlgn="base"/>
            <a:r>
              <a:rPr lang="en-GB" sz="1200" b="0" i="0" u="none" strike="noStrike" kern="1200" dirty="0">
                <a:solidFill>
                  <a:schemeClr val="tx1"/>
                </a:solidFill>
                <a:effectLst/>
                <a:latin typeface="+mn-lt"/>
                <a:ea typeface="+mn-ea"/>
                <a:cs typeface="+mn-cs"/>
              </a:rPr>
              <a:t> </a:t>
            </a:r>
          </a:p>
          <a:p>
            <a:pPr rtl="0" fontAlgn="base"/>
            <a:r>
              <a:rPr lang="fr-FR" sz="1200" b="0" i="0" u="none" strike="noStrike" kern="1200" dirty="0">
                <a:solidFill>
                  <a:schemeClr val="tx1"/>
                </a:solidFill>
                <a:effectLst/>
                <a:latin typeface="+mn-lt"/>
                <a:ea typeface="+mn-ea"/>
                <a:cs typeface="+mn-cs"/>
              </a:rPr>
              <a:t>Pour évaluer pleinement l’efficacité protectrice et la sécurité d’un vaccin, des essais de phase III approfondis sont nécessaires</a:t>
            </a:r>
            <a:r>
              <a:rPr lang="en-GB" sz="1200" b="0" i="0" u="none" strike="noStrike" kern="1200" dirty="0">
                <a:solidFill>
                  <a:schemeClr val="tx1"/>
                </a:solidFill>
                <a:effectLst/>
                <a:latin typeface="+mn-lt"/>
                <a:ea typeface="+mn-ea"/>
                <a:cs typeface="+mn-cs"/>
              </a:rPr>
              <a:t>. </a:t>
            </a:r>
          </a:p>
          <a:p>
            <a:pPr rtl="0" fontAlgn="base"/>
            <a:r>
              <a:rPr lang="fr-FR" sz="1200" b="0" i="0" u="none" strike="noStrike" kern="1200" dirty="0">
                <a:solidFill>
                  <a:schemeClr val="tx1"/>
                </a:solidFill>
                <a:effectLst/>
                <a:latin typeface="+mn-lt"/>
                <a:ea typeface="+mn-ea"/>
                <a:cs typeface="+mn-cs"/>
              </a:rPr>
              <a:t>Les essais cliniques de phase III sont la base sur laquelle repose la décision d’accorder ou non l’homologation, et des données suffisantes doivent être obtenues pour démontrer qu’un nouveau produit est sûr et efficace pour l’usage prévu</a:t>
            </a:r>
            <a:r>
              <a:rPr lang="en-GB" sz="1200" b="0" i="0" u="none" strike="noStrike" kern="1200" dirty="0">
                <a:solidFill>
                  <a:schemeClr val="tx1"/>
                </a:solidFill>
                <a:effectLst/>
                <a:latin typeface="+mn-lt"/>
                <a:ea typeface="+mn-ea"/>
                <a:cs typeface="+mn-cs"/>
              </a:rPr>
              <a:t>. </a:t>
            </a:r>
          </a:p>
          <a:p>
            <a:pPr rtl="0" fontAlgn="base"/>
            <a:r>
              <a:rPr lang="en-GB" sz="1200" b="0" i="0" u="none" strike="noStrike" kern="1200" dirty="0">
                <a:solidFill>
                  <a:schemeClr val="tx1"/>
                </a:solidFill>
                <a:effectLst/>
                <a:latin typeface="+mn-lt"/>
                <a:ea typeface="+mn-ea"/>
                <a:cs typeface="+mn-cs"/>
              </a:rPr>
              <a:t> </a:t>
            </a:r>
          </a:p>
          <a:p>
            <a:pPr rtl="0" fontAlgn="base"/>
            <a:r>
              <a:rPr lang="fr-FR" sz="1200" b="0" i="0" u="none" strike="noStrike" kern="1200" dirty="0">
                <a:solidFill>
                  <a:schemeClr val="tx1"/>
                </a:solidFill>
                <a:effectLst/>
                <a:latin typeface="+mn-lt"/>
                <a:ea typeface="+mn-ea"/>
                <a:cs typeface="+mn-cs"/>
              </a:rPr>
              <a:t>Une demande d’autorisation de mise sur le marché peut être soumise à une ARN sur la base des données des essais de phase III et, si elle est approuvée, le vaccin devient alors disponible sur le marché dans ce pays. Si un produit contient des organismes génétiquement modifiés ou consiste en de tels organismes, une évaluation des risques pour l’environnement doit également être entreprise et approuvée par l’organisme compétent</a:t>
            </a:r>
            <a:r>
              <a:rPr lang="en-GB" sz="1200" b="0" i="0" u="none" strike="noStrike" kern="1200" dirty="0">
                <a:solidFill>
                  <a:schemeClr val="tx1"/>
                </a:solidFill>
                <a:effectLst/>
                <a:latin typeface="+mn-lt"/>
                <a:ea typeface="+mn-ea"/>
                <a:cs typeface="+mn-cs"/>
              </a:rPr>
              <a:t>. </a:t>
            </a:r>
          </a:p>
          <a:p>
            <a:pPr rtl="0" fontAlgn="base"/>
            <a:r>
              <a:rPr lang="en-GB" sz="1200" b="0" i="0" u="none" strike="noStrike" kern="1200" dirty="0">
                <a:solidFill>
                  <a:schemeClr val="tx1"/>
                </a:solidFill>
                <a:effectLst/>
                <a:latin typeface="+mn-lt"/>
                <a:ea typeface="+mn-ea"/>
                <a:cs typeface="+mn-cs"/>
              </a:rPr>
              <a:t> </a:t>
            </a:r>
          </a:p>
          <a:p>
            <a:pPr rtl="0" fontAlgn="base"/>
            <a:r>
              <a:rPr lang="fr-FR" sz="1200" b="0" i="0" u="none" strike="noStrike" kern="1200" dirty="0">
                <a:solidFill>
                  <a:schemeClr val="tx1"/>
                </a:solidFill>
                <a:effectLst/>
                <a:latin typeface="+mn-lt"/>
                <a:ea typeface="+mn-ea"/>
                <a:cs typeface="+mn-cs"/>
              </a:rPr>
              <a:t>Dans tous les cas, le demandeur est tenu de justifier le contenu et la structure du programme de développement clinique</a:t>
            </a:r>
            <a:r>
              <a:rPr lang="en-GB" sz="1200" b="0" i="0" u="none" strike="noStrike" kern="1200" dirty="0">
                <a:solidFill>
                  <a:schemeClr val="tx1"/>
                </a:solidFill>
                <a:effectLst/>
                <a:latin typeface="+mn-lt"/>
                <a:ea typeface="+mn-ea"/>
                <a:cs typeface="+mn-cs"/>
              </a:rPr>
              <a:t>.  </a:t>
            </a:r>
          </a:p>
          <a:p>
            <a:pPr rtl="0" fontAlgn="base"/>
            <a:r>
              <a:rPr lang="en-GB" sz="1200" b="0" i="0" u="none" strike="noStrike" kern="1200" dirty="0">
                <a:solidFill>
                  <a:schemeClr val="tx1"/>
                </a:solidFill>
                <a:effectLst/>
                <a:latin typeface="+mn-lt"/>
                <a:ea typeface="+mn-ea"/>
                <a:cs typeface="+mn-cs"/>
              </a:rPr>
              <a:t> </a:t>
            </a:r>
          </a:p>
          <a:p>
            <a:pPr rtl="0" fontAlgn="base"/>
            <a:r>
              <a:rPr lang="fr-FR" sz="1200" b="0" i="0" u="none" strike="noStrike" kern="1200" dirty="0">
                <a:solidFill>
                  <a:schemeClr val="tx1"/>
                </a:solidFill>
                <a:effectLst/>
                <a:latin typeface="+mn-lt"/>
                <a:ea typeface="+mn-ea"/>
                <a:cs typeface="+mn-cs"/>
              </a:rPr>
              <a:t>En plus des études de phase I, II et III qui peuvent être réalisées avant ou après la première homologation d’un nouveau vaccin, et qui sont décrites dans le cadre d’autres essais pertinents comme cela a été indiqué plus haut, la période post-mise sur le marché est capitale pour la collecte, auprès d’un grand nombre de bénéficiaires, de données sur la sécurité et l’efficacité d’un vaccin ; ces données peuvent provenir de modes de surveillance actifs et passifs</a:t>
            </a:r>
            <a:r>
              <a:rPr lang="en-GB" sz="1200" b="0" i="0" u="none" strike="noStrike" kern="1200" dirty="0">
                <a:solidFill>
                  <a:schemeClr val="tx1"/>
                </a:solidFill>
                <a:effectLst/>
                <a:latin typeface="+mn-lt"/>
                <a:ea typeface="+mn-ea"/>
                <a:cs typeface="+mn-cs"/>
              </a:rPr>
              <a:t>.  </a:t>
            </a:r>
          </a:p>
          <a:p>
            <a:pPr rtl="0" fontAlgn="base"/>
            <a:r>
              <a:rPr lang="en-GB" sz="1200" b="0" i="0" u="none" strike="noStrike" kern="1200" dirty="0">
                <a:solidFill>
                  <a:schemeClr val="tx1"/>
                </a:solidFill>
                <a:effectLst/>
                <a:latin typeface="+mn-lt"/>
                <a:ea typeface="+mn-ea"/>
                <a:cs typeface="+mn-cs"/>
              </a:rPr>
              <a:t> </a:t>
            </a:r>
          </a:p>
          <a:p>
            <a:pPr rtl="0" fontAlgn="base"/>
            <a:r>
              <a:rPr lang="fr-FR" sz="1200" b="0" i="0" u="none" strike="noStrike" kern="1200" dirty="0">
                <a:solidFill>
                  <a:schemeClr val="tx1"/>
                </a:solidFill>
                <a:effectLst/>
                <a:latin typeface="+mn-lt"/>
                <a:ea typeface="+mn-ea"/>
                <a:cs typeface="+mn-cs"/>
              </a:rPr>
              <a:t>Les autorités de réglementation doivent clairement définir et mettre en œuvre dans leur réglementation les changements qui ne nécessitent qu’une notification et ceux qui nécessitent une approbation officielle avant de pouvoir être introduits</a:t>
            </a:r>
            <a:r>
              <a:rPr lang="en-GB" sz="1200" b="0" i="0" u="none" strike="noStrike" kern="1200" dirty="0">
                <a:solidFill>
                  <a:schemeClr val="tx1"/>
                </a:solidFill>
                <a:effectLst/>
                <a:latin typeface="+mn-lt"/>
                <a:ea typeface="+mn-ea"/>
                <a:cs typeface="+mn-cs"/>
              </a:rPr>
              <a:t>. </a:t>
            </a:r>
          </a:p>
          <a:p>
            <a:endParaRPr lang="en-US" dirty="0"/>
          </a:p>
          <a:p>
            <a:endParaRPr lang="en-GB" dirty="0"/>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19</a:t>
            </a:fld>
            <a:endParaRPr lang="en-US"/>
          </a:p>
        </p:txBody>
      </p:sp>
    </p:spTree>
    <p:extLst>
      <p:ext uri="{BB962C8B-B14F-4D97-AF65-F5344CB8AC3E}">
        <p14:creationId xmlns:p14="http://schemas.microsoft.com/office/powerpoint/2010/main" val="32222929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7136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fr-FR" dirty="0"/>
              <a:t>De nombreux pays prévoient des autorisations réciproques - si un médicament est autorisé dans un certain cadre (comme la FDA ou l’AEM), il est automatiquement autorisé à être utilisé dans d’autres pays</a:t>
            </a:r>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21</a:t>
            </a:fld>
            <a:endParaRPr lang="en-US"/>
          </a:p>
        </p:txBody>
      </p:sp>
    </p:spTree>
    <p:extLst>
      <p:ext uri="{BB962C8B-B14F-4D97-AF65-F5344CB8AC3E}">
        <p14:creationId xmlns:p14="http://schemas.microsoft.com/office/powerpoint/2010/main" val="42749406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Les équipe de l’OMS collaborent avec des experts de toute la planète pour élaborer des orientations. Ces experts passent en revue des rapports, des études et les présentations que leurs soumettent les pays ; ils analysent les tendances, consultent d’autres experts et conviennent ensuite de la meilleure approche. Ces orientations sont destinées aux décideurs du secteur de la santé, pour adaptation au contexte national. Elles sont actualisées au fil du temps à la lumière des nouvelles connaissances scientifiques</a:t>
            </a:r>
            <a:r>
              <a:rPr lang="fr-FR" noProof="0" dirty="0"/>
              <a:t>.</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DFF109-5F8C-46C5-B013-3B4098F5F7E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37330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22</a:t>
            </a:fld>
            <a:endParaRPr lang="en-US"/>
          </a:p>
        </p:txBody>
      </p:sp>
    </p:spTree>
    <p:extLst>
      <p:ext uri="{BB962C8B-B14F-4D97-AF65-F5344CB8AC3E}">
        <p14:creationId xmlns:p14="http://schemas.microsoft.com/office/powerpoint/2010/main" val="13347888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23</a:t>
            </a:fld>
            <a:endParaRPr lang="en-US"/>
          </a:p>
        </p:txBody>
      </p:sp>
    </p:spTree>
    <p:extLst>
      <p:ext uri="{BB962C8B-B14F-4D97-AF65-F5344CB8AC3E}">
        <p14:creationId xmlns:p14="http://schemas.microsoft.com/office/powerpoint/2010/main" val="7182224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24</a:t>
            </a:fld>
            <a:endParaRPr lang="en-US"/>
          </a:p>
        </p:txBody>
      </p:sp>
    </p:spTree>
    <p:extLst>
      <p:ext uri="{BB962C8B-B14F-4D97-AF65-F5344CB8AC3E}">
        <p14:creationId xmlns:p14="http://schemas.microsoft.com/office/powerpoint/2010/main" val="13447953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FAE61A72-6C7D-49E1-A69D-B1543F4FDA02}" type="slidenum">
              <a:rPr lang="en-US" smtClean="0"/>
              <a:t>25</a:t>
            </a:fld>
            <a:endParaRPr lang="en-US"/>
          </a:p>
        </p:txBody>
      </p:sp>
    </p:spTree>
    <p:extLst>
      <p:ext uri="{BB962C8B-B14F-4D97-AF65-F5344CB8AC3E}">
        <p14:creationId xmlns:p14="http://schemas.microsoft.com/office/powerpoint/2010/main" val="9407922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a:solidFill>
                  <a:schemeClr val="tx1"/>
                </a:solidFill>
                <a:effectLst/>
                <a:latin typeface="+mn-lt"/>
                <a:ea typeface="+mn-ea"/>
                <a:cs typeface="+mn-cs"/>
              </a:rPr>
              <a:t>Suivi et notification des manifestations indésirables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r>
              <a:rPr lang="fr-FR" sz="1200" kern="1200" dirty="0">
                <a:solidFill>
                  <a:schemeClr val="tx1"/>
                </a:solidFill>
                <a:effectLst/>
                <a:latin typeface="+mn-lt"/>
                <a:ea typeface="+mn-ea"/>
                <a:cs typeface="+mn-cs"/>
              </a:rPr>
              <a:t>Une manifestation indésirable dans le cadre d’un essai de vaccin est tout événement médical fâcheux qui se produit chez un sujet participant à un essai clinique à qui le vaccin a été administré ; elle n’a pas nécessairement de relation de cause à effet avec le vaccin ou la vaccination</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Il est d’une importance capitale que les manifestations indésirables soient activement surveillées et signalées rapidement. L’ARN peut exiger du promoteur et/ou de l’enquêteur qu’ils lui signalent, ainsi qu’au comité d'éthique indépendant, certains types de manifestations ou de réactions indésirables (des manifestations graves ou inconnues jusqu’alors, par exemple)</a:t>
            </a:r>
            <a:r>
              <a:rPr lang="en-GB"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Les enquêteurs doivent signaler immédiatement au promoteur toutes les manifestations indésirables graves à moins qu’elles ne soient identifiées par le protocole comme n’ayant pas besoin d’être signalées immédiatement. Les enquêteurs doivent également se conformer aux exigences réglementaires applicables en matière de notification des réactions indésirables graves inattendues à l’ARN et au comité d’éthique indépendant</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Les enquêteurs doivent être formés de manière adéquate à cet effet. Une fois l’essai terminé ou interrompu, toutes les manifestations indésirables enregistrées doivent être répertoriées, évaluées et discutées dans le rapport final. La notification des manifestations indésirables doit faire partie intégrante de la conception du protocole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Des méthodes normalisées doivent être utilisées au cours de l’enquête et de la notification des manifestations indésirables locales et systémiques survenues après la vaccination. Toutes les informations relatives à la sécurité doivent être enregistrées et la procédure de notification des manifestations indésirables doit être décrite dans les protocoles (voir les lignes directrices relatives aux bonnes pratiques cliniques). Les instructions devraient comporter des précisions sur </a:t>
            </a:r>
            <a:r>
              <a:rPr lang="en-GB" sz="1200" kern="1200" dirty="0">
                <a:solidFill>
                  <a:schemeClr val="tx1"/>
                </a:solidFill>
                <a:effectLst/>
                <a:latin typeface="+mn-lt"/>
                <a:ea typeface="+mn-ea"/>
                <a:cs typeface="+mn-cs"/>
              </a:rPr>
              <a:t>:</a:t>
            </a:r>
          </a:p>
          <a:p>
            <a:pPr lvl="0"/>
            <a:r>
              <a:rPr lang="fr-FR" sz="1200" kern="1200" dirty="0">
                <a:solidFill>
                  <a:schemeClr val="tx1"/>
                </a:solidFill>
                <a:effectLst/>
                <a:latin typeface="+mn-lt"/>
                <a:ea typeface="+mn-ea"/>
                <a:cs typeface="+mn-cs"/>
              </a:rPr>
              <a:t>- qui sera chargé de rédiger le rapport (enquêteurs ou infirmières sujets, parents ou tuteurs, par exemple)</a:t>
            </a:r>
            <a:r>
              <a:rPr lang="en-GB" sz="1200" kern="1200" dirty="0">
                <a:solidFill>
                  <a:schemeClr val="tx1"/>
                </a:solidFill>
                <a:effectLst/>
                <a:latin typeface="+mn-lt"/>
                <a:ea typeface="+mn-ea"/>
                <a:cs typeface="+mn-cs"/>
              </a:rPr>
              <a:t> ;</a:t>
            </a:r>
          </a:p>
          <a:p>
            <a:pPr lvl="0"/>
            <a:r>
              <a:rPr lang="fr-FR" sz="1200" kern="1200" dirty="0">
                <a:solidFill>
                  <a:schemeClr val="tx1"/>
                </a:solidFill>
                <a:effectLst/>
                <a:latin typeface="+mn-lt"/>
                <a:ea typeface="+mn-ea"/>
                <a:cs typeface="+mn-cs"/>
              </a:rPr>
              <a:t>- la manière dont le rapport sera établi (à l’aide de questionnaires ou de fiches journalières, par exemple) </a:t>
            </a:r>
            <a:r>
              <a:rPr lang="en-GB" sz="1200" kern="1200" dirty="0">
                <a:solidFill>
                  <a:schemeClr val="tx1"/>
                </a:solidFill>
                <a:effectLst/>
                <a:latin typeface="+mn-lt"/>
                <a:ea typeface="+mn-ea"/>
                <a:cs typeface="+mn-cs"/>
              </a:rPr>
              <a:t>;</a:t>
            </a:r>
          </a:p>
          <a:p>
            <a:pPr lvl="0"/>
            <a:r>
              <a:rPr lang="fr-FR" sz="1200" kern="1200" dirty="0">
                <a:solidFill>
                  <a:schemeClr val="tx1"/>
                </a:solidFill>
                <a:effectLst/>
                <a:latin typeface="+mn-lt"/>
                <a:ea typeface="+mn-ea"/>
                <a:cs typeface="+mn-cs"/>
              </a:rPr>
              <a:t>- la durée du suivi ; et</a:t>
            </a:r>
            <a:endParaRPr lang="en-GB" sz="1200" kern="1200" dirty="0">
              <a:solidFill>
                <a:schemeClr val="tx1"/>
              </a:solidFill>
              <a:effectLst/>
              <a:latin typeface="+mn-lt"/>
              <a:ea typeface="+mn-ea"/>
              <a:cs typeface="+mn-cs"/>
            </a:endParaRPr>
          </a:p>
          <a:p>
            <a:pPr lvl="0"/>
            <a:r>
              <a:rPr lang="fr-FR" sz="1200" kern="1200" dirty="0">
                <a:solidFill>
                  <a:schemeClr val="tx1"/>
                </a:solidFill>
                <a:effectLst/>
                <a:latin typeface="+mn-lt"/>
                <a:ea typeface="+mn-ea"/>
                <a:cs typeface="+mn-cs"/>
              </a:rPr>
              <a:t>- la fréquence de notification (quotidienne, hebdomadaire, par exemple)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Les manifestations indésirables survenant après la vaccination doivent être bien documentées</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Le rapport doit comprendre une évaluation des réactions au point d’injection (douleur, induration, érythème) et des manifestations systémiques (fièvre, nausée, malaise, céphalée, anaphylaxie), au début, à des moments prédéterminés de la vaccination et après la vaccination. Toute différence dans le profil de sécurité liée au site d’injection ou à la voie d’administration doit être enregistrée. Pour les vaccins administrés aux enfants et aux nourrissons, les réactions doivent être consignées de manière structurée par les parents et par l’enquêteur ou l'infirmière. Les parents doivent être contactés par l’enquêteur ou l’infirmière à des intervalles définis après la vaccination pour vérifier si des réactions se sont produites. Avant la deuxième et/ou la troisième dose (le cas échéant), les parents des nourrissons et des enfants, ou les personnes ayant reçu le vaccin, doivent être interrogés par l’enquêteur ou l’infirmière sur les réactions à la dose précédente. L’enquêteur ou l’infirmière doit également consulter le dossier de vaccination de la personne en question</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La procédure d’enregistrement des manifestations indésirables doit être définie et mise en œuvre à des intervalles appropriés et pendant une durée suffisante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Tout doit être mis en œuvre pour améliorer la qualité de la notification des manifestations indésirables, par exemple par l’utilisation de formulaires normalisés (formulaires de déclaration de cas, journaux de sujets, par exemple). En outre, les formulaires devraient comporter des questions sur des manifestations indésirables ou des constatations défavorables spécifiques, notamment des paramètres qualitatifs et quantitatifs, le cas échéant. Ainsi, la fièvre devrait être mesurée par des méthodes prédéfinies. Les formulaires devraient également permettre l’enregistrement de manifestations non sollicitées. Des instructions préalables pour l’utilisation des fiches journalières et les visites ou contacts de suivi par le personnel des études cliniques devraient être fournies. Tous les modèles de formulaires à utiliser pour le suivi doivent être fournis avec chaque protocole</a:t>
            </a:r>
            <a:r>
              <a:rPr lang="en-GB" sz="1200" kern="1200" dirty="0">
                <a:solidFill>
                  <a:schemeClr val="tx1"/>
                </a:solidFill>
                <a:effectLst/>
                <a:latin typeface="+mn-lt"/>
                <a:ea typeface="+mn-ea"/>
                <a:cs typeface="+mn-cs"/>
              </a:rPr>
              <a:t>.</a:t>
            </a:r>
            <a:r>
              <a:rPr lang="en-GB" dirty="0">
                <a:effectLst/>
              </a:rPr>
              <a:t> </a:t>
            </a:r>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27</a:t>
            </a:fld>
            <a:endParaRPr lang="en-US"/>
          </a:p>
        </p:txBody>
      </p:sp>
    </p:spTree>
    <p:extLst>
      <p:ext uri="{BB962C8B-B14F-4D97-AF65-F5344CB8AC3E}">
        <p14:creationId xmlns:p14="http://schemas.microsoft.com/office/powerpoint/2010/main" val="34337542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AJUSTEZ LES HORAIRES EN FONCTION DE VOS IMPÉRATIFS, MAIS GARDEZ SUFFISAMMENT DE TEMPS POUR LA DEUXIEME PARTIE. C'EST LA PLUS IMPORTANTE DE L’EXERCICE !!!</a:t>
            </a: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Slide Number Placeholder 3"/>
          <p:cNvSpPr>
            <a:spLocks noGrp="1"/>
          </p:cNvSpPr>
          <p:nvPr>
            <p:ph type="sldNum" sz="quarter" idx="5"/>
          </p:nvPr>
        </p:nvSpPr>
        <p:spPr/>
        <p:txBody>
          <a:bodyPr/>
          <a:lstStyle/>
          <a:p>
            <a:fld id="{FAE61A72-6C7D-49E1-A69D-B1543F4FDA02}" type="slidenum">
              <a:rPr lang="en-US" smtClean="0"/>
              <a:t>30</a:t>
            </a:fld>
            <a:endParaRPr lang="en-US"/>
          </a:p>
        </p:txBody>
      </p:sp>
    </p:spTree>
    <p:extLst>
      <p:ext uri="{BB962C8B-B14F-4D97-AF65-F5344CB8AC3E}">
        <p14:creationId xmlns:p14="http://schemas.microsoft.com/office/powerpoint/2010/main" val="36619755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1" noProof="0" dirty="0"/>
              <a:t>Note du facilitateur :</a:t>
            </a:r>
          </a:p>
          <a:p>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Cette séance a pour but d’identifier les bonnes pratiques et les éléments du PNVD qui posent problème et de classer par ordre de priorité les domaines qui doivent être améliorés/planifiés davantage</a:t>
            </a:r>
            <a:r>
              <a:rPr lang="fr-FR" noProof="0" dirty="0"/>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14922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fr-FR"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Constituez des groupes</a:t>
            </a: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fr-FR"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Transposez les résultats en actions concrètes et classez-les par ordre de priorité</a:t>
            </a:r>
            <a:endParaRPr kumimoji="0" lang="en-CA"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Actions</a:t>
            </a: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fr-FR"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Expliquez pourquoi certaines actions sont prioritaires</a:t>
            </a:r>
            <a:endPar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fr-FR"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Qui est chargé des différentes actions </a:t>
            </a:r>
            <a:r>
              <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a:t>
            </a: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fr-FR"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Quelles sont les ressources nécessaires </a:t>
            </a:r>
            <a:r>
              <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a:t>
            </a: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fr-FR"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D’ici quand faut-il les mobiliser </a:t>
            </a:r>
            <a:r>
              <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a:t>
            </a: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fr-FR"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Le rapporteur de chaque groupe résume en cinq minutes les conclusions de son groupe</a:t>
            </a:r>
            <a:r>
              <a:rPr kumimoji="0" lang="en-CA"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34</a:t>
            </a:fld>
            <a:endParaRPr lang="en-US"/>
          </a:p>
        </p:txBody>
      </p:sp>
    </p:spTree>
    <p:extLst>
      <p:ext uri="{BB962C8B-B14F-4D97-AF65-F5344CB8AC3E}">
        <p14:creationId xmlns:p14="http://schemas.microsoft.com/office/powerpoint/2010/main" val="26333163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Le formulaire d’évaluation des participants est disponible à l’adresse suivante : https://www.who.int/emergencies/diseases/novel-coronavirus-2019/training</a:t>
            </a:r>
          </a:p>
          <a:p>
            <a:r>
              <a:rPr lang="en-US" dirty="0"/>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39940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fr-FR"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Constituez des groupes</a:t>
            </a: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fr-FR"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Transposez les résultats en actions concrètes et classez-les par ordre de priorité</a:t>
            </a:r>
            <a:endParaRPr kumimoji="0" lang="en-CA"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Actions</a:t>
            </a: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fr-FR"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Expliquez pourquoi certaines actions sont prioritaires</a:t>
            </a:r>
            <a:endPar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fr-FR"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Qui est chargé des différentes actions </a:t>
            </a:r>
            <a:r>
              <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a:t>
            </a: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fr-FR"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Quelles sont les ressources nécessaires </a:t>
            </a:r>
            <a:r>
              <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a:t>
            </a: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fr-FR"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D’ici quand faut-il les mobiliser </a:t>
            </a:r>
            <a:r>
              <a:rPr kumimoji="0" lang="en-CA" sz="24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a:t>
            </a: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fr-FR"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Le rapporteur de chaque groupe résume en cinq minutes les conclusions de son groupe</a:t>
            </a:r>
            <a:r>
              <a:rPr kumimoji="0" lang="en-CA" sz="3500" b="0" i="0" u="none" strike="noStrike" kern="1200" cap="none" spc="0" normalizeH="0" baseline="0" noProof="0" dirty="0">
                <a:ln>
                  <a:noFill/>
                </a:ln>
                <a:solidFill>
                  <a:prstClr val="black"/>
                </a:solidFill>
                <a:effectLst/>
                <a:uLnTx/>
                <a:uFillTx/>
                <a:latin typeface="Calibri" pitchFamily="34" charset="0"/>
                <a:ea typeface="+mn-ea"/>
                <a:cs typeface="Courier New" pitchFamily="49" charset="0"/>
              </a:rPr>
              <a:t>.</a:t>
            </a:r>
          </a:p>
          <a:p>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36</a:t>
            </a:fld>
            <a:endParaRPr lang="en-US"/>
          </a:p>
        </p:txBody>
      </p:sp>
    </p:spTree>
    <p:extLst>
      <p:ext uri="{BB962C8B-B14F-4D97-AF65-F5344CB8AC3E}">
        <p14:creationId xmlns:p14="http://schemas.microsoft.com/office/powerpoint/2010/main" val="24051382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rPr>
              <a:t>La situation évolue rapidement.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rPr>
              <a:t>Consultez le dernier rapport de situation de l’OMS.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rPr>
              <a:t>Si vous cliquez sur l’image, vous serez redirigé vers la page Web des rapports de situation de l’OMS.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rPr>
              <a:t>Vous pouvez également distribuer des copies papier.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rPr>
              <a:t>Ressource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https://www.who.int/emergencies/diseases/novel-coronavirus-2019/situation-reports</a:t>
            </a:r>
          </a:p>
        </p:txBody>
      </p:sp>
      <p:sp>
        <p:nvSpPr>
          <p:cNvPr id="4" name="Slide Number Placeholder 3"/>
          <p:cNvSpPr>
            <a:spLocks noGrp="1"/>
          </p:cNvSpPr>
          <p:nvPr>
            <p:ph type="sldNum" sz="quarter" idx="5"/>
          </p:nvPr>
        </p:nvSpPr>
        <p:spPr/>
        <p:txBody>
          <a:bodyPr/>
          <a:lstStyle/>
          <a:p>
            <a:fld id="{FAE61A72-6C7D-49E1-A69D-B1543F4FDA02}" type="slidenum">
              <a:rPr lang="en-US" smtClean="0"/>
              <a:t>4</a:t>
            </a:fld>
            <a:endParaRPr lang="en-US"/>
          </a:p>
        </p:txBody>
      </p:sp>
    </p:spTree>
    <p:extLst>
      <p:ext uri="{BB962C8B-B14F-4D97-AF65-F5344CB8AC3E}">
        <p14:creationId xmlns:p14="http://schemas.microsoft.com/office/powerpoint/2010/main" val="23515655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7700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5</a:t>
            </a:fld>
            <a:endParaRPr lang="en-US"/>
          </a:p>
        </p:txBody>
      </p:sp>
    </p:spTree>
    <p:extLst>
      <p:ext uri="{BB962C8B-B14F-4D97-AF65-F5344CB8AC3E}">
        <p14:creationId xmlns:p14="http://schemas.microsoft.com/office/powerpoint/2010/main" val="1572818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Les mises à jour réglementaires de l’OMS sont destinées aux autorités de réglementation nationales (ARN), aux conseillers pharmaceutiques régionaux, aux réseaux de réglementation et aux parties prenantes impliquées afin de fournir en temps utile des informations sur le développement et l’approbation réglementaire des outils de diagnostic, des traitements et des vaccins liés à la COVID-19</a:t>
            </a:r>
            <a:r>
              <a:rPr lang="en-US" dirty="0"/>
              <a:t>. </a:t>
            </a:r>
          </a:p>
          <a:p>
            <a:r>
              <a:rPr lang="fr-FR" dirty="0"/>
              <a:t>Il est important de souligner que la situation et le contexte évoluent rapidement, de sorte que les informations contenues dans les mises à jour précédentes peuvent être à présent obsolètes</a:t>
            </a:r>
            <a:r>
              <a:rPr lang="en-US" dirty="0"/>
              <a:t>. </a:t>
            </a:r>
          </a:p>
          <a:p>
            <a:r>
              <a:rPr lang="fr-FR" dirty="0"/>
              <a:t>Veuillez noter que les mises à jour ne peuvent être commentées, résumées, citées, reproduites, transmises, distribuées, traduites ou adaptées, en partie ou en totalité, sous quelque forme ou par quelque moyen que ce soit, sans l’autorisation de l’Organisation mondiale de la Santé</a:t>
            </a:r>
            <a:r>
              <a:rPr lang="en-US" dirty="0"/>
              <a:t>.</a:t>
            </a:r>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6</a:t>
            </a:fld>
            <a:endParaRPr lang="en-US"/>
          </a:p>
        </p:txBody>
      </p:sp>
    </p:spTree>
    <p:extLst>
      <p:ext uri="{BB962C8B-B14F-4D97-AF65-F5344CB8AC3E}">
        <p14:creationId xmlns:p14="http://schemas.microsoft.com/office/powerpoint/2010/main" val="1233710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Un exercice sur table est un exercice qui utilise un scénario de simulation en plusieurs étapes, ainsi qu’une série d’</a:t>
            </a:r>
            <a:r>
              <a:rPr kumimoji="0" lang="fr-FR" sz="1200" b="0" i="0" u="none" strike="noStrike" kern="1200" cap="none" spc="0" normalizeH="0" baseline="0" noProof="0" dirty="0" err="1">
                <a:ln>
                  <a:noFill/>
                </a:ln>
                <a:solidFill>
                  <a:prstClr val="black"/>
                </a:solidFill>
                <a:effectLst/>
                <a:uLnTx/>
                <a:uFillTx/>
                <a:latin typeface="Calibri" panose="020F0502020204030204"/>
                <a:ea typeface="+mn-ea"/>
                <a:cs typeface="+mn-cs"/>
              </a:rPr>
              <a:t>injects</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rédigés à l’avance, pour faire réfléchir les participants aux retombées d’une urgence sanitaire potentielle sur les plans, procédures et capacités existants. Un TTX simule une situation d’urgence dans un environnement informel et dépourvu de stress</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rPr>
              <a:t>Le but d’un TTX est de renforcer la préparation permettant de gérer une urgence sanitaire par le biais de groupes de discussion animés</a:t>
            </a:r>
            <a:r>
              <a:rPr kumimoji="0" lang="en-GB" sz="1200" b="1"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sng"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sng" strike="noStrike" kern="1200" cap="none" spc="0" normalizeH="0" baseline="0" noProof="0" dirty="0">
                <a:ln>
                  <a:noFill/>
                </a:ln>
                <a:solidFill>
                  <a:prstClr val="black"/>
                </a:solidFill>
                <a:effectLst/>
                <a:uLnTx/>
                <a:uFillTx/>
                <a:latin typeface="Calibri" panose="020F0502020204030204"/>
                <a:ea typeface="+mn-ea"/>
                <a:cs typeface="+mn-cs"/>
              </a:rPr>
              <a:t>Un TTX peut être utilisé pour </a:t>
            </a:r>
            <a:r>
              <a:rPr kumimoji="0" lang="en-GB" sz="1200" b="1" i="0" u="sng" strike="noStrike" kern="1200" cap="none" spc="0" normalizeH="0" baseline="0" noProof="0" dirty="0">
                <a:ln>
                  <a:noFill/>
                </a:ln>
                <a:solidFill>
                  <a:prstClr val="black"/>
                </a:solidFill>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Développer un plan d’intervention ou le passer en revue</a:t>
            </a: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Aider les participants à se familiariser avec leurs rôles et leurs responsabilités</a:t>
            </a:r>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Identifier et résoudre des problèmes au travers d’une discussion ouverte et animée par un intervenant</a:t>
            </a: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lvl="0"/>
            <a:endParaRPr lang="en-GB"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7</a:t>
            </a:fld>
            <a:endParaRPr lang="en-US"/>
          </a:p>
        </p:txBody>
      </p:sp>
    </p:spTree>
    <p:extLst>
      <p:ext uri="{BB962C8B-B14F-4D97-AF65-F5344CB8AC3E}">
        <p14:creationId xmlns:p14="http://schemas.microsoft.com/office/powerpoint/2010/main" val="32651261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noProof="0" dirty="0"/>
              <a:t>Ressources disponibles :</a:t>
            </a:r>
          </a:p>
          <a:p>
            <a:r>
              <a:rPr lang="en-US" dirty="0"/>
              <a:t>•	Health Care Facility assessment tool - https://www.who.int/publications/i/item/WHO-2019-nCoV-HCF_assessment-IPC-2020.1 </a:t>
            </a:r>
          </a:p>
          <a:p>
            <a:r>
              <a:rPr lang="en-US" dirty="0"/>
              <a:t>•	Health Care Facility Safe Environments assessment tool  - https://www.who.int/publications/i/item/WHO-2019-nCoV-HCF_assessment-Safe_environment-2020.1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F16F5-C288-4E2C-825D-23EB01EA855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27557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atin typeface="Helvetica Neue"/>
                <a:ea typeface="DengXian" panose="02010600030101010101" pitchFamily="2" charset="-122"/>
                <a:cs typeface="Calibri" panose="020F0502020204030204" pitchFamily="34" charset="0"/>
              </a:rPr>
              <a:t> </a:t>
            </a:r>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9</a:t>
            </a:fld>
            <a:endParaRPr lang="en-US"/>
          </a:p>
        </p:txBody>
      </p:sp>
    </p:spTree>
    <p:extLst>
      <p:ext uri="{BB962C8B-B14F-4D97-AF65-F5344CB8AC3E}">
        <p14:creationId xmlns:p14="http://schemas.microsoft.com/office/powerpoint/2010/main" val="2034165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AE61A72-6C7D-49E1-A69D-B1543F4FDA02}" type="slidenum">
              <a:rPr lang="en-US" smtClean="0"/>
              <a:t>10</a:t>
            </a:fld>
            <a:endParaRPr lang="en-US"/>
          </a:p>
        </p:txBody>
      </p:sp>
    </p:spTree>
    <p:extLst>
      <p:ext uri="{BB962C8B-B14F-4D97-AF65-F5344CB8AC3E}">
        <p14:creationId xmlns:p14="http://schemas.microsoft.com/office/powerpoint/2010/main" val="4113237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21 December 2020</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60809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21 December 2020</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549144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21 December 2020</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2080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31125" y="-13716"/>
            <a:ext cx="11729749" cy="51308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751723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15047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5902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94151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40404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02230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76535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12961841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7" name="Holder 7"/>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801065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7612" y="-1466"/>
            <a:ext cx="12199612" cy="612875"/>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52780" y="-8247"/>
            <a:ext cx="10515600" cy="581340"/>
          </a:xfrm>
        </p:spPr>
        <p:txBody>
          <a:bodyPr>
            <a:normAutofit/>
          </a:bodyPr>
          <a:lstStyle>
            <a:lvl1pPr>
              <a:defRPr sz="4000"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838200" y="1017346"/>
            <a:ext cx="10515600" cy="515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6056" y="6605265"/>
            <a:ext cx="12192000" cy="266131"/>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3093983" y="6605265"/>
            <a:ext cx="4087982" cy="24859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890327" y="6605265"/>
            <a:ext cx="4087982" cy="24859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232707" y="6599209"/>
            <a:ext cx="4177873" cy="258506"/>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1011795" y="6599209"/>
            <a:ext cx="4177873" cy="24887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205387" y="6599209"/>
            <a:ext cx="2004413" cy="266132"/>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0" y="6599209"/>
            <a:ext cx="2004413" cy="266132"/>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471" y="6604956"/>
            <a:ext cx="1952586" cy="276999"/>
          </a:xfrm>
          <a:prstGeom prst="rect">
            <a:avLst/>
          </a:prstGeom>
        </p:spPr>
        <p:txBody>
          <a:bodyPr wrap="none">
            <a:spAutoFit/>
          </a:bodyPr>
          <a:lstStyle/>
          <a:p>
            <a:pPr algn="l"/>
            <a:r>
              <a:rPr lang="en-US" sz="1200" b="1" i="0">
                <a:solidFill>
                  <a:schemeClr val="bg1"/>
                </a:solidFill>
                <a:latin typeface="Arial" panose="020B0604020202020204" pitchFamily="34" charset="0"/>
                <a:cs typeface="Arial" panose="020B0604020202020204" pitchFamily="34" charset="0"/>
              </a:rPr>
              <a:t>SIMULATION 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296187" y="6604957"/>
            <a:ext cx="3843713" cy="276999"/>
          </a:xfrm>
          <a:prstGeom prst="rect">
            <a:avLst/>
          </a:prstGeom>
        </p:spPr>
        <p:txBody>
          <a:bodyPr wrap="square">
            <a:spAutoFit/>
          </a:bodyPr>
          <a:lstStyle/>
          <a:p>
            <a:pPr algn="l"/>
            <a:r>
              <a:rPr lang="en-US" sz="1200" b="1" i="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5481868" y="6560893"/>
            <a:ext cx="3769418" cy="365125"/>
          </a:xfrm>
          <a:ln>
            <a:noFill/>
          </a:ln>
        </p:spPr>
        <p:txBody>
          <a:bodyPr/>
          <a:lstStyle>
            <a:lvl1pPr algn="l">
              <a:defRPr sz="1200"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21 December 2020</a:t>
            </a:fld>
            <a:endParaRPr lang="en-US"/>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10431711" y="6587799"/>
            <a:ext cx="1641231" cy="276999"/>
          </a:xfrm>
          <a:prstGeom prst="rect">
            <a:avLst/>
          </a:prstGeom>
          <a:noFill/>
        </p:spPr>
        <p:txBody>
          <a:bodyPr wrap="square" rtlCol="0">
            <a:spAutoFit/>
          </a:bodyPr>
          <a:lstStyle/>
          <a:p>
            <a:pPr algn="r"/>
            <a:r>
              <a:rPr lang="en-US" sz="1200" b="1">
                <a:solidFill>
                  <a:schemeClr val="bg1"/>
                </a:solidFill>
                <a:latin typeface="Arial" panose="020B0604020202020204" pitchFamily="34" charset="0"/>
                <a:cs typeface="Arial" panose="020B0604020202020204" pitchFamily="34" charset="0"/>
              </a:rPr>
              <a:t>page </a:t>
            </a:r>
            <a:fld id="{1B4E33A6-6130-4A49-BBD8-DE9BC3CBE6A3}" type="slidenum">
              <a:rPr lang="en-US" sz="1200" b="1" smtClean="0">
                <a:solidFill>
                  <a:schemeClr val="bg1"/>
                </a:solidFill>
                <a:latin typeface="Arial" panose="020B0604020202020204" pitchFamily="34" charset="0"/>
                <a:cs typeface="Arial" panose="020B0604020202020204" pitchFamily="34" charset="0"/>
              </a:rPr>
              <a:pPr algn="r"/>
              <a:t>‹#›</a:t>
            </a:fld>
            <a:endParaRPr lang="en-US" sz="1200" b="1">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088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7998"/>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5" name="Holder 5"/>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2179060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4" name="Holder 4"/>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312059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21 December 2020</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40311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21 December 2020</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048286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21 December 2020</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277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21 December 2020</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51971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21 December 2020</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8741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21 December 2020</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52752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21 December 2020</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7327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19.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6.png"/><Relationship Id="rId5" Type="http://schemas.openxmlformats.org/officeDocument/2006/relationships/slideLayout" Target="../slideLayouts/slideLayout21.xml"/><Relationship Id="rId10" Type="http://schemas.openxmlformats.org/officeDocument/2006/relationships/image" Target="../media/image5.png"/><Relationship Id="rId4" Type="http://schemas.openxmlformats.org/officeDocument/2006/relationships/slideLayout" Target="../slideLayouts/slideLayout20.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58ADE-BA35-494E-BE53-3C61C716429B}" type="datetime3">
              <a:rPr lang="en-US" smtClean="0"/>
              <a:t>21 December 2020</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14397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187"/>
                </a:moveTo>
                <a:lnTo>
                  <a:pt x="0" y="0"/>
                </a:lnTo>
                <a:lnTo>
                  <a:pt x="12192000" y="0"/>
                </a:lnTo>
                <a:lnTo>
                  <a:pt x="12192000" y="611187"/>
                </a:lnTo>
                <a:lnTo>
                  <a:pt x="0" y="611187"/>
                </a:lnTo>
                <a:close/>
              </a:path>
            </a:pathLst>
          </a:custGeom>
          <a:solidFill>
            <a:srgbClr val="008FCE"/>
          </a:solidFill>
        </p:spPr>
        <p:txBody>
          <a:bodyPr wrap="square" lIns="0" tIns="0" rIns="0" bIns="0" rtlCol="0"/>
          <a:lstStyle/>
          <a:p>
            <a:endParaRPr/>
          </a:p>
        </p:txBody>
      </p:sp>
      <p:sp>
        <p:nvSpPr>
          <p:cNvPr id="17" name="bg object 17"/>
          <p:cNvSpPr/>
          <p:nvPr/>
        </p:nvSpPr>
        <p:spPr>
          <a:xfrm>
            <a:off x="0" y="6568440"/>
            <a:ext cx="12188952" cy="289560"/>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350" y="6605586"/>
            <a:ext cx="12185650" cy="252729"/>
          </a:xfrm>
          <a:custGeom>
            <a:avLst/>
            <a:gdLst/>
            <a:ahLst/>
            <a:cxnLst/>
            <a:rect l="l" t="t" r="r" b="b"/>
            <a:pathLst>
              <a:path w="12185650" h="252729">
                <a:moveTo>
                  <a:pt x="0" y="0"/>
                </a:moveTo>
                <a:lnTo>
                  <a:pt x="12185650" y="0"/>
                </a:lnTo>
                <a:lnTo>
                  <a:pt x="12185650" y="252413"/>
                </a:lnTo>
                <a:lnTo>
                  <a:pt x="0" y="252413"/>
                </a:lnTo>
                <a:lnTo>
                  <a:pt x="0" y="0"/>
                </a:lnTo>
                <a:close/>
              </a:path>
            </a:pathLst>
          </a:custGeom>
          <a:solidFill>
            <a:srgbClr val="595959"/>
          </a:solidFill>
        </p:spPr>
        <p:txBody>
          <a:bodyPr wrap="square" lIns="0" tIns="0" rIns="0" bIns="0" rtlCol="0"/>
          <a:lstStyle/>
          <a:p>
            <a:endParaRPr/>
          </a:p>
        </p:txBody>
      </p:sp>
      <p:sp>
        <p:nvSpPr>
          <p:cNvPr id="2" name="Holder 2"/>
          <p:cNvSpPr>
            <a:spLocks noGrp="1"/>
          </p:cNvSpPr>
          <p:nvPr>
            <p:ph type="title"/>
          </p:nvPr>
        </p:nvSpPr>
        <p:spPr>
          <a:xfrm>
            <a:off x="0" y="1587"/>
            <a:ext cx="7771130" cy="609600"/>
          </a:xfrm>
          <a:prstGeom prst="rect">
            <a:avLst/>
          </a:prstGeom>
        </p:spPr>
        <p:txBody>
          <a:bodyPr wrap="square" lIns="0" tIns="0" rIns="0" bIns="0">
            <a:spAutoFit/>
          </a:bodyPr>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a:xfrm>
            <a:off x="231125" y="1151635"/>
            <a:ext cx="7583805" cy="1671320"/>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263837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a:p>
        </p:txBody>
      </p:sp>
      <p:sp>
        <p:nvSpPr>
          <p:cNvPr id="17" name="bg object 17"/>
          <p:cNvSpPr/>
          <p:nvPr/>
        </p:nvSpPr>
        <p:spPr>
          <a:xfrm>
            <a:off x="0" y="6580631"/>
            <a:ext cx="12188952" cy="277368"/>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055" y="6605265"/>
            <a:ext cx="12186285" cy="252729"/>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3069335" y="6580631"/>
            <a:ext cx="4191000" cy="277368"/>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3093982"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a:p>
        </p:txBody>
      </p:sp>
      <p:sp>
        <p:nvSpPr>
          <p:cNvPr id="21" name="bg object 21"/>
          <p:cNvSpPr/>
          <p:nvPr/>
        </p:nvSpPr>
        <p:spPr>
          <a:xfrm>
            <a:off x="2865120" y="6580631"/>
            <a:ext cx="4191000" cy="27736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890326"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a:p>
        </p:txBody>
      </p:sp>
      <p:sp>
        <p:nvSpPr>
          <p:cNvPr id="23" name="bg object 23"/>
          <p:cNvSpPr/>
          <p:nvPr/>
        </p:nvSpPr>
        <p:spPr>
          <a:xfrm>
            <a:off x="1207008" y="6574535"/>
            <a:ext cx="4282440" cy="283464"/>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232706" y="6599208"/>
            <a:ext cx="4178300" cy="259079"/>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a:p>
        </p:txBody>
      </p:sp>
      <p:sp>
        <p:nvSpPr>
          <p:cNvPr id="25" name="bg object 25"/>
          <p:cNvSpPr/>
          <p:nvPr/>
        </p:nvSpPr>
        <p:spPr>
          <a:xfrm>
            <a:off x="987552" y="6574535"/>
            <a:ext cx="4282440" cy="283464"/>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1011794" y="6599208"/>
            <a:ext cx="4178300" cy="248920"/>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a:p>
        </p:txBody>
      </p:sp>
      <p:sp>
        <p:nvSpPr>
          <p:cNvPr id="27" name="bg object 27"/>
          <p:cNvSpPr/>
          <p:nvPr/>
        </p:nvSpPr>
        <p:spPr>
          <a:xfrm>
            <a:off x="179831" y="6574535"/>
            <a:ext cx="2109216" cy="283464"/>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205386"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a:p>
        </p:txBody>
      </p:sp>
      <p:sp>
        <p:nvSpPr>
          <p:cNvPr id="29" name="bg object 29"/>
          <p:cNvSpPr/>
          <p:nvPr/>
        </p:nvSpPr>
        <p:spPr>
          <a:xfrm>
            <a:off x="0" y="6574535"/>
            <a:ext cx="2084832" cy="283464"/>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0"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a:xfrm>
            <a:off x="4175664" y="-79755"/>
            <a:ext cx="3840670" cy="756920"/>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441811" y="2080767"/>
            <a:ext cx="10570845" cy="3238500"/>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76269" y="6652472"/>
            <a:ext cx="1776730"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21-Dec-20</a:t>
            </a:fld>
            <a:endParaRPr lang="en-US"/>
          </a:p>
        </p:txBody>
      </p:sp>
      <p:sp>
        <p:nvSpPr>
          <p:cNvPr id="6" name="Holder 6"/>
          <p:cNvSpPr>
            <a:spLocks noGrp="1"/>
          </p:cNvSpPr>
          <p:nvPr>
            <p:ph type="sldNum" sz="quarter" idx="7"/>
          </p:nvPr>
        </p:nvSpPr>
        <p:spPr>
          <a:xfrm>
            <a:off x="11401037" y="6634184"/>
            <a:ext cx="617854" cy="196215"/>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14532924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12.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who.int/emergencies/diseases/novel-coronavirus-2019/technical-guidance"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37.png"/><Relationship Id="rId7" Type="http://schemas.openxmlformats.org/officeDocument/2006/relationships/image" Target="../media/image38.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hyperlink" Target="https://www.who.int/immunization_standards/vaccine_regulation/en/" TargetMode="External"/><Relationship Id="rId5" Type="http://schemas.openxmlformats.org/officeDocument/2006/relationships/hyperlink" Target="https://apps.who.int/iris/bitstream/handle/10665/336603/WHO-2019-nCoV-Vaccine_deployment-2020.1-eng.pdf" TargetMode="External"/><Relationship Id="rId4" Type="http://schemas.openxmlformats.org/officeDocument/2006/relationships/hyperlink" Target="https://www.vaccinesafetynet.org/" TargetMode="External"/><Relationship Id="rId9" Type="http://schemas.openxmlformats.org/officeDocument/2006/relationships/hyperlink" Target="https://cms.who.int/teams/regulation-prequalification/covid-19"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3" Type="http://schemas.openxmlformats.org/officeDocument/2006/relationships/hyperlink" Target="https://extranet.who.int/sph/docs/file/1757"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hyperlink" Target="mailto:rashforda@who.int" TargetMode="External"/><Relationship Id="rId13" Type="http://schemas.openxmlformats.org/officeDocument/2006/relationships/hyperlink" Target="https://www.who.int/health-topics/coronavirus" TargetMode="External"/><Relationship Id="rId3" Type="http://schemas.openxmlformats.org/officeDocument/2006/relationships/hyperlink" Target="https://www.who.int/emergencies/diseases/novel-coronavirus-2019" TargetMode="External"/><Relationship Id="rId7" Type="http://schemas.openxmlformats.org/officeDocument/2006/relationships/hyperlink" Target="mailto:schmidtt@who.int" TargetMode="External"/><Relationship Id="rId12" Type="http://schemas.openxmlformats.org/officeDocument/2006/relationships/hyperlink" Target="mailto:eshofoniea@who.int" TargetMode="External"/><Relationship Id="rId2" Type="http://schemas.openxmlformats.org/officeDocument/2006/relationships/notesSlide" Target="../notesSlides/notesSlide30.xml"/><Relationship Id="rId16"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hyperlink" Target="mailto:samhourid@who.int" TargetMode="External"/><Relationship Id="rId11" Type="http://schemas.openxmlformats.org/officeDocument/2006/relationships/hyperlink" Target="mailto:htikem@who.int" TargetMode="External"/><Relationship Id="rId5" Type="http://schemas.openxmlformats.org/officeDocument/2006/relationships/hyperlink" Target="mailto:stephenm@who.int" TargetMode="External"/><Relationship Id="rId15" Type="http://schemas.openxmlformats.org/officeDocument/2006/relationships/hyperlink" Target="https://www.who.int/ihr/procedures/simulation-exercise/en/" TargetMode="External"/><Relationship Id="rId10" Type="http://schemas.openxmlformats.org/officeDocument/2006/relationships/hyperlink" Target="mailto:katom@who.int" TargetMode="External"/><Relationship Id="rId4" Type="http://schemas.openxmlformats.org/officeDocument/2006/relationships/image" Target="../media/image43.png"/><Relationship Id="rId9" Type="http://schemas.openxmlformats.org/officeDocument/2006/relationships/hyperlink" Target="mailto:andragro@paho.org" TargetMode="External"/><Relationship Id="rId14" Type="http://schemas.openxmlformats.org/officeDocument/2006/relationships/image" Target="../media/image44.png"/></Relationships>
</file>

<file path=ppt/slides/_rels/slide4.xml.rels><?xml version="1.0" encoding="UTF-8" standalone="yes"?>
<Relationships xmlns="http://schemas.openxmlformats.org/package/2006/relationships"><Relationship Id="rId3" Type="http://schemas.openxmlformats.org/officeDocument/2006/relationships/hyperlink" Target="https://www.who.int/emergencies/diseases/novel-coronavirus-2019/situation-report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https://www.youtube.com/embed/5opR6x6NMpQ" TargetMode="External"/><Relationship Id="rId5" Type="http://schemas.openxmlformats.org/officeDocument/2006/relationships/image" Target="../media/image18.jpeg"/><Relationship Id="rId4" Type="http://schemas.openxmlformats.org/officeDocument/2006/relationships/hyperlink" Target="https://youtu.be/5opR6x6NMpQ"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hyperlink" Target="https://cms.who.int/teams/regulation-prequalification/covid-19"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www.who.int/ihr/publications/WHO-WHE-CPI-2017.10/fr/"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hyperlink" Target="https://apps.who.int/iris/bitstream/handle/10665/336603/WHO-2019-nCoV-Vaccine_deployment-2020.1-eng.pdf" TargetMode="External"/><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5868"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1865376"/>
            <a:ext cx="6096000" cy="2186798"/>
          </a:xfrm>
        </p:spPr>
        <p:txBody>
          <a:bodyPr>
            <a:noAutofit/>
          </a:bodyPr>
          <a:lstStyle/>
          <a:p>
            <a:pPr algn="l"/>
            <a:r>
              <a:rPr lang="fr-FR" sz="4400" b="1" dirty="0">
                <a:solidFill>
                  <a:schemeClr val="bg1"/>
                </a:solidFill>
                <a:latin typeface="Arial" panose="020B0604020202020204" pitchFamily="34" charset="0"/>
                <a:cs typeface="Arial" panose="020B0604020202020204" pitchFamily="34" charset="0"/>
              </a:rPr>
              <a:t>NOUVEAU</a:t>
            </a:r>
            <a:br>
              <a:rPr lang="fr-FR" sz="4400" b="1" dirty="0">
                <a:solidFill>
                  <a:schemeClr val="bg1"/>
                </a:solidFill>
                <a:latin typeface="Arial" panose="020B0604020202020204" pitchFamily="34" charset="0"/>
                <a:cs typeface="Arial" panose="020B0604020202020204" pitchFamily="34" charset="0"/>
              </a:rPr>
            </a:br>
            <a:r>
              <a:rPr lang="fr-FR" sz="4400" b="1" dirty="0">
                <a:solidFill>
                  <a:schemeClr val="bg1"/>
                </a:solidFill>
                <a:latin typeface="Arial" panose="020B0604020202020204" pitchFamily="34" charset="0"/>
                <a:cs typeface="Arial" panose="020B0604020202020204" pitchFamily="34" charset="0"/>
              </a:rPr>
              <a:t>CORONAVIRUS </a:t>
            </a:r>
            <a:br>
              <a:rPr lang="fr-FR" sz="4400" b="1" dirty="0">
                <a:solidFill>
                  <a:schemeClr val="bg1"/>
                </a:solidFill>
                <a:latin typeface="Arial" panose="020B0604020202020204" pitchFamily="34" charset="0"/>
                <a:cs typeface="Arial" panose="020B0604020202020204" pitchFamily="34" charset="0"/>
              </a:rPr>
            </a:br>
            <a:r>
              <a:rPr lang="fr-FR" sz="4400" b="1" dirty="0">
                <a:solidFill>
                  <a:schemeClr val="bg1"/>
                </a:solidFill>
                <a:latin typeface="Arial" panose="020B0604020202020204" pitchFamily="34" charset="0"/>
                <a:cs typeface="Arial" panose="020B0604020202020204" pitchFamily="34" charset="0"/>
              </a:rPr>
              <a:t>(COVID-19)</a:t>
            </a:r>
            <a:endParaRPr lang="fr-FR" sz="4400" dirty="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7769465" y="3548260"/>
            <a:ext cx="4306277" cy="1065066"/>
          </a:xfrm>
        </p:spPr>
        <p:txBody>
          <a:bodyPr/>
          <a:lstStyle/>
          <a:p>
            <a:pPr algn="r"/>
            <a:r>
              <a:rPr lang="fr-FR" sz="3600" b="1" dirty="0">
                <a:solidFill>
                  <a:srgbClr val="0092CB"/>
                </a:solidFill>
              </a:rPr>
              <a:t>NOM DU PAYS</a:t>
            </a:r>
            <a:endParaRPr lang="fr-FR" sz="3600" dirty="0">
              <a:solidFill>
                <a:srgbClr val="0092CB"/>
              </a:solidFill>
            </a:endParaRPr>
          </a:p>
          <a:p>
            <a:pPr algn="r"/>
            <a:r>
              <a:rPr lang="fr-FR" sz="2000" b="1" dirty="0">
                <a:solidFill>
                  <a:srgbClr val="0092CB"/>
                </a:solidFill>
              </a:rPr>
              <a:t>Date et lieu de l’exercice</a:t>
            </a:r>
            <a:endParaRPr lang="fr-FR" sz="2000" dirty="0">
              <a:solidFill>
                <a:srgbClr val="0092CB"/>
              </a:solidFill>
            </a:endParaRPr>
          </a:p>
        </p:txBody>
      </p:sp>
      <p:sp>
        <p:nvSpPr>
          <p:cNvPr id="7" name="Rectangle 6">
            <a:extLst>
              <a:ext uri="{FF2B5EF4-FFF2-40B4-BE49-F238E27FC236}">
                <a16:creationId xmlns:a16="http://schemas.microsoft.com/office/drawing/2014/main" id="{8062DF02-DEA5-49F3-A3BE-DD71F23B12A7}"/>
              </a:ext>
            </a:extLst>
          </p:cNvPr>
          <p:cNvSpPr/>
          <p:nvPr/>
        </p:nvSpPr>
        <p:spPr>
          <a:xfrm>
            <a:off x="2861363" y="4981610"/>
            <a:ext cx="8398516" cy="1015663"/>
          </a:xfrm>
          <a:prstGeom prst="rect">
            <a:avLst/>
          </a:prstGeom>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dirty="0">
                <a:ln>
                  <a:noFill/>
                </a:ln>
                <a:solidFill>
                  <a:srgbClr val="D86422"/>
                </a:solidFill>
                <a:effectLst/>
                <a:uLnTx/>
                <a:uFillTx/>
                <a:latin typeface="Arial" panose="020B0604020202020204"/>
                <a:ea typeface="+mn-ea"/>
                <a:cs typeface="Arial"/>
              </a:rPr>
              <a:t>PLAN NATIONAL DE DÉPLOIEMENT ET DE VACCINATION (PNDV) </a:t>
            </a:r>
            <a:r>
              <a:rPr kumimoji="0" lang="fr-FR" sz="2000" b="1" i="0" u="none" strike="noStrike" kern="1200" cap="none" spc="0" normalizeH="0" baseline="0" dirty="0">
                <a:ln>
                  <a:noFill/>
                </a:ln>
                <a:solidFill>
                  <a:srgbClr val="D86422"/>
                </a:solidFill>
                <a:effectLst/>
                <a:uLnTx/>
                <a:uFillTx/>
                <a:latin typeface="Arial" panose="020B0604020202020204"/>
                <a:ea typeface="+mn-ea"/>
                <a:cs typeface="Arial"/>
              </a:rPr>
              <a:t>:</a:t>
            </a:r>
          </a:p>
          <a:p>
            <a:pPr algn="ctr"/>
            <a:r>
              <a:rPr lang="fr-FR" sz="2000" b="1" dirty="0">
                <a:solidFill>
                  <a:srgbClr val="D86422"/>
                </a:solidFill>
                <a:latin typeface="Arial" panose="020B0604020202020204"/>
                <a:cs typeface="Arial"/>
              </a:rPr>
              <a:t>RÉGLEMENTATION, SURVEILLANCE ET SÉCURITÉ</a:t>
            </a:r>
          </a:p>
          <a:p>
            <a:pPr algn="ctr"/>
            <a:r>
              <a:rPr lang="fr-FR" sz="2000" b="1" dirty="0">
                <a:solidFill>
                  <a:srgbClr val="D86422"/>
                </a:solidFill>
                <a:latin typeface="Arial" panose="020B0604020202020204"/>
                <a:cs typeface="Arial"/>
              </a:rPr>
              <a:t>EXERCICE DE SIMULATION</a:t>
            </a:r>
            <a:endParaRPr kumimoji="0" lang="fr-FR" sz="2000" b="1" i="0" u="none" strike="noStrike" kern="1200" cap="none" spc="0" normalizeH="0" baseline="0" dirty="0">
              <a:ln>
                <a:noFill/>
              </a:ln>
              <a:solidFill>
                <a:srgbClr val="D86422"/>
              </a:solidFill>
              <a:effectLst/>
              <a:uLnTx/>
              <a:uFillTx/>
              <a:latin typeface="Arial" panose="020B0604020202020204"/>
              <a:ea typeface="+mn-ea"/>
              <a:cs typeface="Arial"/>
            </a:endParaRPr>
          </a:p>
        </p:txBody>
      </p:sp>
      <p:pic>
        <p:nvPicPr>
          <p:cNvPr id="8" name="Picture 7">
            <a:extLst>
              <a:ext uri="{FF2B5EF4-FFF2-40B4-BE49-F238E27FC236}">
                <a16:creationId xmlns:a16="http://schemas.microsoft.com/office/drawing/2014/main" id="{D47B402B-BD57-4472-BF3B-B56FBA6AF439}"/>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133370" y="6359519"/>
            <a:ext cx="1290701" cy="326748"/>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233328" y="6219746"/>
            <a:ext cx="1149414" cy="496882"/>
          </a:xfrm>
          <a:prstGeom prst="rect">
            <a:avLst/>
          </a:prstGeom>
        </p:spPr>
      </p:pic>
    </p:spTree>
    <p:extLst>
      <p:ext uri="{BB962C8B-B14F-4D97-AF65-F5344CB8AC3E}">
        <p14:creationId xmlns:p14="http://schemas.microsoft.com/office/powerpoint/2010/main" val="39311554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kumimoji="0" lang="fr-FR"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Objectifs</a:t>
            </a:r>
            <a:r>
              <a:rPr kumimoji="0" lang="en-US"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 </a:t>
            </a:r>
            <a:r>
              <a:rPr kumimoji="0" lang="fr-FR"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de l’exercice de simulation sur table</a:t>
            </a:r>
            <a:endParaRPr lang="en-US" dirty="0"/>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393192" y="1017346"/>
            <a:ext cx="11057590" cy="5159617"/>
          </a:xfrm>
        </p:spPr>
        <p:txBody>
          <a:bodyPr>
            <a:normAutofit fontScale="70000" lnSpcReduction="20000"/>
          </a:bodyPr>
          <a:lstStyle/>
          <a:p>
            <a:pPr marL="0" lvl="0" indent="0">
              <a:lnSpc>
                <a:spcPct val="120000"/>
              </a:lnSpc>
              <a:spcBef>
                <a:spcPts val="700"/>
              </a:spcBef>
              <a:buClr>
                <a:schemeClr val="tx1"/>
              </a:buClr>
              <a:buSzPct val="100000"/>
              <a:buNone/>
            </a:pPr>
            <a:r>
              <a:rPr lang="fr-FR" sz="3200" b="1" dirty="0">
                <a:solidFill>
                  <a:schemeClr val="accent3"/>
                </a:solidFill>
                <a:latin typeface="+mj-lt"/>
                <a:cs typeface="Calibri" panose="020F0502020204030204" pitchFamily="34" charset="0"/>
              </a:rPr>
              <a:t>Objectifs spécifiques</a:t>
            </a:r>
            <a:endParaRPr lang="fr-FR" sz="3200" dirty="0">
              <a:solidFill>
                <a:schemeClr val="accent3"/>
              </a:solidFill>
              <a:latin typeface="+mj-lt"/>
              <a:cs typeface="Calibri" panose="020F0502020204030204" pitchFamily="34" charset="0"/>
            </a:endParaRPr>
          </a:p>
          <a:p>
            <a:pPr marL="457200" lvl="0" indent="-457200">
              <a:lnSpc>
                <a:spcPct val="120000"/>
              </a:lnSpc>
              <a:spcBef>
                <a:spcPts val="0"/>
              </a:spcBef>
              <a:buClr>
                <a:schemeClr val="tx1"/>
              </a:buClr>
              <a:buSzPct val="100000"/>
              <a:buFont typeface="+mj-lt"/>
              <a:buAutoNum type="arabicPeriod"/>
            </a:pPr>
            <a:r>
              <a:rPr lang="fr-FR" dirty="0">
                <a:solidFill>
                  <a:prstClr val="black"/>
                </a:solidFill>
                <a:latin typeface="+mj-lt"/>
                <a:cs typeface="Calibri" panose="020F0502020204030204" pitchFamily="34" charset="0"/>
              </a:rPr>
              <a:t>Examiner le cadre de réglementation en place pour l’approbation des vaccins</a:t>
            </a:r>
            <a:r>
              <a:rPr lang="en-GB" dirty="0">
                <a:solidFill>
                  <a:prstClr val="black"/>
                </a:solidFill>
                <a:latin typeface="+mj-lt"/>
                <a:cs typeface="Calibri" panose="020F0502020204030204" pitchFamily="34" charset="0"/>
              </a:rPr>
              <a:t>. </a:t>
            </a:r>
            <a:r>
              <a:rPr lang="fr-FR" dirty="0">
                <a:solidFill>
                  <a:prstClr val="black"/>
                </a:solidFill>
                <a:latin typeface="+mj-lt"/>
                <a:cs typeface="Calibri" panose="020F0502020204030204" pitchFamily="34" charset="0"/>
              </a:rPr>
              <a:t>Cela signifie :</a:t>
            </a:r>
          </a:p>
          <a:p>
            <a:pPr marL="914400" lvl="1" indent="-457200">
              <a:lnSpc>
                <a:spcPct val="120000"/>
              </a:lnSpc>
              <a:spcBef>
                <a:spcPts val="0"/>
              </a:spcBef>
              <a:buClr>
                <a:schemeClr val="tx1"/>
              </a:buClr>
              <a:buSzPct val="100000"/>
              <a:buFont typeface="+mj-lt"/>
              <a:buAutoNum type="alphaLcPeriod"/>
            </a:pPr>
            <a:r>
              <a:rPr lang="fr-FR" dirty="0">
                <a:solidFill>
                  <a:prstClr val="black"/>
                </a:solidFill>
                <a:latin typeface="+mj-lt"/>
                <a:cs typeface="Calibri" panose="020F0502020204030204" pitchFamily="34" charset="0"/>
              </a:rPr>
              <a:t>Examiner l’approbation réglementaire d’urgence en vigueur</a:t>
            </a:r>
            <a:r>
              <a:rPr lang="en-GB" dirty="0">
                <a:solidFill>
                  <a:prstClr val="black"/>
                </a:solidFill>
                <a:latin typeface="+mj-lt"/>
                <a:cs typeface="Calibri" panose="020F0502020204030204" pitchFamily="34" charset="0"/>
              </a:rPr>
              <a:t> </a:t>
            </a:r>
          </a:p>
          <a:p>
            <a:pPr marL="914400" lvl="1" indent="-457200">
              <a:lnSpc>
                <a:spcPct val="120000"/>
              </a:lnSpc>
              <a:spcBef>
                <a:spcPts val="0"/>
              </a:spcBef>
              <a:buClr>
                <a:schemeClr val="tx1"/>
              </a:buClr>
              <a:buSzPct val="100000"/>
              <a:buFont typeface="+mj-lt"/>
              <a:buAutoNum type="alphaLcPeriod"/>
            </a:pPr>
            <a:r>
              <a:rPr lang="fr-FR" dirty="0">
                <a:solidFill>
                  <a:prstClr val="black"/>
                </a:solidFill>
                <a:latin typeface="+mj-lt"/>
                <a:cs typeface="Calibri" panose="020F0502020204030204" pitchFamily="34" charset="0"/>
              </a:rPr>
              <a:t>Définir les voies relatives à l’approbation d’urgence et à l'importation si nécessaire</a:t>
            </a:r>
            <a:endParaRPr lang="en-GB" dirty="0">
              <a:solidFill>
                <a:prstClr val="black"/>
              </a:solidFill>
              <a:latin typeface="+mj-lt"/>
              <a:cs typeface="Calibri" panose="020F0502020204030204" pitchFamily="34" charset="0"/>
            </a:endParaRPr>
          </a:p>
          <a:p>
            <a:pPr marL="914400" lvl="1" indent="-457200">
              <a:lnSpc>
                <a:spcPct val="120000"/>
              </a:lnSpc>
              <a:spcBef>
                <a:spcPts val="0"/>
              </a:spcBef>
              <a:buClr>
                <a:schemeClr val="tx1"/>
              </a:buClr>
              <a:buSzPct val="100000"/>
              <a:buFont typeface="+mj-lt"/>
              <a:buAutoNum type="alphaLcPeriod"/>
            </a:pPr>
            <a:r>
              <a:rPr lang="fr-FR" dirty="0">
                <a:solidFill>
                  <a:prstClr val="black"/>
                </a:solidFill>
                <a:latin typeface="+mj-lt"/>
                <a:cs typeface="Calibri" panose="020F0502020204030204" pitchFamily="34" charset="0"/>
              </a:rPr>
              <a:t>Finaliser les accords d'homologation des vaccins et les mécanismes de livraison des vaccins</a:t>
            </a:r>
            <a:endParaRPr lang="en-GB" dirty="0">
              <a:solidFill>
                <a:prstClr val="black"/>
              </a:solidFill>
              <a:latin typeface="+mj-lt"/>
              <a:cs typeface="Calibri" panose="020F0502020204030204" pitchFamily="34" charset="0"/>
            </a:endParaRPr>
          </a:p>
          <a:p>
            <a:pPr marL="457200" lvl="1" indent="0">
              <a:lnSpc>
                <a:spcPct val="120000"/>
              </a:lnSpc>
              <a:spcBef>
                <a:spcPts val="0"/>
              </a:spcBef>
              <a:buClr>
                <a:schemeClr val="tx1"/>
              </a:buClr>
              <a:buSzPct val="100000"/>
              <a:buNone/>
            </a:pPr>
            <a:endParaRPr lang="en-GB" dirty="0">
              <a:solidFill>
                <a:prstClr val="black"/>
              </a:solidFill>
              <a:latin typeface="+mj-lt"/>
              <a:cs typeface="Calibri" panose="020F0502020204030204" pitchFamily="34" charset="0"/>
            </a:endParaRPr>
          </a:p>
          <a:p>
            <a:pPr marL="457200" lvl="0" indent="-457200">
              <a:lnSpc>
                <a:spcPct val="120000"/>
              </a:lnSpc>
              <a:spcBef>
                <a:spcPts val="0"/>
              </a:spcBef>
              <a:buClr>
                <a:schemeClr val="tx1"/>
              </a:buClr>
              <a:buSzPct val="100000"/>
              <a:buFont typeface="+mj-lt"/>
              <a:buAutoNum type="arabicPeriod"/>
            </a:pPr>
            <a:r>
              <a:rPr lang="fr-FR" dirty="0">
                <a:solidFill>
                  <a:prstClr val="black"/>
                </a:solidFill>
                <a:latin typeface="+mj-lt"/>
                <a:cs typeface="Calibri" panose="020F0502020204030204" pitchFamily="34" charset="0"/>
              </a:rPr>
              <a:t>Veiller à la bonne livraison des vaccinations</a:t>
            </a:r>
            <a:endParaRPr lang="en-GB" dirty="0">
              <a:solidFill>
                <a:prstClr val="black"/>
              </a:solidFill>
              <a:latin typeface="+mj-lt"/>
              <a:cs typeface="Calibri" panose="020F0502020204030204" pitchFamily="34" charset="0"/>
            </a:endParaRPr>
          </a:p>
          <a:p>
            <a:pPr marL="914400" lvl="1" indent="-457200">
              <a:lnSpc>
                <a:spcPct val="120000"/>
              </a:lnSpc>
              <a:spcBef>
                <a:spcPts val="0"/>
              </a:spcBef>
              <a:buClr>
                <a:schemeClr val="tx1"/>
              </a:buClr>
              <a:buSzPct val="100000"/>
              <a:buFont typeface="+mj-lt"/>
              <a:buAutoNum type="arabicPeriod"/>
            </a:pPr>
            <a:r>
              <a:rPr lang="fr-FR" dirty="0">
                <a:solidFill>
                  <a:prstClr val="black"/>
                </a:solidFill>
                <a:latin typeface="+mj-lt"/>
                <a:cs typeface="Calibri" panose="020F0502020204030204" pitchFamily="34" charset="0"/>
              </a:rPr>
              <a:t>Manutention, stockage et livraison agréés</a:t>
            </a:r>
            <a:endParaRPr lang="en-GB" dirty="0">
              <a:solidFill>
                <a:prstClr val="black"/>
              </a:solidFill>
              <a:latin typeface="+mj-lt"/>
              <a:cs typeface="Calibri" panose="020F0502020204030204" pitchFamily="34" charset="0"/>
            </a:endParaRPr>
          </a:p>
          <a:p>
            <a:pPr marL="914400" lvl="1" indent="-457200">
              <a:lnSpc>
                <a:spcPct val="120000"/>
              </a:lnSpc>
              <a:spcBef>
                <a:spcPts val="0"/>
              </a:spcBef>
              <a:buClr>
                <a:schemeClr val="tx1"/>
              </a:buClr>
              <a:buSzPct val="100000"/>
              <a:buFont typeface="+mj-lt"/>
              <a:buAutoNum type="arabicPeriod"/>
            </a:pPr>
            <a:r>
              <a:rPr lang="fr-FR" dirty="0">
                <a:solidFill>
                  <a:prstClr val="black"/>
                </a:solidFill>
                <a:latin typeface="+mj-lt"/>
                <a:cs typeface="Calibri" panose="020F0502020204030204" pitchFamily="34" charset="0"/>
              </a:rPr>
              <a:t>Centres de vaccination agréés</a:t>
            </a:r>
          </a:p>
          <a:p>
            <a:pPr marL="914400" lvl="1" indent="-457200">
              <a:lnSpc>
                <a:spcPct val="120000"/>
              </a:lnSpc>
              <a:spcBef>
                <a:spcPts val="0"/>
              </a:spcBef>
              <a:buClr>
                <a:schemeClr val="tx1"/>
              </a:buClr>
              <a:buSzPct val="100000"/>
              <a:buFont typeface="+mj-lt"/>
              <a:buAutoNum type="arabicPeriod"/>
            </a:pPr>
            <a:r>
              <a:rPr lang="fr-FR" dirty="0">
                <a:solidFill>
                  <a:prstClr val="black"/>
                </a:solidFill>
                <a:latin typeface="+mj-lt"/>
                <a:cs typeface="Calibri" panose="020F0502020204030204" pitchFamily="34" charset="0"/>
              </a:rPr>
              <a:t>Personnel de vaccination agréé</a:t>
            </a:r>
          </a:p>
          <a:p>
            <a:pPr marL="457200" lvl="1" indent="0">
              <a:lnSpc>
                <a:spcPct val="120000"/>
              </a:lnSpc>
              <a:spcBef>
                <a:spcPts val="0"/>
              </a:spcBef>
              <a:buClr>
                <a:schemeClr val="tx1"/>
              </a:buClr>
              <a:buSzPct val="100000"/>
              <a:buNone/>
            </a:pPr>
            <a:endParaRPr lang="en-GB" dirty="0">
              <a:solidFill>
                <a:prstClr val="black"/>
              </a:solidFill>
              <a:latin typeface="+mj-lt"/>
              <a:cs typeface="Calibri" panose="020F0502020204030204" pitchFamily="34" charset="0"/>
            </a:endParaRPr>
          </a:p>
          <a:p>
            <a:pPr marL="457200" indent="-457200">
              <a:lnSpc>
                <a:spcPct val="120000"/>
              </a:lnSpc>
              <a:spcBef>
                <a:spcPts val="0"/>
              </a:spcBef>
              <a:buClr>
                <a:schemeClr val="tx1"/>
              </a:buClr>
              <a:buSzPct val="100000"/>
              <a:buFont typeface="+mj-lt"/>
              <a:buAutoNum type="arabicPeriod"/>
            </a:pPr>
            <a:r>
              <a:rPr lang="fr-FR" dirty="0">
                <a:solidFill>
                  <a:prstClr val="black"/>
                </a:solidFill>
                <a:latin typeface="+mj-lt"/>
                <a:cs typeface="Calibri" panose="020F0502020204030204" pitchFamily="34" charset="0"/>
              </a:rPr>
              <a:t>Identifier d’éventuels problèmes en matière de réglementation et de sécurité de la vaccination</a:t>
            </a:r>
            <a:endParaRPr lang="en-GB" sz="3200" dirty="0">
              <a:solidFill>
                <a:prstClr val="black"/>
              </a:solidFill>
              <a:latin typeface="+mj-lt"/>
              <a:cs typeface="Calibri" panose="020F0502020204030204" pitchFamily="34" charset="0"/>
            </a:endParaRPr>
          </a:p>
          <a:p>
            <a:pPr marL="914400" lvl="1" indent="-457200">
              <a:lnSpc>
                <a:spcPct val="120000"/>
              </a:lnSpc>
              <a:spcBef>
                <a:spcPts val="0"/>
              </a:spcBef>
              <a:buClr>
                <a:schemeClr val="tx1"/>
              </a:buClr>
              <a:buSzPct val="100000"/>
              <a:buFont typeface="+mj-lt"/>
              <a:buAutoNum type="alphaLcPeriod"/>
            </a:pPr>
            <a:r>
              <a:rPr lang="fr-FR" sz="2500" dirty="0">
                <a:solidFill>
                  <a:prstClr val="black"/>
                </a:solidFill>
                <a:latin typeface="+mj-lt"/>
                <a:cs typeface="Calibri" panose="020F0502020204030204" pitchFamily="34" charset="0"/>
              </a:rPr>
              <a:t>Examiner le contrôle de la sécurité, la gestion des manifestations post-vaccinales indésirables (MAPI) et la sécurité des injections</a:t>
            </a:r>
            <a:r>
              <a:rPr lang="en-GB" sz="2500" dirty="0">
                <a:solidFill>
                  <a:prstClr val="black"/>
                </a:solidFill>
                <a:latin typeface="+mj-lt"/>
                <a:cs typeface="Calibri" panose="020F0502020204030204" pitchFamily="34" charset="0"/>
              </a:rPr>
              <a:t> </a:t>
            </a:r>
          </a:p>
          <a:p>
            <a:pPr marL="914400" lvl="1" indent="-457200">
              <a:lnSpc>
                <a:spcPct val="120000"/>
              </a:lnSpc>
              <a:spcBef>
                <a:spcPts val="0"/>
              </a:spcBef>
              <a:buClr>
                <a:schemeClr val="tx1"/>
              </a:buClr>
              <a:buSzPct val="100000"/>
              <a:buFont typeface="+mj-lt"/>
              <a:buAutoNum type="alphaLcPeriod"/>
            </a:pPr>
            <a:r>
              <a:rPr lang="fr-FR" sz="2500" dirty="0">
                <a:solidFill>
                  <a:prstClr val="black"/>
                </a:solidFill>
                <a:latin typeface="+mj-lt"/>
                <a:cs typeface="Calibri" panose="020F0502020204030204" pitchFamily="34" charset="0"/>
              </a:rPr>
              <a:t>Suivi et gestion de la libération de lots</a:t>
            </a:r>
            <a:r>
              <a:rPr lang="en-GB" sz="2500" dirty="0">
                <a:solidFill>
                  <a:prstClr val="black"/>
                </a:solidFill>
                <a:latin typeface="+mj-lt"/>
                <a:cs typeface="Calibri" panose="020F0502020204030204" pitchFamily="34" charset="0"/>
              </a:rPr>
              <a:t> </a:t>
            </a:r>
          </a:p>
          <a:p>
            <a:pPr marL="914400" lvl="1" indent="-457200">
              <a:lnSpc>
                <a:spcPct val="120000"/>
              </a:lnSpc>
              <a:spcBef>
                <a:spcPts val="0"/>
              </a:spcBef>
              <a:buClr>
                <a:schemeClr val="tx1"/>
              </a:buClr>
              <a:buSzPct val="100000"/>
              <a:buFont typeface="+mj-lt"/>
              <a:buAutoNum type="alphaLcPeriod"/>
            </a:pPr>
            <a:r>
              <a:rPr lang="fr-FR" dirty="0">
                <a:solidFill>
                  <a:prstClr val="black"/>
                </a:solidFill>
                <a:latin typeface="+mj-lt"/>
                <a:cs typeface="Calibri" panose="020F0502020204030204" pitchFamily="34" charset="0"/>
              </a:rPr>
              <a:t>Suivi et notification</a:t>
            </a:r>
          </a:p>
          <a:p>
            <a:pPr marL="914400" lvl="1" indent="-457200">
              <a:lnSpc>
                <a:spcPct val="120000"/>
              </a:lnSpc>
              <a:spcBef>
                <a:spcPts val="0"/>
              </a:spcBef>
              <a:buClr>
                <a:schemeClr val="tx1"/>
              </a:buClr>
              <a:buSzPct val="100000"/>
              <a:buFont typeface="+mj-lt"/>
              <a:buAutoNum type="alphaLcPeriod"/>
            </a:pPr>
            <a:endParaRPr lang="en-GB" dirty="0">
              <a:solidFill>
                <a:prstClr val="black"/>
              </a:solidFill>
              <a:latin typeface="+mj-lt"/>
              <a:cs typeface="Calibri" panose="020F0502020204030204" pitchFamily="34" charset="0"/>
            </a:endParaRPr>
          </a:p>
          <a:p>
            <a:pPr marL="971550" lvl="1" indent="-514350">
              <a:lnSpc>
                <a:spcPct val="120000"/>
              </a:lnSpc>
              <a:spcBef>
                <a:spcPts val="0"/>
              </a:spcBef>
              <a:buClr>
                <a:schemeClr val="tx1"/>
              </a:buClr>
              <a:buSzPct val="100000"/>
              <a:buFont typeface="+mj-lt"/>
              <a:buAutoNum type="alphaLcPeriod"/>
            </a:pPr>
            <a:endParaRPr lang="en-GB" sz="2800" dirty="0">
              <a:solidFill>
                <a:prstClr val="black"/>
              </a:solidFill>
              <a:latin typeface="+mj-lt"/>
              <a:cs typeface="Calibri" panose="020F0502020204030204" pitchFamily="34" charset="0"/>
            </a:endParaRPr>
          </a:p>
          <a:p>
            <a:pPr marL="457200" lvl="0" indent="-457200">
              <a:lnSpc>
                <a:spcPct val="120000"/>
              </a:lnSpc>
              <a:spcBef>
                <a:spcPts val="0"/>
              </a:spcBef>
              <a:buClr>
                <a:schemeClr val="tx1"/>
              </a:buClr>
              <a:buSzPct val="100000"/>
              <a:buFont typeface="+mj-lt"/>
              <a:buAutoNum type="arabicPeriod"/>
            </a:pPr>
            <a:endParaRPr lang="en-GB" sz="3200" dirty="0">
              <a:latin typeface="+mj-lt"/>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21 December 2020</a:t>
            </a:fld>
            <a:endParaRPr lang="en-US"/>
          </a:p>
        </p:txBody>
      </p:sp>
    </p:spTree>
    <p:extLst>
      <p:ext uri="{BB962C8B-B14F-4D97-AF65-F5344CB8AC3E}">
        <p14:creationId xmlns:p14="http://schemas.microsoft.com/office/powerpoint/2010/main" val="36200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kumimoji="0" lang="fr-FR" sz="4000" b="1" i="0" u="none" strike="noStrike" kern="1200" cap="none" spc="0" normalizeH="0" baseline="0" noProof="0" dirty="0">
                <a:ln>
                  <a:noFill/>
                </a:ln>
                <a:solidFill>
                  <a:prstClr val="white"/>
                </a:solidFill>
                <a:effectLst/>
                <a:uLnTx/>
                <a:uFillTx/>
                <a:latin typeface="Arial"/>
                <a:ea typeface="+mj-ea"/>
                <a:cs typeface="Arial"/>
              </a:rPr>
              <a:t>Équipe de gestion de l’exercice</a:t>
            </a:r>
            <a:endParaRPr lang="en-US" dirty="0">
              <a:latin typeface="Arial"/>
              <a:cs typeface="Arial"/>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965200" y="834118"/>
            <a:ext cx="9966960" cy="5465750"/>
          </a:xfrm>
        </p:spPr>
        <p:txBody>
          <a:bodyPr>
            <a:noAutofit/>
          </a:bodyPr>
          <a:lstStyle/>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prstClr val="black"/>
              </a:buClr>
              <a:buSzPct val="100000"/>
              <a:buFont typeface="Arial" panose="020B0604020202020204" pitchFamily="34" charset="0"/>
              <a:buNone/>
              <a:tabLst/>
              <a:defRPr/>
            </a:pPr>
            <a:r>
              <a:rPr kumimoji="0" lang="fr-FR" sz="2600" b="1" i="0" u="none" strike="noStrike" kern="1200" cap="none" spc="0" normalizeH="0" baseline="0" noProof="0" dirty="0">
                <a:ln>
                  <a:noFill/>
                </a:ln>
                <a:solidFill>
                  <a:srgbClr val="005D85"/>
                </a:solidFill>
                <a:effectLst/>
                <a:uLnTx/>
                <a:uFillTx/>
                <a:latin typeface="Arial" panose="020B0604020202020204"/>
                <a:ea typeface="+mn-ea"/>
                <a:cs typeface="Calibri" panose="020F0502020204030204" pitchFamily="34" charset="0"/>
              </a:rPr>
              <a:t>Rôles</a:t>
            </a:r>
          </a:p>
          <a:p>
            <a:pPr marL="0" marR="0" lvl="0" indent="0" algn="l" defTabSz="914400" rtl="0" eaLnBrk="1" fontAlgn="auto" latinLnBrk="0" hangingPunct="1">
              <a:lnSpc>
                <a:spcPct val="100000"/>
              </a:lnSpc>
              <a:spcBef>
                <a:spcPts val="700"/>
              </a:spcBef>
              <a:spcAft>
                <a:spcPts val="0"/>
              </a:spcAft>
              <a:buClr>
                <a:prstClr val="black"/>
              </a:buClr>
              <a:buSzPct val="100000"/>
              <a:buFont typeface="Arial" panose="020B0604020202020204" pitchFamily="34" charset="0"/>
              <a:buNone/>
              <a:tabLst/>
              <a:defRPr/>
            </a:pPr>
            <a:endParaRPr kumimoji="0" lang="fr-FR" sz="26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prstClr val="black"/>
              </a:buClr>
              <a:buSzPct val="100000"/>
              <a:buFont typeface="Arial" panose="020B0604020202020204" pitchFamily="34" charset="0"/>
              <a:buNone/>
              <a:tabLst/>
              <a:defRPr/>
            </a:pPr>
            <a:r>
              <a:rPr kumimoji="0" lang="fr-FR" sz="26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Facilitateurs :</a:t>
            </a:r>
            <a:r>
              <a:rPr kumimoji="0" lang="en-US" sz="26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 (</a:t>
            </a:r>
            <a:r>
              <a:rPr kumimoji="0" lang="fr-FR" sz="26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indiquer le(s) nom(s)</a:t>
            </a:r>
            <a:r>
              <a:rPr kumimoji="0" lang="en-US" sz="26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a:t>
            </a:r>
          </a:p>
          <a:p>
            <a:pPr marL="0" marR="0" lvl="0" indent="0" algn="l" defTabSz="914400" rtl="0" eaLnBrk="1" fontAlgn="auto" latinLnBrk="0" hangingPunct="1">
              <a:lnSpc>
                <a:spcPct val="100000"/>
              </a:lnSpc>
              <a:spcBef>
                <a:spcPts val="700"/>
              </a:spcBef>
              <a:spcAft>
                <a:spcPts val="0"/>
              </a:spcAft>
              <a:buClr>
                <a:prstClr val="black"/>
              </a:buClr>
              <a:buSzPct val="100000"/>
              <a:buFont typeface="Arial" panose="020B0604020202020204" pitchFamily="34" charset="0"/>
              <a:buNone/>
              <a:tabLst/>
              <a:defRPr/>
            </a:pPr>
            <a:endParaRPr kumimoji="0" lang="en-US" sz="26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prstClr val="black"/>
              </a:buClr>
              <a:buSzPct val="100000"/>
              <a:buFont typeface="Arial" panose="020B0604020202020204" pitchFamily="34" charset="0"/>
              <a:buNone/>
              <a:tabLst/>
              <a:defRPr/>
            </a:pPr>
            <a:r>
              <a:rPr kumimoji="0" lang="fr-FR" sz="26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Évaluateur/Rapporteur</a:t>
            </a:r>
            <a:r>
              <a:rPr kumimoji="0" lang="en-US" sz="26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 : (</a:t>
            </a:r>
            <a:r>
              <a:rPr kumimoji="0" lang="fr-FR" sz="26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indiquer le(s) nom(s)</a:t>
            </a:r>
            <a:r>
              <a:rPr kumimoji="0" lang="en-US" sz="26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 </a:t>
            </a:r>
          </a:p>
          <a:p>
            <a:pPr marL="0" marR="0" lvl="0" indent="0" algn="l" defTabSz="914400" rtl="0" eaLnBrk="1" fontAlgn="auto" latinLnBrk="0" hangingPunct="1">
              <a:lnSpc>
                <a:spcPct val="100000"/>
              </a:lnSpc>
              <a:spcBef>
                <a:spcPts val="700"/>
              </a:spcBef>
              <a:spcAft>
                <a:spcPts val="0"/>
              </a:spcAft>
              <a:buClr>
                <a:prstClr val="black"/>
              </a:buClr>
              <a:buSzPct val="100000"/>
              <a:buFont typeface="Arial" panose="020B0604020202020204" pitchFamily="34" charset="0"/>
              <a:buNone/>
              <a:tabLst/>
              <a:defRPr/>
            </a:pPr>
            <a:endParaRPr kumimoji="0" lang="en-US" sz="26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prstClr val="black"/>
              </a:buClr>
              <a:buSzPct val="100000"/>
              <a:buFont typeface="Arial" panose="020B0604020202020204" pitchFamily="34" charset="0"/>
              <a:buNone/>
              <a:tabLst/>
              <a:defRPr/>
            </a:pPr>
            <a:r>
              <a:rPr kumimoji="0" lang="fr-FR" sz="26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Observateurs : (le cas échéant)</a:t>
            </a:r>
          </a:p>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21 December 2020</a:t>
            </a:fld>
            <a:endParaRPr lang="en-US"/>
          </a:p>
        </p:txBody>
      </p:sp>
    </p:spTree>
    <p:extLst>
      <p:ext uri="{BB962C8B-B14F-4D97-AF65-F5344CB8AC3E}">
        <p14:creationId xmlns:p14="http://schemas.microsoft.com/office/powerpoint/2010/main" val="149710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kumimoji="0" lang="fr-FR"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Règles</a:t>
            </a:r>
            <a:r>
              <a:rPr kumimoji="0" lang="en-US"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 </a:t>
            </a:r>
            <a:r>
              <a:rPr kumimoji="0" lang="fr-FR"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de l’exercice de simulation sur table</a:t>
            </a:r>
            <a:endParaRPr lang="en-US" dirty="0"/>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21 December 2020</a:t>
            </a:fld>
            <a:endPar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9" name="Freeform: Shape 8">
            <a:extLst>
              <a:ext uri="{FF2B5EF4-FFF2-40B4-BE49-F238E27FC236}">
                <a16:creationId xmlns:a16="http://schemas.microsoft.com/office/drawing/2014/main" id="{8ACAFB73-DFEB-4ED8-A5B3-D287B5B9E082}"/>
              </a:ext>
            </a:extLst>
          </p:cNvPr>
          <p:cNvSpPr/>
          <p:nvPr/>
        </p:nvSpPr>
        <p:spPr>
          <a:xfrm>
            <a:off x="0" y="649224"/>
            <a:ext cx="9171432" cy="5952292"/>
          </a:xfrm>
          <a:custGeom>
            <a:avLst/>
            <a:gdLst>
              <a:gd name="connsiteX0" fmla="*/ 0 w 9171432"/>
              <a:gd name="connsiteY0" fmla="*/ 1 h 6028424"/>
              <a:gd name="connsiteX1" fmla="*/ 2267712 w 9171432"/>
              <a:gd name="connsiteY1" fmla="*/ 1 h 6028424"/>
              <a:gd name="connsiteX2" fmla="*/ 2267712 w 9171432"/>
              <a:gd name="connsiteY2" fmla="*/ 6028424 h 6028424"/>
              <a:gd name="connsiteX3" fmla="*/ 0 w 9171432"/>
              <a:gd name="connsiteY3" fmla="*/ 6028424 h 6028424"/>
              <a:gd name="connsiteX4" fmla="*/ 2276856 w 9171432"/>
              <a:gd name="connsiteY4" fmla="*/ 0 h 6028424"/>
              <a:gd name="connsiteX5" fmla="*/ 9171432 w 9171432"/>
              <a:gd name="connsiteY5" fmla="*/ 6028424 h 6028424"/>
              <a:gd name="connsiteX6" fmla="*/ 2276856 w 9171432"/>
              <a:gd name="connsiteY6" fmla="*/ 6028424 h 602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432" h="6028424">
                <a:moveTo>
                  <a:pt x="0" y="1"/>
                </a:moveTo>
                <a:lnTo>
                  <a:pt x="2267712" y="1"/>
                </a:lnTo>
                <a:lnTo>
                  <a:pt x="2267712" y="6028424"/>
                </a:lnTo>
                <a:lnTo>
                  <a:pt x="0" y="6028424"/>
                </a:lnTo>
                <a:close/>
                <a:moveTo>
                  <a:pt x="2276856" y="0"/>
                </a:moveTo>
                <a:lnTo>
                  <a:pt x="9171432" y="6028424"/>
                </a:lnTo>
                <a:lnTo>
                  <a:pt x="2276856" y="60284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13451" y="648965"/>
            <a:ext cx="6100703" cy="5632937"/>
          </a:xfrm>
        </p:spPr>
        <p:txBody>
          <a:bodyPr>
            <a:noAutofit/>
          </a:bodyPr>
          <a:lstStyle/>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r>
              <a:rPr kumimoji="0" lang="fr-FR" sz="21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Il ne s’agit pas d’un test individuel</a:t>
            </a:r>
            <a:endParaRPr kumimoji="0" lang="en-US" sz="21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endParaRPr kumimoji="0" lang="en-US" sz="21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r>
              <a:rPr kumimoji="0" lang="fr-FR" sz="21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L’avis des autres doit être respecté</a:t>
            </a:r>
            <a:endParaRPr kumimoji="0" lang="en-US" sz="21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endParaRPr kumimoji="0" lang="en-US" sz="21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895350" algn="l"/>
              </a:tabLst>
              <a:defRPr/>
            </a:pPr>
            <a:r>
              <a:rPr kumimoji="0" lang="fr-FR" sz="21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Répondez comme si c’était une situation réelle et laissez les autres faire de même</a:t>
            </a:r>
            <a:endParaRPr kumimoji="0" lang="en-US" sz="21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895350" algn="l"/>
              </a:tabLst>
              <a:defRPr/>
            </a:pPr>
            <a:endParaRPr kumimoji="0" lang="en-US" sz="21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895350" algn="l"/>
              </a:tabLst>
              <a:defRPr/>
            </a:pPr>
            <a:r>
              <a:rPr kumimoji="0" lang="fr-FR" sz="21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rPr>
              <a:t>Il s’agit d'un exercice sûr et à participation limitée, ce qui signifie que la teneur des discussions ne sortira pas de la salle</a:t>
            </a:r>
            <a:endParaRPr kumimoji="0" lang="en-US" sz="21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p:txBody>
      </p:sp>
      <p:sp>
        <p:nvSpPr>
          <p:cNvPr id="11" name="Rectangle 10">
            <a:extLst>
              <a:ext uri="{FF2B5EF4-FFF2-40B4-BE49-F238E27FC236}">
                <a16:creationId xmlns:a16="http://schemas.microsoft.com/office/drawing/2014/main" id="{419380E7-D614-49B3-BF88-86FB25F1FAB5}"/>
              </a:ext>
            </a:extLst>
          </p:cNvPr>
          <p:cNvSpPr/>
          <p:nvPr/>
        </p:nvSpPr>
        <p:spPr>
          <a:xfrm>
            <a:off x="73097" y="4717371"/>
            <a:ext cx="9993086" cy="1564531"/>
          </a:xfrm>
          <a:prstGeom prst="rect">
            <a:avLst/>
          </a:prstGeom>
        </p:spPr>
        <p:txBody>
          <a:bodyPr wrap="square" lIns="91440" tIns="45720" rIns="91440" bIns="45720" anchor="t">
            <a:spAutoFit/>
          </a:bodyPr>
          <a:lstStyle/>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r>
              <a:rPr kumimoji="0" lang="fr-FR" sz="2100" b="0" i="0" u="none" strike="noStrike" kern="1200" cap="none" spc="0" normalizeH="0" baseline="0" noProof="0" dirty="0">
                <a:ln>
                  <a:noFill/>
                </a:ln>
                <a:solidFill>
                  <a:prstClr val="black"/>
                </a:solidFill>
                <a:effectLst/>
                <a:uLnTx/>
                <a:uFillTx/>
                <a:latin typeface="Arial" panose="020B0604020202020204"/>
                <a:ea typeface="+mn-ea"/>
                <a:cs typeface="Calibri"/>
              </a:rPr>
              <a:t>Utilisez les ressources existantes (telles que plans, lignes directrices et réglementation) pour formuler vos réponse</a:t>
            </a:r>
            <a:r>
              <a:rPr kumimoji="0" lang="en-US" sz="2100" b="0" i="0" u="none" strike="noStrike" kern="1200" cap="none" spc="0" normalizeH="0" baseline="0" noProof="0" dirty="0">
                <a:ln>
                  <a:noFill/>
                </a:ln>
                <a:solidFill>
                  <a:prstClr val="black"/>
                </a:solidFill>
                <a:effectLst/>
                <a:uLnTx/>
                <a:uFillTx/>
                <a:latin typeface="Arial" panose="020B0604020202020204"/>
                <a:ea typeface="+mn-ea"/>
                <a:cs typeface="Calibri"/>
              </a:rPr>
              <a:t>s</a:t>
            </a:r>
          </a:p>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endParaRPr kumimoji="0" lang="en-US" sz="2100" b="0" i="0" u="none" strike="noStrike" kern="1200" cap="none" spc="0" normalizeH="0" baseline="0" noProof="0" dirty="0">
              <a:ln>
                <a:noFill/>
              </a:ln>
              <a:solidFill>
                <a:prstClr val="black"/>
              </a:solidFill>
              <a:effectLst/>
              <a:uLnTx/>
              <a:uFillTx/>
              <a:latin typeface="Arial" panose="020B0604020202020204"/>
              <a:ea typeface="+mn-ea"/>
              <a:cs typeface="Calibri"/>
            </a:endParaRPr>
          </a:p>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r>
              <a:rPr kumimoji="0" lang="fr-FR" sz="2100" b="0" i="0" u="none" strike="noStrike" kern="1200" cap="none" spc="0" normalizeH="0" baseline="0" noProof="0" dirty="0">
                <a:ln>
                  <a:noFill/>
                </a:ln>
                <a:solidFill>
                  <a:prstClr val="black"/>
                </a:solidFill>
                <a:effectLst/>
                <a:uLnTx/>
                <a:uFillTx/>
                <a:latin typeface="Arial" panose="020B0604020202020204"/>
                <a:ea typeface="+mn-ea"/>
                <a:cs typeface="Calibri"/>
              </a:rPr>
              <a:t>Concentrez-vous</a:t>
            </a:r>
            <a:r>
              <a:rPr kumimoji="0" lang="en-US" sz="2100" b="0" i="0" u="none" strike="noStrike" kern="1200" cap="none" spc="0" normalizeH="0" baseline="0" noProof="0" dirty="0">
                <a:ln>
                  <a:noFill/>
                </a:ln>
                <a:solidFill>
                  <a:prstClr val="black"/>
                </a:solidFill>
                <a:effectLst/>
                <a:uLnTx/>
                <a:uFillTx/>
                <a:latin typeface="Arial" panose="020B0604020202020204"/>
                <a:ea typeface="+mn-ea"/>
                <a:cs typeface="Calibri"/>
              </a:rPr>
              <a:t> sur les solutions</a:t>
            </a:r>
          </a:p>
        </p:txBody>
      </p:sp>
      <p:pic>
        <p:nvPicPr>
          <p:cNvPr id="2050" name="Picture 2">
            <a:extLst>
              <a:ext uri="{FF2B5EF4-FFF2-40B4-BE49-F238E27FC236}">
                <a16:creationId xmlns:a16="http://schemas.microsoft.com/office/drawing/2014/main" id="{53DFA546-6926-7C48-8635-06894171F07C}"/>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333337" y="815275"/>
            <a:ext cx="5756045" cy="3838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791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Freeform: Shape 58">
            <a:extLst>
              <a:ext uri="{FF2B5EF4-FFF2-40B4-BE49-F238E27FC236}">
                <a16:creationId xmlns:a16="http://schemas.microsoft.com/office/drawing/2014/main" id="{AD6BAAF1-1B8D-B04F-9530-1FF36204CA6A}"/>
              </a:ext>
            </a:extLst>
          </p:cNvPr>
          <p:cNvSpPr/>
          <p:nvPr/>
        </p:nvSpPr>
        <p:spPr>
          <a:xfrm>
            <a:off x="477396"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0 w 2747451"/>
              <a:gd name="connsiteY5"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7451" h="1098980">
                <a:moveTo>
                  <a:pt x="0" y="0"/>
                </a:moveTo>
                <a:lnTo>
                  <a:pt x="2197961" y="0"/>
                </a:lnTo>
                <a:lnTo>
                  <a:pt x="2747451" y="549490"/>
                </a:lnTo>
                <a:lnTo>
                  <a:pt x="2197961" y="1098980"/>
                </a:lnTo>
                <a:lnTo>
                  <a:pt x="0" y="109898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28016" tIns="64008" rIns="306749" bIns="64008" numCol="1" spcCol="1270" anchor="ctr" anchorCtr="0">
            <a:noAutofit/>
          </a:bodyPr>
          <a:lstStyle/>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fr-FR" sz="2000" b="1" i="0" u="none" strike="noStrike" kern="1200" cap="none" spc="0" normalizeH="0" baseline="0" noProof="0" dirty="0">
                <a:ln>
                  <a:noFill/>
                </a:ln>
                <a:solidFill>
                  <a:prstClr val="white"/>
                </a:solidFill>
                <a:effectLst/>
                <a:uLnTx/>
                <a:uFillTx/>
                <a:latin typeface="Arial" panose="020B0604020202020204"/>
                <a:ea typeface="+mn-ea"/>
                <a:cs typeface="+mn-cs"/>
              </a:rPr>
              <a:t>Compte-rendu à chaud</a:t>
            </a:r>
          </a:p>
        </p:txBody>
      </p:sp>
      <p:sp>
        <p:nvSpPr>
          <p:cNvPr id="160" name="Teardrop 159">
            <a:extLst>
              <a:ext uri="{FF2B5EF4-FFF2-40B4-BE49-F238E27FC236}">
                <a16:creationId xmlns:a16="http://schemas.microsoft.com/office/drawing/2014/main" id="{437FB3B5-EAC3-D144-A7B0-FFA07B0CC224}"/>
              </a:ext>
            </a:extLst>
          </p:cNvPr>
          <p:cNvSpPr/>
          <p:nvPr/>
        </p:nvSpPr>
        <p:spPr>
          <a:xfrm rot="8022189">
            <a:off x="408546" y="2794042"/>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 name="Title 1">
            <a:extLst>
              <a:ext uri="{FF2B5EF4-FFF2-40B4-BE49-F238E27FC236}">
                <a16:creationId xmlns:a16="http://schemas.microsoft.com/office/drawing/2014/main" id="{760B04F7-B0B1-4F91-B549-742A708937C4}"/>
              </a:ext>
            </a:extLst>
          </p:cNvPr>
          <p:cNvSpPr>
            <a:spLocks noGrp="1"/>
          </p:cNvSpPr>
          <p:nvPr>
            <p:ph type="title"/>
          </p:nvPr>
        </p:nvSpPr>
        <p:spPr/>
        <p:txBody>
          <a:bodyPr>
            <a:normAutofit fontScale="90000"/>
          </a:bodyPr>
          <a:lstStyle/>
          <a:p>
            <a:r>
              <a:rPr kumimoji="0" lang="fr-FR"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Fonctionnement général de l’exercice sur table</a:t>
            </a:r>
            <a:endParaRPr lang="en-US" dirty="0"/>
          </a:p>
        </p:txBody>
      </p:sp>
      <p:sp>
        <p:nvSpPr>
          <p:cNvPr id="4" name="Date Placeholder 3">
            <a:extLst>
              <a:ext uri="{FF2B5EF4-FFF2-40B4-BE49-F238E27FC236}">
                <a16:creationId xmlns:a16="http://schemas.microsoft.com/office/drawing/2014/main" id="{E9D21762-1AC0-47DD-BF09-9B5B4DE1A823}"/>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182" name="Rectangle 181">
            <a:extLst>
              <a:ext uri="{FF2B5EF4-FFF2-40B4-BE49-F238E27FC236}">
                <a16:creationId xmlns:a16="http://schemas.microsoft.com/office/drawing/2014/main" id="{67744F97-E788-4F04-8EA4-6A6ED13C2739}"/>
              </a:ext>
            </a:extLst>
          </p:cNvPr>
          <p:cNvSpPr/>
          <p:nvPr/>
        </p:nvSpPr>
        <p:spPr>
          <a:xfrm>
            <a:off x="8480494" y="591381"/>
            <a:ext cx="3728243" cy="6049957"/>
          </a:xfrm>
          <a:prstGeom prst="rect">
            <a:avLst/>
          </a:prstGeom>
          <a:solidFill>
            <a:schemeClr val="tx2"/>
          </a:solidFill>
        </p:spPr>
        <p:txBody>
          <a:bodyPr wrap="square">
            <a:noAutofit/>
          </a:bodyPr>
          <a:lstStyle/>
          <a:p>
            <a:pPr algn="ctr"/>
            <a:endParaRPr lang="en-US" sz="2400" dirty="0">
              <a:solidFill>
                <a:schemeClr val="bg1"/>
              </a:solidFill>
            </a:endParaRPr>
          </a:p>
          <a:p>
            <a:pPr marL="0" marR="0" lvl="0" indent="0" algn="ctr" defTabSz="914400" rtl="0" eaLnBrk="1" fontAlgn="auto" latinLnBrk="0" hangingPunct="1">
              <a:lnSpc>
                <a:spcPct val="100000"/>
              </a:lnSpc>
              <a:spcBef>
                <a:spcPts val="0"/>
              </a:spcBef>
              <a:spcAft>
                <a:spcPts val="0"/>
              </a:spcAft>
              <a:buClr>
                <a:srgbClr val="FFFFFF"/>
              </a:buClr>
              <a:buSzPts val="2400"/>
              <a:buFontTx/>
              <a:buNone/>
              <a:tabLst/>
              <a:defRPr/>
            </a:pPr>
            <a:r>
              <a:rPr kumimoji="0" lang="fr-FR" sz="2100" b="0" i="0" u="none" strike="noStrike" kern="1200" cap="none" spc="0" normalizeH="0" baseline="0" noProof="0" dirty="0">
                <a:ln>
                  <a:noFill/>
                </a:ln>
                <a:solidFill>
                  <a:srgbClr val="FFFFFF"/>
                </a:solidFill>
                <a:effectLst/>
                <a:uLnTx/>
                <a:uFillTx/>
                <a:latin typeface="Arial" panose="020B0604020202020204"/>
                <a:ea typeface="Arial"/>
                <a:cs typeface="Arial"/>
                <a:sym typeface="Arial"/>
              </a:rPr>
              <a:t>C’est un exercice à participation limitée, spécialement conçu pour vous</a:t>
            </a:r>
            <a:r>
              <a:rPr kumimoji="0" lang="en-US" sz="2100" b="0" i="0" u="none" strike="noStrike" kern="1200" cap="none" spc="0" normalizeH="0" baseline="0" noProof="0" dirty="0">
                <a:ln>
                  <a:noFill/>
                </a:ln>
                <a:solidFill>
                  <a:srgbClr val="FFFFFF"/>
                </a:solidFill>
                <a:effectLst/>
                <a:uLnTx/>
                <a:uFillTx/>
                <a:latin typeface="Arial" panose="020B0604020202020204"/>
                <a:ea typeface="Arial"/>
                <a:cs typeface="Arial"/>
                <a:sym typeface="Arial"/>
              </a:rPr>
              <a:t>.</a:t>
            </a:r>
          </a:p>
          <a:p>
            <a:pPr marL="0" marR="0" lvl="0" indent="0" algn="ctr" defTabSz="914400" rtl="0" eaLnBrk="1" fontAlgn="auto" latinLnBrk="0" hangingPunct="1">
              <a:lnSpc>
                <a:spcPct val="100000"/>
              </a:lnSpc>
              <a:spcBef>
                <a:spcPts val="0"/>
              </a:spcBef>
              <a:spcAft>
                <a:spcPts val="0"/>
              </a:spcAft>
              <a:buClr>
                <a:srgbClr val="FFFFFF"/>
              </a:buClr>
              <a:buSzPts val="2400"/>
              <a:buFontTx/>
              <a:buNone/>
              <a:tabLst/>
              <a:defRPr/>
            </a:pPr>
            <a:endParaRPr kumimoji="0" lang="en-US" sz="2100" b="0" i="0" u="none" strike="noStrike" kern="1200" cap="none" spc="0" normalizeH="0" baseline="0" noProof="0" dirty="0">
              <a:ln>
                <a:noFill/>
              </a:ln>
              <a:solidFill>
                <a:srgbClr val="FFFFFF"/>
              </a:solidFill>
              <a:effectLst/>
              <a:uLnTx/>
              <a:uFillTx/>
              <a:latin typeface="Arial" panose="020B0604020202020204"/>
              <a:ea typeface="+mn-ea"/>
              <a:cs typeface="+mn-cs"/>
            </a:endParaRPr>
          </a:p>
          <a:p>
            <a:pPr marL="0" marR="0" lvl="0" indent="0" algn="ctr" defTabSz="914400" rtl="0" eaLnBrk="1" fontAlgn="auto" latinLnBrk="0" hangingPunct="1">
              <a:lnSpc>
                <a:spcPct val="100000"/>
              </a:lnSpc>
              <a:spcBef>
                <a:spcPts val="0"/>
              </a:spcBef>
              <a:spcAft>
                <a:spcPts val="0"/>
              </a:spcAft>
              <a:buClr>
                <a:srgbClr val="FFFFFF"/>
              </a:buClr>
              <a:buSzPts val="2400"/>
              <a:buFontTx/>
              <a:buNone/>
              <a:tabLst/>
              <a:defRPr/>
            </a:pPr>
            <a:r>
              <a:rPr kumimoji="0" lang="fr-FR" sz="2100" b="0" i="0" u="none" strike="noStrike" kern="1200" cap="none" spc="0" normalizeH="0" baseline="0" noProof="0" dirty="0">
                <a:ln>
                  <a:noFill/>
                </a:ln>
                <a:solidFill>
                  <a:srgbClr val="FFFFFF"/>
                </a:solidFill>
                <a:effectLst/>
                <a:uLnTx/>
                <a:uFillTx/>
                <a:latin typeface="Arial" panose="020B0604020202020204"/>
                <a:ea typeface="Arial"/>
                <a:cs typeface="Arial"/>
                <a:sym typeface="Arial"/>
              </a:rPr>
              <a:t>Vous pouvez ajouter ou supprimer des diapositives</a:t>
            </a:r>
            <a:endParaRPr kumimoji="0" lang="en-US" sz="2100" b="0" i="0" u="none" strike="noStrike" kern="1200" cap="none" spc="0" normalizeH="0" baseline="0" noProof="0" dirty="0">
              <a:ln>
                <a:noFill/>
              </a:ln>
              <a:solidFill>
                <a:srgbClr val="FFFFFF"/>
              </a:solidFill>
              <a:effectLst/>
              <a:uLnTx/>
              <a:uFillTx/>
              <a:latin typeface="Arial" panose="020B0604020202020204"/>
              <a:ea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FFFFFF"/>
              </a:buClr>
              <a:buSzPts val="2400"/>
              <a:buFontTx/>
              <a:buNone/>
              <a:tabLst/>
              <a:defRPr/>
            </a:pPr>
            <a:endParaRPr kumimoji="0" lang="fr-FR" sz="2100" b="0" i="0" u="none" strike="noStrike" kern="1200" cap="none" spc="0" normalizeH="0" baseline="0" noProof="0" dirty="0">
              <a:ln>
                <a:noFill/>
              </a:ln>
              <a:solidFill>
                <a:srgbClr val="FFFFFF"/>
              </a:solidFill>
              <a:effectLst/>
              <a:uLnTx/>
              <a:uFillTx/>
              <a:latin typeface="Arial" panose="020B0604020202020204"/>
              <a:ea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FFFFFF"/>
              </a:buClr>
              <a:buSzPts val="2400"/>
              <a:buFontTx/>
              <a:buNone/>
              <a:tabLst/>
              <a:defRPr/>
            </a:pPr>
            <a:r>
              <a:rPr kumimoji="0" lang="fr-FR" sz="2100" b="0" i="0" u="none" strike="noStrike" kern="1200" cap="none" spc="0" normalizeH="0" baseline="0" noProof="0" dirty="0">
                <a:ln>
                  <a:noFill/>
                </a:ln>
                <a:solidFill>
                  <a:srgbClr val="FFFFFF"/>
                </a:solidFill>
                <a:effectLst/>
                <a:uLnTx/>
                <a:uFillTx/>
                <a:latin typeface="Arial" panose="020B0604020202020204"/>
                <a:ea typeface="Arial"/>
                <a:cs typeface="Arial"/>
                <a:sym typeface="Arial"/>
              </a:rPr>
              <a:t>Ces éléments guideront une série de discussions axées sur différents scénarios portant sur des vaccins contre la COVID-19</a:t>
            </a:r>
            <a:endParaRPr kumimoji="0" lang="en-US" sz="2100" b="0" i="0" u="none" strike="noStrike" kern="1200" cap="none" spc="0" normalizeH="0" baseline="0" noProof="0" dirty="0">
              <a:ln>
                <a:noFill/>
              </a:ln>
              <a:solidFill>
                <a:srgbClr val="000000"/>
              </a:solidFill>
              <a:effectLst/>
              <a:uLnTx/>
              <a:uFillTx/>
              <a:latin typeface="Arial" panose="020B0604020202020204"/>
              <a:ea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FFFFFF"/>
              </a:buClr>
              <a:buSzPts val="3600"/>
              <a:buFontTx/>
              <a:buNone/>
              <a:tabLst/>
              <a:defRPr/>
            </a:pPr>
            <a:endParaRPr kumimoji="0" lang="en-US" sz="3600" b="1" i="0" u="none" strike="noStrike" kern="1200" cap="none" spc="0" normalizeH="0" baseline="0" noProof="0" dirty="0">
              <a:ln>
                <a:noFill/>
              </a:ln>
              <a:solidFill>
                <a:srgbClr val="FFFFFF"/>
              </a:solidFill>
              <a:effectLst/>
              <a:uLnTx/>
              <a:uFillTx/>
              <a:latin typeface="Arial" panose="020B0604020202020204"/>
              <a:ea typeface="Arial"/>
              <a:cs typeface="Arial"/>
              <a:sym typeface="Arial"/>
            </a:endParaRPr>
          </a:p>
          <a:p>
            <a:pPr marL="0" marR="0" lvl="0" indent="0" algn="ctr" defTabSz="914400" rtl="0" eaLnBrk="1" fontAlgn="auto" latinLnBrk="0" hangingPunct="1">
              <a:lnSpc>
                <a:spcPct val="100000"/>
              </a:lnSpc>
              <a:spcBef>
                <a:spcPts val="0"/>
              </a:spcBef>
              <a:spcAft>
                <a:spcPts val="0"/>
              </a:spcAft>
              <a:buClr>
                <a:srgbClr val="FFFFFF"/>
              </a:buClr>
              <a:buSzPts val="3600"/>
              <a:buFontTx/>
              <a:buNone/>
              <a:tabLst/>
              <a:defRPr/>
            </a:pPr>
            <a:r>
              <a:rPr kumimoji="0" lang="fr-FR" sz="2600" b="1" i="0" u="none" strike="noStrike" kern="1200" cap="none" spc="0" normalizeH="0" baseline="0" noProof="0" dirty="0">
                <a:ln>
                  <a:noFill/>
                </a:ln>
                <a:solidFill>
                  <a:srgbClr val="FFFFFF"/>
                </a:solidFill>
                <a:effectLst/>
                <a:uLnTx/>
                <a:uFillTx/>
                <a:latin typeface="Arial" panose="020B0604020202020204"/>
                <a:ea typeface="Arial"/>
                <a:cs typeface="Arial"/>
                <a:sym typeface="Arial"/>
              </a:rPr>
              <a:t>Nous sommes tous ici pour apprendre </a:t>
            </a:r>
            <a:r>
              <a:rPr kumimoji="0" lang="fr-FR" sz="2800" b="1" i="0" u="none" strike="noStrike" kern="1200" cap="none" spc="0" normalizeH="0" baseline="0" noProof="0" dirty="0">
                <a:ln>
                  <a:noFill/>
                </a:ln>
                <a:solidFill>
                  <a:srgbClr val="FFFFFF"/>
                </a:solidFill>
                <a:effectLst/>
                <a:uLnTx/>
                <a:uFillTx/>
                <a:latin typeface="Arial" panose="020B0604020202020204"/>
                <a:ea typeface="Arial"/>
                <a:cs typeface="Arial"/>
                <a:sym typeface="Arial"/>
              </a:rPr>
              <a:t>!</a:t>
            </a:r>
            <a:endParaRPr kumimoji="0" lang="en-US" sz="2800" b="0" i="0" u="none" strike="noStrike" kern="1200" cap="none" spc="0" normalizeH="0" baseline="0" noProof="0" dirty="0">
              <a:ln>
                <a:noFill/>
              </a:ln>
              <a:solidFill>
                <a:prstClr val="black"/>
              </a:solidFill>
              <a:effectLst/>
              <a:uLnTx/>
              <a:uFillTx/>
              <a:latin typeface="Arial" panose="020B0604020202020204"/>
              <a:ea typeface="+mn-ea"/>
              <a:cs typeface="+mn-cs"/>
            </a:endParaRPr>
          </a:p>
          <a:p>
            <a:pPr lvl="0" algn="ctr">
              <a:buClr>
                <a:srgbClr val="FFFFFF"/>
              </a:buClr>
              <a:buSzPts val="3600"/>
            </a:pPr>
            <a:endParaRPr lang="en-US" sz="2400" dirty="0"/>
          </a:p>
        </p:txBody>
      </p:sp>
      <p:sp>
        <p:nvSpPr>
          <p:cNvPr id="136" name="Freeform: Shape 59">
            <a:extLst>
              <a:ext uri="{FF2B5EF4-FFF2-40B4-BE49-F238E27FC236}">
                <a16:creationId xmlns:a16="http://schemas.microsoft.com/office/drawing/2014/main" id="{9ADF7D14-639B-664A-8CB8-3B46EFA91E8C}"/>
              </a:ext>
            </a:extLst>
          </p:cNvPr>
          <p:cNvSpPr/>
          <p:nvPr/>
        </p:nvSpPr>
        <p:spPr>
          <a:xfrm>
            <a:off x="2675358"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fr-FR" sz="2000" b="1" i="0" u="none" strike="noStrike" kern="1200" cap="none" spc="0" normalizeH="0" baseline="0" noProof="0" dirty="0">
                <a:ln>
                  <a:noFill/>
                </a:ln>
                <a:solidFill>
                  <a:prstClr val="white"/>
                </a:solidFill>
                <a:effectLst/>
                <a:uLnTx/>
                <a:uFillTx/>
                <a:latin typeface="Arial" panose="020B0604020202020204"/>
                <a:ea typeface="+mn-ea"/>
                <a:cs typeface="+mn-cs"/>
              </a:rPr>
              <a:t>Débriefing encadré</a:t>
            </a:r>
          </a:p>
        </p:txBody>
      </p:sp>
      <p:sp>
        <p:nvSpPr>
          <p:cNvPr id="137" name="Freeform: Shape 60">
            <a:extLst>
              <a:ext uri="{FF2B5EF4-FFF2-40B4-BE49-F238E27FC236}">
                <a16:creationId xmlns:a16="http://schemas.microsoft.com/office/drawing/2014/main" id="{814E41E1-4D96-094B-AA6C-E6F35C6067F3}"/>
              </a:ext>
            </a:extLst>
          </p:cNvPr>
          <p:cNvSpPr/>
          <p:nvPr/>
        </p:nvSpPr>
        <p:spPr>
          <a:xfrm>
            <a:off x="4873319"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marL="0" marR="0" lvl="0" indent="0" algn="ctr" defTabSz="1066800" rtl="0" eaLnBrk="1" fontAlgn="auto" latinLnBrk="0" hangingPunct="1">
              <a:lnSpc>
                <a:spcPct val="90000"/>
              </a:lnSpc>
              <a:spcBef>
                <a:spcPct val="0"/>
              </a:spcBef>
              <a:spcAft>
                <a:spcPct val="35000"/>
              </a:spcAft>
              <a:buClrTx/>
              <a:buSzTx/>
              <a:buFontTx/>
              <a:buNone/>
              <a:tabLst/>
              <a:defRPr/>
            </a:pPr>
            <a:r>
              <a:rPr kumimoji="0" lang="fr-FR" sz="2000" b="1" i="0" u="none" strike="noStrike" kern="1200" cap="none" spc="0" normalizeH="0" baseline="0" noProof="0" dirty="0">
                <a:ln>
                  <a:noFill/>
                </a:ln>
                <a:solidFill>
                  <a:prstClr val="white"/>
                </a:solidFill>
                <a:effectLst/>
                <a:uLnTx/>
                <a:uFillTx/>
                <a:latin typeface="Arial" panose="020B0604020202020204"/>
                <a:ea typeface="+mn-ea"/>
                <a:cs typeface="+mn-cs"/>
              </a:rPr>
              <a:t>Plan d’action</a:t>
            </a:r>
          </a:p>
        </p:txBody>
      </p:sp>
      <p:sp>
        <p:nvSpPr>
          <p:cNvPr id="138" name="Freeform: Shape 11">
            <a:extLst>
              <a:ext uri="{FF2B5EF4-FFF2-40B4-BE49-F238E27FC236}">
                <a16:creationId xmlns:a16="http://schemas.microsoft.com/office/drawing/2014/main" id="{DF23B482-7284-3B49-856D-432C8DC65B8E}"/>
              </a:ext>
            </a:extLst>
          </p:cNvPr>
          <p:cNvSpPr/>
          <p:nvPr/>
        </p:nvSpPr>
        <p:spPr>
          <a:xfrm>
            <a:off x="464775" y="2856325"/>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en-US" sz="2000" kern="1200"/>
              <a:t>Questions &amp; Discussion (4)</a:t>
            </a:r>
          </a:p>
        </p:txBody>
      </p:sp>
      <p:grpSp>
        <p:nvGrpSpPr>
          <p:cNvPr id="139" name="Group 138">
            <a:extLst>
              <a:ext uri="{FF2B5EF4-FFF2-40B4-BE49-F238E27FC236}">
                <a16:creationId xmlns:a16="http://schemas.microsoft.com/office/drawing/2014/main" id="{2055B020-E852-6C47-8185-224936141601}"/>
              </a:ext>
            </a:extLst>
          </p:cNvPr>
          <p:cNvGrpSpPr/>
          <p:nvPr/>
        </p:nvGrpSpPr>
        <p:grpSpPr>
          <a:xfrm>
            <a:off x="2242556" y="2816945"/>
            <a:ext cx="1644635" cy="1644635"/>
            <a:chOff x="3629642" y="2681200"/>
            <a:chExt cx="1644635" cy="1644635"/>
          </a:xfrm>
        </p:grpSpPr>
        <p:sp>
          <p:nvSpPr>
            <p:cNvPr id="158" name="Teardrop 157">
              <a:extLst>
                <a:ext uri="{FF2B5EF4-FFF2-40B4-BE49-F238E27FC236}">
                  <a16:creationId xmlns:a16="http://schemas.microsoft.com/office/drawing/2014/main" id="{F8CFC4A8-48BB-3641-8DB3-840DF53ABFD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9" name="Freeform: Shape 15">
              <a:extLst>
                <a:ext uri="{FF2B5EF4-FFF2-40B4-BE49-F238E27FC236}">
                  <a16:creationId xmlns:a16="http://schemas.microsoft.com/office/drawing/2014/main" id="{7DC48AB0-475B-DE48-B04C-6C087475CF84}"/>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a:lnSpc>
                  <a:spcPct val="90000"/>
                </a:lnSpc>
                <a:spcBef>
                  <a:spcPct val="0"/>
                </a:spcBef>
                <a:spcAft>
                  <a:spcPct val="35000"/>
                </a:spcAft>
                <a:buNone/>
              </a:pPr>
              <a:r>
                <a:rPr lang="fr-FR" sz="2000" b="1" kern="1200" dirty="0"/>
                <a:t>Scénario actualisé</a:t>
              </a:r>
            </a:p>
          </p:txBody>
        </p:sp>
      </p:grpSp>
      <p:grpSp>
        <p:nvGrpSpPr>
          <p:cNvPr id="140" name="Group 139">
            <a:extLst>
              <a:ext uri="{FF2B5EF4-FFF2-40B4-BE49-F238E27FC236}">
                <a16:creationId xmlns:a16="http://schemas.microsoft.com/office/drawing/2014/main" id="{D2C87D2B-D50A-7D4A-9679-1C5A7045F57D}"/>
              </a:ext>
            </a:extLst>
          </p:cNvPr>
          <p:cNvGrpSpPr/>
          <p:nvPr/>
        </p:nvGrpSpPr>
        <p:grpSpPr>
          <a:xfrm>
            <a:off x="4036923" y="2817024"/>
            <a:ext cx="1644635" cy="1644635"/>
            <a:chOff x="5191292" y="2681279"/>
            <a:chExt cx="1644635" cy="1644635"/>
          </a:xfrm>
        </p:grpSpPr>
        <p:sp>
          <p:nvSpPr>
            <p:cNvPr id="156" name="Teardrop 155">
              <a:extLst>
                <a:ext uri="{FF2B5EF4-FFF2-40B4-BE49-F238E27FC236}">
                  <a16:creationId xmlns:a16="http://schemas.microsoft.com/office/drawing/2014/main" id="{FE73E9C8-6FF6-034D-937B-FB81777EEC78}"/>
                </a:ext>
              </a:extLst>
            </p:cNvPr>
            <p:cNvSpPr/>
            <p:nvPr/>
          </p:nvSpPr>
          <p:spPr>
            <a:xfrm rot="13592100">
              <a:off x="5191292" y="2681279"/>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7" name="Freeform: Shape 29">
              <a:extLst>
                <a:ext uri="{FF2B5EF4-FFF2-40B4-BE49-F238E27FC236}">
                  <a16:creationId xmlns:a16="http://schemas.microsoft.com/office/drawing/2014/main" id="{FC2D4428-7B7B-624C-8D3F-3AFD46E7AB53}"/>
                </a:ext>
              </a:extLst>
            </p:cNvPr>
            <p:cNvSpPr/>
            <p:nvPr/>
          </p:nvSpPr>
          <p:spPr>
            <a:xfrm>
              <a:off x="5246263"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8" tIns="101086" rIns="101284" bIns="101086" numCol="1" spcCol="1270" anchor="ctr" anchorCtr="0">
              <a:noAutofit/>
            </a:bodyPr>
            <a:lstStyle/>
            <a:p>
              <a:pPr marL="0" lvl="0" indent="0" algn="ctr" defTabSz="311150">
                <a:lnSpc>
                  <a:spcPct val="90000"/>
                </a:lnSpc>
                <a:spcBef>
                  <a:spcPct val="0"/>
                </a:spcBef>
                <a:spcAft>
                  <a:spcPct val="35000"/>
                </a:spcAft>
                <a:buNone/>
              </a:pPr>
              <a:r>
                <a:rPr lang="en-US" sz="2000" kern="1200"/>
                <a:t>Questions &amp; Discussion (3)</a:t>
              </a:r>
            </a:p>
          </p:txBody>
        </p:sp>
      </p:grpSp>
      <p:grpSp>
        <p:nvGrpSpPr>
          <p:cNvPr id="141" name="Group 140">
            <a:extLst>
              <a:ext uri="{FF2B5EF4-FFF2-40B4-BE49-F238E27FC236}">
                <a16:creationId xmlns:a16="http://schemas.microsoft.com/office/drawing/2014/main" id="{BF61C5E5-1DA1-884C-8CDC-7013D9E646C0}"/>
              </a:ext>
            </a:extLst>
          </p:cNvPr>
          <p:cNvGrpSpPr/>
          <p:nvPr/>
        </p:nvGrpSpPr>
        <p:grpSpPr>
          <a:xfrm>
            <a:off x="5850069" y="2809084"/>
            <a:ext cx="1644635" cy="1644635"/>
            <a:chOff x="3629642" y="2681200"/>
            <a:chExt cx="1644635" cy="1644635"/>
          </a:xfrm>
        </p:grpSpPr>
        <p:sp>
          <p:nvSpPr>
            <p:cNvPr id="154" name="Teardrop 153">
              <a:extLst>
                <a:ext uri="{FF2B5EF4-FFF2-40B4-BE49-F238E27FC236}">
                  <a16:creationId xmlns:a16="http://schemas.microsoft.com/office/drawing/2014/main" id="{CBB87E28-BCA7-1440-99B8-2ABBA1DB82E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5" name="Freeform: Shape 47">
              <a:extLst>
                <a:ext uri="{FF2B5EF4-FFF2-40B4-BE49-F238E27FC236}">
                  <a16:creationId xmlns:a16="http://schemas.microsoft.com/office/drawing/2014/main" id="{67AA09DB-BF9A-034C-9505-A8E520311841}"/>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marL="0" lvl="0" indent="0" algn="ctr" defTabSz="311150">
                <a:lnSpc>
                  <a:spcPct val="90000"/>
                </a:lnSpc>
                <a:spcBef>
                  <a:spcPct val="0"/>
                </a:spcBef>
                <a:spcAft>
                  <a:spcPct val="35000"/>
                </a:spcAft>
                <a:buNone/>
              </a:pPr>
              <a:r>
                <a:rPr lang="fr-FR" sz="2000" b="1" kern="1200" dirty="0"/>
                <a:t>Scénario actualisé</a:t>
              </a:r>
            </a:p>
          </p:txBody>
        </p:sp>
      </p:grpSp>
      <p:grpSp>
        <p:nvGrpSpPr>
          <p:cNvPr id="142" name="Group 141">
            <a:extLst>
              <a:ext uri="{FF2B5EF4-FFF2-40B4-BE49-F238E27FC236}">
                <a16:creationId xmlns:a16="http://schemas.microsoft.com/office/drawing/2014/main" id="{07149D95-D330-BE43-AB5F-BA5928539564}"/>
              </a:ext>
            </a:extLst>
          </p:cNvPr>
          <p:cNvGrpSpPr/>
          <p:nvPr/>
        </p:nvGrpSpPr>
        <p:grpSpPr>
          <a:xfrm>
            <a:off x="5833736" y="985391"/>
            <a:ext cx="1644635" cy="1644635"/>
            <a:chOff x="5262835" y="846236"/>
            <a:chExt cx="1644635" cy="1644635"/>
          </a:xfrm>
        </p:grpSpPr>
        <p:sp>
          <p:nvSpPr>
            <p:cNvPr id="152" name="Teardrop 151">
              <a:extLst>
                <a:ext uri="{FF2B5EF4-FFF2-40B4-BE49-F238E27FC236}">
                  <a16:creationId xmlns:a16="http://schemas.microsoft.com/office/drawing/2014/main" id="{FF17A8E7-47C9-654F-9341-F9E8C80C4EC3}"/>
                </a:ext>
              </a:extLst>
            </p:cNvPr>
            <p:cNvSpPr/>
            <p:nvPr/>
          </p:nvSpPr>
          <p:spPr>
            <a:xfrm rot="8156363">
              <a:off x="5262835" y="846236"/>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 name="Freeform: Shape 31">
              <a:extLst>
                <a:ext uri="{FF2B5EF4-FFF2-40B4-BE49-F238E27FC236}">
                  <a16:creationId xmlns:a16="http://schemas.microsoft.com/office/drawing/2014/main" id="{1CCBC2DB-F8CD-E942-900B-3D682A4DB77B}"/>
                </a:ext>
              </a:extLst>
            </p:cNvPr>
            <p:cNvSpPr/>
            <p:nvPr/>
          </p:nvSpPr>
          <p:spPr>
            <a:xfrm>
              <a:off x="5317806" y="901250"/>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fr-FR" sz="2000" kern="1200" dirty="0"/>
                <a:t>Questions &amp; Discussion (2)</a:t>
              </a:r>
            </a:p>
          </p:txBody>
        </p:sp>
      </p:grpSp>
      <p:grpSp>
        <p:nvGrpSpPr>
          <p:cNvPr id="143" name="Group 142">
            <a:extLst>
              <a:ext uri="{FF2B5EF4-FFF2-40B4-BE49-F238E27FC236}">
                <a16:creationId xmlns:a16="http://schemas.microsoft.com/office/drawing/2014/main" id="{CEA16603-5D8B-A94D-B721-4A509CC81A8E}"/>
              </a:ext>
            </a:extLst>
          </p:cNvPr>
          <p:cNvGrpSpPr/>
          <p:nvPr/>
        </p:nvGrpSpPr>
        <p:grpSpPr>
          <a:xfrm>
            <a:off x="4025263" y="926360"/>
            <a:ext cx="1644635" cy="1644635"/>
            <a:chOff x="3549197" y="787205"/>
            <a:chExt cx="1644635" cy="1644635"/>
          </a:xfrm>
        </p:grpSpPr>
        <p:sp>
          <p:nvSpPr>
            <p:cNvPr id="150" name="Teardrop 149">
              <a:extLst>
                <a:ext uri="{FF2B5EF4-FFF2-40B4-BE49-F238E27FC236}">
                  <a16:creationId xmlns:a16="http://schemas.microsoft.com/office/drawing/2014/main" id="{AE04D2DA-E756-5342-93B1-6424ABBA12CC}"/>
                </a:ext>
              </a:extLst>
            </p:cNvPr>
            <p:cNvSpPr/>
            <p:nvPr/>
          </p:nvSpPr>
          <p:spPr>
            <a:xfrm rot="2700000">
              <a:off x="3549197"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1" name="Freeform: Shape 33">
              <a:extLst>
                <a:ext uri="{FF2B5EF4-FFF2-40B4-BE49-F238E27FC236}">
                  <a16:creationId xmlns:a16="http://schemas.microsoft.com/office/drawing/2014/main" id="{D0A253C1-2134-7E41-88A6-3D8863319798}"/>
                </a:ext>
              </a:extLst>
            </p:cNvPr>
            <p:cNvSpPr/>
            <p:nvPr/>
          </p:nvSpPr>
          <p:spPr>
            <a:xfrm>
              <a:off x="3604165"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fr-FR" sz="2000" b="1" kern="1200" dirty="0"/>
                <a:t>Scénario actualisé</a:t>
              </a:r>
            </a:p>
          </p:txBody>
        </p:sp>
      </p:grpSp>
      <p:grpSp>
        <p:nvGrpSpPr>
          <p:cNvPr id="144" name="Group 143">
            <a:extLst>
              <a:ext uri="{FF2B5EF4-FFF2-40B4-BE49-F238E27FC236}">
                <a16:creationId xmlns:a16="http://schemas.microsoft.com/office/drawing/2014/main" id="{35098FDA-24BE-D842-9BE0-F065FAA12BA0}"/>
              </a:ext>
            </a:extLst>
          </p:cNvPr>
          <p:cNvGrpSpPr/>
          <p:nvPr/>
        </p:nvGrpSpPr>
        <p:grpSpPr>
          <a:xfrm>
            <a:off x="2223328" y="926360"/>
            <a:ext cx="1644635" cy="1644635"/>
            <a:chOff x="1849662" y="787205"/>
            <a:chExt cx="1644635" cy="1644635"/>
          </a:xfrm>
        </p:grpSpPr>
        <p:sp>
          <p:nvSpPr>
            <p:cNvPr id="148" name="Teardrop 147">
              <a:extLst>
                <a:ext uri="{FF2B5EF4-FFF2-40B4-BE49-F238E27FC236}">
                  <a16:creationId xmlns:a16="http://schemas.microsoft.com/office/drawing/2014/main" id="{1AF1FECD-BBA7-9042-9561-EB2067397285}"/>
                </a:ext>
              </a:extLst>
            </p:cNvPr>
            <p:cNvSpPr/>
            <p:nvPr/>
          </p:nvSpPr>
          <p:spPr>
            <a:xfrm rot="2700000">
              <a:off x="1849662" y="787205"/>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9" name="Freeform: Shape 36">
              <a:extLst>
                <a:ext uri="{FF2B5EF4-FFF2-40B4-BE49-F238E27FC236}">
                  <a16:creationId xmlns:a16="http://schemas.microsoft.com/office/drawing/2014/main" id="{64B3F73E-9DE4-B04D-9DCF-733F2F7072E4}"/>
                </a:ext>
              </a:extLst>
            </p:cNvPr>
            <p:cNvSpPr/>
            <p:nvPr/>
          </p:nvSpPr>
          <p:spPr>
            <a:xfrm>
              <a:off x="1904631"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5" tIns="101086" rIns="100487" bIns="101086" numCol="1" spcCol="1270" anchor="ctr" anchorCtr="0">
              <a:noAutofit/>
            </a:bodyPr>
            <a:lstStyle/>
            <a:p>
              <a:pPr marL="0" lvl="0" indent="0" algn="ctr" defTabSz="311150">
                <a:lnSpc>
                  <a:spcPct val="90000"/>
                </a:lnSpc>
                <a:spcBef>
                  <a:spcPct val="0"/>
                </a:spcBef>
                <a:spcAft>
                  <a:spcPct val="35000"/>
                </a:spcAft>
                <a:buNone/>
              </a:pPr>
              <a:r>
                <a:rPr lang="fr-FR" sz="2000" kern="1200" dirty="0"/>
                <a:t>Questions &amp; Discussion (1)</a:t>
              </a:r>
            </a:p>
          </p:txBody>
        </p:sp>
      </p:grpSp>
      <p:grpSp>
        <p:nvGrpSpPr>
          <p:cNvPr id="145" name="Group 144">
            <a:extLst>
              <a:ext uri="{FF2B5EF4-FFF2-40B4-BE49-F238E27FC236}">
                <a16:creationId xmlns:a16="http://schemas.microsoft.com/office/drawing/2014/main" id="{D2928730-EF7E-BB44-8F45-686075B0F348}"/>
              </a:ext>
            </a:extLst>
          </p:cNvPr>
          <p:cNvGrpSpPr/>
          <p:nvPr/>
        </p:nvGrpSpPr>
        <p:grpSpPr>
          <a:xfrm>
            <a:off x="408547" y="926360"/>
            <a:ext cx="1644635" cy="1644635"/>
            <a:chOff x="150128" y="787205"/>
            <a:chExt cx="1644635" cy="1644635"/>
          </a:xfrm>
        </p:grpSpPr>
        <p:sp>
          <p:nvSpPr>
            <p:cNvPr id="146" name="Teardrop 145">
              <a:extLst>
                <a:ext uri="{FF2B5EF4-FFF2-40B4-BE49-F238E27FC236}">
                  <a16:creationId xmlns:a16="http://schemas.microsoft.com/office/drawing/2014/main" id="{244B595D-8CC9-1744-BBB2-8BCDDFD71CFB}"/>
                </a:ext>
              </a:extLst>
            </p:cNvPr>
            <p:cNvSpPr/>
            <p:nvPr/>
          </p:nvSpPr>
          <p:spPr>
            <a:xfrm rot="2700000">
              <a:off x="150128"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7" name="Freeform: Shape 38">
              <a:extLst>
                <a:ext uri="{FF2B5EF4-FFF2-40B4-BE49-F238E27FC236}">
                  <a16:creationId xmlns:a16="http://schemas.microsoft.com/office/drawing/2014/main" id="{D281536F-D71C-3C49-A870-2CAE77F2537A}"/>
                </a:ext>
              </a:extLst>
            </p:cNvPr>
            <p:cNvSpPr/>
            <p:nvPr/>
          </p:nvSpPr>
          <p:spPr>
            <a:xfrm>
              <a:off x="205099"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marL="0" lvl="0" indent="0" algn="ctr" defTabSz="311150">
                <a:lnSpc>
                  <a:spcPct val="90000"/>
                </a:lnSpc>
                <a:spcBef>
                  <a:spcPct val="0"/>
                </a:spcBef>
                <a:spcAft>
                  <a:spcPct val="35000"/>
                </a:spcAft>
                <a:buNone/>
              </a:pPr>
              <a:r>
                <a:rPr lang="fr-FR" sz="2000" b="1" kern="1200" dirty="0"/>
                <a:t>Scénario</a:t>
              </a:r>
            </a:p>
          </p:txBody>
        </p:sp>
      </p:grpSp>
    </p:spTree>
    <p:extLst>
      <p:ext uri="{BB962C8B-B14F-4D97-AF65-F5344CB8AC3E}">
        <p14:creationId xmlns:p14="http://schemas.microsoft.com/office/powerpoint/2010/main" val="313529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B917-3229-4660-8749-5FF9B65A80DF}"/>
              </a:ext>
            </a:extLst>
          </p:cNvPr>
          <p:cNvSpPr>
            <a:spLocks noGrp="1"/>
          </p:cNvSpPr>
          <p:nvPr>
            <p:ph type="title"/>
          </p:nvPr>
        </p:nvSpPr>
        <p:spPr/>
        <p:txBody>
          <a:bodyPr>
            <a:normAutofit fontScale="90000"/>
          </a:bodyPr>
          <a:lstStyle/>
          <a:p>
            <a:r>
              <a:rPr lang="fr-FR" dirty="0"/>
              <a:t>Questions</a:t>
            </a:r>
          </a:p>
        </p:txBody>
      </p:sp>
      <p:sp>
        <p:nvSpPr>
          <p:cNvPr id="4" name="Date Placeholder 3">
            <a:extLst>
              <a:ext uri="{FF2B5EF4-FFF2-40B4-BE49-F238E27FC236}">
                <a16:creationId xmlns:a16="http://schemas.microsoft.com/office/drawing/2014/main" id="{CCA60563-82BF-4B08-B14C-C14FED306855}"/>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7" name="Picture 6">
            <a:extLst>
              <a:ext uri="{FF2B5EF4-FFF2-40B4-BE49-F238E27FC236}">
                <a16:creationId xmlns:a16="http://schemas.microsoft.com/office/drawing/2014/main" id="{98436417-AA2B-426E-B5FF-2EF63BBFAA8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687567" y="2084832"/>
            <a:ext cx="3136393" cy="3357940"/>
          </a:xfrm>
          <a:prstGeom prst="rect">
            <a:avLst/>
          </a:prstGeom>
        </p:spPr>
      </p:pic>
      <p:sp>
        <p:nvSpPr>
          <p:cNvPr id="8" name="TextBox 7">
            <a:extLst>
              <a:ext uri="{FF2B5EF4-FFF2-40B4-BE49-F238E27FC236}">
                <a16:creationId xmlns:a16="http://schemas.microsoft.com/office/drawing/2014/main" id="{D904E6CB-1E3F-4FE9-BBE9-86C1A7BC0133}"/>
              </a:ext>
            </a:extLst>
          </p:cNvPr>
          <p:cNvSpPr txBox="1"/>
          <p:nvPr/>
        </p:nvSpPr>
        <p:spPr>
          <a:xfrm>
            <a:off x="1545771" y="2084832"/>
            <a:ext cx="4141796" cy="3785652"/>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
                <a:srgbClr val="DD8047"/>
              </a:buClr>
              <a:buSzPct val="60000"/>
              <a:buFontTx/>
              <a:buNone/>
              <a:tabLst/>
              <a:defRPr/>
            </a:pPr>
            <a:r>
              <a:rPr kumimoji="0" lang="en-US" sz="40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AVEZ-VOUS DES</a:t>
            </a:r>
          </a:p>
          <a:p>
            <a:pPr marL="0" marR="0" lvl="0" indent="0" algn="r" defTabSz="914400" rtl="0" eaLnBrk="1" fontAlgn="auto" latinLnBrk="0" hangingPunct="1">
              <a:lnSpc>
                <a:spcPct val="100000"/>
              </a:lnSpc>
              <a:spcBef>
                <a:spcPts val="0"/>
              </a:spcBef>
              <a:spcAft>
                <a:spcPts val="0"/>
              </a:spcAft>
              <a:buClr>
                <a:srgbClr val="DD8047"/>
              </a:buClr>
              <a:buSzPct val="60000"/>
              <a:buFontTx/>
              <a:buNone/>
              <a:tabLst/>
              <a:defRPr/>
            </a:pPr>
            <a:r>
              <a:rPr kumimoji="0" lang="en-US" sz="40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QUESTIONS AVANT DE </a:t>
            </a:r>
          </a:p>
          <a:p>
            <a:pPr marL="0" marR="0" lvl="0" indent="0" algn="r" defTabSz="914400" rtl="0" eaLnBrk="1" fontAlgn="auto" latinLnBrk="0" hangingPunct="1">
              <a:lnSpc>
                <a:spcPct val="100000"/>
              </a:lnSpc>
              <a:spcBef>
                <a:spcPts val="0"/>
              </a:spcBef>
              <a:spcAft>
                <a:spcPts val="0"/>
              </a:spcAft>
              <a:buClr>
                <a:srgbClr val="DD8047"/>
              </a:buClr>
              <a:buSzPct val="60000"/>
              <a:buFontTx/>
              <a:buNone/>
              <a:tabLst/>
              <a:defRPr/>
            </a:pPr>
            <a:r>
              <a:rPr kumimoji="0" lang="en-US" sz="40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COMMENCER ?</a:t>
            </a:r>
          </a:p>
          <a:p>
            <a:pPr algn="r">
              <a:buClr>
                <a:srgbClr val="DD8047"/>
              </a:buClr>
              <a:buSzPct val="60000"/>
            </a:pPr>
            <a:endParaRPr lang="en-US" sz="4000" b="1" dirty="0">
              <a:solidFill>
                <a:srgbClr val="0070C0"/>
              </a:solidFill>
              <a:latin typeface="+mj-lt"/>
              <a:cs typeface="Calibri" panose="020F0502020204030204" pitchFamily="34" charset="0"/>
            </a:endParaRPr>
          </a:p>
        </p:txBody>
      </p:sp>
    </p:spTree>
    <p:extLst>
      <p:ext uri="{BB962C8B-B14F-4D97-AF65-F5344CB8AC3E}">
        <p14:creationId xmlns:p14="http://schemas.microsoft.com/office/powerpoint/2010/main" val="2851002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2"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2101372"/>
            <a:ext cx="6096000" cy="2377057"/>
          </a:xfrm>
        </p:spPr>
        <p:txBody>
          <a:bodyPr>
            <a:noAutofit/>
          </a:bodyPr>
          <a:lstStyle/>
          <a:p>
            <a:pPr algn="l"/>
            <a:r>
              <a:rPr lang="en-US" sz="4400" b="1" dirty="0">
                <a:solidFill>
                  <a:schemeClr val="bg1"/>
                </a:solidFill>
                <a:latin typeface="Arial" panose="020B0604020202020204" pitchFamily="34" charset="0"/>
                <a:cs typeface="Arial" panose="020B0604020202020204" pitchFamily="34" charset="0"/>
              </a:rPr>
              <a:t>NOUVEAU</a:t>
            </a:r>
            <a:br>
              <a:rPr lang="en-US" sz="4400" b="1" dirty="0">
                <a:solidFill>
                  <a:schemeClr val="bg1"/>
                </a:solidFill>
                <a:latin typeface="Arial" panose="020B0604020202020204" pitchFamily="34" charset="0"/>
                <a:cs typeface="Arial" panose="020B0604020202020204" pitchFamily="34" charset="0"/>
              </a:rPr>
            </a:br>
            <a:r>
              <a:rPr lang="en-US" sz="4400" b="1" dirty="0">
                <a:solidFill>
                  <a:schemeClr val="bg1"/>
                </a:solidFill>
                <a:latin typeface="Arial" panose="020B0604020202020204" pitchFamily="34" charset="0"/>
                <a:cs typeface="Arial" panose="020B0604020202020204" pitchFamily="34" charset="0"/>
              </a:rPr>
              <a:t>CORONAVIRUS</a:t>
            </a:r>
            <a:br>
              <a:rPr lang="en-US" sz="4400" b="1" dirty="0">
                <a:solidFill>
                  <a:schemeClr val="bg1"/>
                </a:solidFill>
                <a:latin typeface="Arial" panose="020B0604020202020204" pitchFamily="34" charset="0"/>
                <a:cs typeface="Arial" panose="020B0604020202020204" pitchFamily="34" charset="0"/>
              </a:rPr>
            </a:br>
            <a:r>
              <a:rPr lang="en-US" sz="4400" b="1" dirty="0">
                <a:solidFill>
                  <a:schemeClr val="bg1"/>
                </a:solidFill>
                <a:latin typeface="Arial" panose="020B0604020202020204" pitchFamily="34" charset="0"/>
                <a:cs typeface="Arial" panose="020B0604020202020204" pitchFamily="34" charset="0"/>
              </a:rPr>
              <a:t>(COVID-19) </a:t>
            </a:r>
            <a:br>
              <a:rPr lang="en-US" sz="4400" b="1" dirty="0">
                <a:solidFill>
                  <a:schemeClr val="bg1"/>
                </a:solidFill>
                <a:latin typeface="Arial" panose="020B0604020202020204" pitchFamily="34" charset="0"/>
                <a:cs typeface="Arial" panose="020B0604020202020204" pitchFamily="34" charset="0"/>
              </a:rPr>
            </a:br>
            <a:endParaRPr lang="en-US" sz="2000" dirty="0">
              <a:solidFill>
                <a:schemeClr val="bg1"/>
              </a:solidFill>
              <a:latin typeface="Arial" panose="020B0604020202020204" pitchFamily="34" charset="0"/>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lstStyle/>
          <a:p>
            <a:r>
              <a:rPr lang="en-US" sz="3600" b="1" dirty="0">
                <a:solidFill>
                  <a:srgbClr val="0092CB"/>
                </a:solidFill>
              </a:rPr>
              <a:t>NOM DU PAYS</a:t>
            </a:r>
            <a:endParaRPr lang="en-US" sz="3600" dirty="0">
              <a:solidFill>
                <a:srgbClr val="0092CB"/>
              </a:solidFill>
            </a:endParaRPr>
          </a:p>
          <a:p>
            <a:r>
              <a:rPr lang="fr-FR" sz="2000" b="1" dirty="0">
                <a:solidFill>
                  <a:srgbClr val="0092CB"/>
                </a:solidFill>
              </a:rPr>
              <a:t>Date et lieu de l’exercice</a:t>
            </a:r>
            <a:endParaRPr lang="fr-FR" sz="2000" dirty="0">
              <a:solidFill>
                <a:srgbClr val="0092CB"/>
              </a:solidFill>
            </a:endParaRP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4" cstate="email">
            <a:extLst>
              <a:ext uri="{28A0092B-C50C-407E-A947-70E740481C1C}">
                <a14:useLocalDpi xmlns:a14="http://schemas.microsoft.com/office/drawing/2010/main"/>
              </a:ext>
            </a:extLst>
          </a:blip>
          <a:srcRect/>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sp>
        <p:nvSpPr>
          <p:cNvPr id="2" name="Rectangle 1">
            <a:extLst>
              <a:ext uri="{FF2B5EF4-FFF2-40B4-BE49-F238E27FC236}">
                <a16:creationId xmlns:a16="http://schemas.microsoft.com/office/drawing/2014/main" id="{44387F8E-568D-4C6A-AF17-B043BD6B6BC8}"/>
              </a:ext>
            </a:extLst>
          </p:cNvPr>
          <p:cNvSpPr/>
          <p:nvPr/>
        </p:nvSpPr>
        <p:spPr>
          <a:xfrm>
            <a:off x="5923218" y="3720323"/>
            <a:ext cx="6262911" cy="1200329"/>
          </a:xfrm>
          <a:prstGeom prst="rect">
            <a:avLst/>
          </a:prstGeom>
        </p:spPr>
        <p:txBody>
          <a:bodyPr wrap="square">
            <a:spAutoFit/>
          </a:bodyPr>
          <a:lstStyle/>
          <a:p>
            <a:pPr lvl="0" algn="r"/>
            <a:r>
              <a:rPr lang="fr-FR" sz="2400" b="1" dirty="0">
                <a:solidFill>
                  <a:srgbClr val="D86422"/>
                </a:solidFill>
                <a:latin typeface="Arial" panose="020B0604020202020204" pitchFamily="34" charset="0"/>
                <a:cs typeface="Arial" panose="020B0604020202020204" pitchFamily="34" charset="0"/>
              </a:rPr>
              <a:t>PLAN NATIONAL DE DÉPLOIEMENT </a:t>
            </a:r>
          </a:p>
          <a:p>
            <a:pPr lvl="0" algn="r"/>
            <a:r>
              <a:rPr lang="fr-FR" sz="2400" b="1" dirty="0">
                <a:solidFill>
                  <a:srgbClr val="D86422"/>
                </a:solidFill>
                <a:latin typeface="Arial" panose="020B0604020202020204" pitchFamily="34" charset="0"/>
                <a:cs typeface="Arial" panose="020B0604020202020204" pitchFamily="34" charset="0"/>
              </a:rPr>
              <a:t>ET DE VACCINATION (PNDV)</a:t>
            </a:r>
            <a:br>
              <a:rPr lang="fr-FR" sz="2400" b="1" dirty="0">
                <a:solidFill>
                  <a:srgbClr val="D86422"/>
                </a:solidFill>
                <a:latin typeface="Arial" panose="020B0604020202020204" pitchFamily="34" charset="0"/>
                <a:cs typeface="Arial" panose="020B0604020202020204" pitchFamily="34" charset="0"/>
              </a:rPr>
            </a:br>
            <a:r>
              <a:rPr lang="fr-FR" sz="2400" b="1" dirty="0">
                <a:solidFill>
                  <a:srgbClr val="D86422"/>
                </a:solidFill>
                <a:latin typeface="Arial" panose="020B0604020202020204" pitchFamily="34" charset="0"/>
                <a:cs typeface="Arial" panose="020B0604020202020204" pitchFamily="34" charset="0"/>
              </a:rPr>
              <a:t>EXERCICE DE SIMULATION</a:t>
            </a:r>
            <a:endParaRPr lang="fr-FR" sz="2400" dirty="0">
              <a:solidFill>
                <a:srgbClr val="D86422"/>
              </a:solidFill>
            </a:endParaRPr>
          </a:p>
        </p:txBody>
      </p:sp>
    </p:spTree>
    <p:extLst>
      <p:ext uri="{BB962C8B-B14F-4D97-AF65-F5344CB8AC3E}">
        <p14:creationId xmlns:p14="http://schemas.microsoft.com/office/powerpoint/2010/main" val="2647748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C723E-43B3-2946-9F71-438E5BE34645}"/>
              </a:ext>
            </a:extLst>
          </p:cNvPr>
          <p:cNvSpPr>
            <a:spLocks noGrp="1"/>
          </p:cNvSpPr>
          <p:nvPr>
            <p:ph type="title"/>
          </p:nvPr>
        </p:nvSpPr>
        <p:spPr/>
        <p:txBody>
          <a:bodyPr>
            <a:normAutofit fontScale="90000"/>
          </a:bodyPr>
          <a:lstStyle/>
          <a:p>
            <a:r>
              <a:rPr lang="fr-FR" dirty="0"/>
              <a:t>Résumé de la situation actuelle</a:t>
            </a:r>
          </a:p>
        </p:txBody>
      </p:sp>
      <p:sp>
        <p:nvSpPr>
          <p:cNvPr id="3" name="Content Placeholder 2">
            <a:extLst>
              <a:ext uri="{FF2B5EF4-FFF2-40B4-BE49-F238E27FC236}">
                <a16:creationId xmlns:a16="http://schemas.microsoft.com/office/drawing/2014/main" id="{9ADA09EE-A395-A543-B746-0B4E4BF1BF1A}"/>
              </a:ext>
            </a:extLst>
          </p:cNvPr>
          <p:cNvSpPr>
            <a:spLocks noGrp="1"/>
          </p:cNvSpPr>
          <p:nvPr>
            <p:ph idx="1"/>
          </p:nvPr>
        </p:nvSpPr>
        <p:spPr/>
        <p:txBody>
          <a:bodyPr>
            <a:normAutofit fontScale="25000" lnSpcReduction="20000"/>
          </a:bodyPr>
          <a:lstStyle/>
          <a:p>
            <a:pPr marL="0" indent="0" algn="just" fontAlgn="base">
              <a:lnSpc>
                <a:spcPct val="120000"/>
              </a:lnSpc>
              <a:buNone/>
            </a:pPr>
            <a:r>
              <a:rPr lang="fr-FR" sz="6800" b="1" dirty="0"/>
              <a:t>Résumé :</a:t>
            </a:r>
            <a:r>
              <a:rPr lang="en-GB" sz="6800" dirty="0"/>
              <a:t> </a:t>
            </a:r>
            <a:r>
              <a:rPr lang="fr-FR" sz="6800" dirty="0"/>
              <a:t>Le 30 janvier 2020, l’OMS a annoncé que la flambée épidémique de COVID-19 constituait une USPPI. Le 11 mars, l’OMS a estimé que la COVID-19 pouvait être qualifiée de pandémie. À l’échelle mondiale, les partenaires travaillent ensemble pour encourager la mise au point de thérapies et de plusieurs vaccins</a:t>
            </a:r>
            <a:r>
              <a:rPr lang="en-GB" sz="6800" dirty="0"/>
              <a:t>. </a:t>
            </a:r>
          </a:p>
          <a:p>
            <a:pPr marL="0" indent="0" algn="just" fontAlgn="base">
              <a:lnSpc>
                <a:spcPct val="120000"/>
              </a:lnSpc>
              <a:buNone/>
            </a:pPr>
            <a:r>
              <a:rPr lang="fr-FR" sz="6800" dirty="0"/>
              <a:t>Il existe plusieurs systèmes de suivi des essais de vaccins contre le SRAS-CoV-2 avec des liens spécifiques vers les registres d’essais cliniques pour les vaccins candidats, ce qui facilite la recherche d’informations sur les essais et le suivi de leur statut, notamment les dates de début et de fin du recrutement. En septembre 2020, 9 vaccins candidats dont la CEPI soutient la mise au point font partie du mécanisme COVAX, neuf autres vaccins candidats sont en cours d’évaluation et des discussions au sujet de l’approvisionnement en vaccins ont été engagées avec d’autres producteurs</a:t>
            </a:r>
            <a:r>
              <a:rPr lang="en-GB" sz="6800" dirty="0"/>
              <a:t>. </a:t>
            </a:r>
          </a:p>
          <a:p>
            <a:pPr marL="0" indent="0" algn="just" fontAlgn="base">
              <a:lnSpc>
                <a:spcPct val="120000"/>
              </a:lnSpc>
              <a:buNone/>
            </a:pPr>
            <a:r>
              <a:rPr lang="fr-FR" sz="6800" dirty="0"/>
              <a:t>Alors que les pays préparent la mise en œuvre de leurs programmes de vaccination contre la COVID-19, le Groupe stratégique consultatif d’experts (SAGE) sur la vaccination de l’Organisation mondiale de la Santé (OMS) fournit des orientations concernant la stratégie globale de ces programmes et formule des recommandations concernant les vaccins proprement dits</a:t>
            </a:r>
            <a:r>
              <a:rPr lang="en-GB" sz="6800" dirty="0"/>
              <a:t>. </a:t>
            </a:r>
            <a:r>
              <a:rPr lang="fr-FR" sz="6800" dirty="0"/>
              <a:t>L’OMS a mis à disposition des lignes directrices et des exigences qui sont pertinentes pour l’évaluation des vaccins, qui sont exposées dans les documents suivants : bonnes pratiques cliniques dans les essais sur les produits pharmaceutiques, bonnes pratiques de fabrication des préparations pharmaceutiques, bonnes pratiques de fabrication des produits biologiques, réglementation et homologation de produits biologiques dans les pays se dotant d’autorités de réglementation et directives à l’intention des autorités nationales sur l’assurance de la qualité des produits biologiques</a:t>
            </a:r>
            <a:r>
              <a:rPr lang="en-GB" sz="6800" dirty="0"/>
              <a:t>.  </a:t>
            </a:r>
          </a:p>
          <a:p>
            <a:pPr>
              <a:lnSpc>
                <a:spcPct val="120000"/>
              </a:lnSpc>
            </a:pPr>
            <a:endParaRPr lang="en-US" dirty="0"/>
          </a:p>
        </p:txBody>
      </p:sp>
      <p:sp>
        <p:nvSpPr>
          <p:cNvPr id="4" name="Date Placeholder 3">
            <a:extLst>
              <a:ext uri="{FF2B5EF4-FFF2-40B4-BE49-F238E27FC236}">
                <a16:creationId xmlns:a16="http://schemas.microsoft.com/office/drawing/2014/main" id="{6921F349-AB98-1844-8DDE-81399F7E980E}"/>
              </a:ext>
            </a:extLst>
          </p:cNvPr>
          <p:cNvSpPr>
            <a:spLocks noGrp="1"/>
          </p:cNvSpPr>
          <p:nvPr>
            <p:ph type="dt" sz="half" idx="10"/>
          </p:nvPr>
        </p:nvSpPr>
        <p:spPr/>
        <p:txBody>
          <a:bodyPr/>
          <a:lstStyle/>
          <a:p>
            <a:fld id="{7EA682B2-33C9-4D4F-9A18-C7D5F7FE2751}" type="datetime3">
              <a:rPr lang="en-US" smtClean="0"/>
              <a:t>21 December 2020</a:t>
            </a:fld>
            <a:endParaRPr lang="en-US"/>
          </a:p>
        </p:txBody>
      </p:sp>
    </p:spTree>
    <p:extLst>
      <p:ext uri="{BB962C8B-B14F-4D97-AF65-F5344CB8AC3E}">
        <p14:creationId xmlns:p14="http://schemas.microsoft.com/office/powerpoint/2010/main" val="32212754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Scénario 1</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83895" y="740229"/>
            <a:ext cx="8185092" cy="5715000"/>
          </a:xfrm>
          <a:solidFill>
            <a:schemeClr val="tx2">
              <a:lumMod val="20000"/>
              <a:lumOff val="80000"/>
            </a:schemeClr>
          </a:solidFill>
        </p:spPr>
        <p:txBody>
          <a:bodyPr anchor="ctr">
            <a:normAutofit fontScale="92500" lnSpcReduction="10000"/>
          </a:bodyPr>
          <a:lstStyle/>
          <a:p>
            <a:pPr fontAlgn="base">
              <a:lnSpc>
                <a:spcPct val="120000"/>
              </a:lnSpc>
            </a:pPr>
            <a:r>
              <a:rPr lang="fr-FR" sz="1600" dirty="0"/>
              <a:t>Votre pays va recevoir des doses d’un nouveau vaccin contre le SRAS-COV-2 suffisantes pour 3 % de la population au titre du mécanisme pour l’allocation équitable des vaccins dans le cadre du mécanisme COVAX</a:t>
            </a:r>
            <a:r>
              <a:rPr lang="en-GB" sz="1600" dirty="0"/>
              <a:t>.   </a:t>
            </a:r>
          </a:p>
          <a:p>
            <a:pPr fontAlgn="base">
              <a:lnSpc>
                <a:spcPct val="120000"/>
              </a:lnSpc>
            </a:pPr>
            <a:r>
              <a:rPr lang="fr-FR" sz="1600" i="1" dirty="0"/>
              <a:t>À ce jour, vous ne savez pas quel vaccin a été attribué dans le cadre du mécanisme COVAX</a:t>
            </a:r>
            <a:r>
              <a:rPr lang="en-GB" sz="1600" i="1" dirty="0"/>
              <a:t>. </a:t>
            </a:r>
          </a:p>
          <a:p>
            <a:pPr fontAlgn="base">
              <a:lnSpc>
                <a:spcPct val="120000"/>
              </a:lnSpc>
            </a:pPr>
            <a:r>
              <a:rPr lang="fr-FR" sz="1600" dirty="0"/>
              <a:t>L’allocation du vaccin contre la COVID-19 doit se faire en plusieurs phases</a:t>
            </a:r>
            <a:r>
              <a:rPr lang="en-GB" sz="1600" dirty="0"/>
              <a:t>.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1" i="0" u="none" strike="noStrike" kern="1200" cap="none" spc="0" normalizeH="0" baseline="0" noProof="0" dirty="0">
                <a:ln>
                  <a:noFill/>
                </a:ln>
                <a:solidFill>
                  <a:prstClr val="black"/>
                </a:solidFill>
                <a:effectLst/>
                <a:uLnTx/>
                <a:uFillTx/>
                <a:latin typeface="Arial"/>
                <a:ea typeface="+mn-ea"/>
                <a:cs typeface="Arial"/>
              </a:rPr>
              <a:t>Phase 1a </a:t>
            </a:r>
            <a:r>
              <a:rPr kumimoji="0" lang="en-US" sz="1600" b="0" i="0" u="none" strike="noStrike" kern="1200" cap="none" spc="0" normalizeH="0" baseline="0" noProof="0" dirty="0">
                <a:ln>
                  <a:noFill/>
                </a:ln>
                <a:solidFill>
                  <a:prstClr val="black"/>
                </a:solidFill>
                <a:effectLst/>
                <a:uLnTx/>
                <a:uFillTx/>
                <a:latin typeface="Arial"/>
                <a:ea typeface="+mn-ea"/>
                <a:cs typeface="Arial"/>
              </a:rPr>
              <a:t>: </a:t>
            </a:r>
            <a:r>
              <a:rPr kumimoji="0" lang="fr-FR" sz="1600" b="0" i="0" u="none" strike="noStrike" kern="1200" cap="none" spc="0" normalizeH="0" baseline="0" noProof="0" dirty="0">
                <a:ln>
                  <a:noFill/>
                </a:ln>
                <a:solidFill>
                  <a:prstClr val="black"/>
                </a:solidFill>
                <a:effectLst/>
                <a:uLnTx/>
                <a:uFillTx/>
                <a:latin typeface="Arial"/>
                <a:ea typeface="+mn-ea"/>
                <a:cs typeface="Arial"/>
              </a:rPr>
              <a:t>Allocation proportionnelle pour tous les pays participants pour un maximum de 3 % de la population nationale</a:t>
            </a:r>
            <a:r>
              <a:rPr kumimoji="0" lang="en-US" sz="1600" b="0" i="0" u="none" strike="noStrike" kern="1200" cap="none" spc="0" normalizeH="0" baseline="0" noProof="0" dirty="0">
                <a:ln>
                  <a:noFill/>
                </a:ln>
                <a:solidFill>
                  <a:prstClr val="black"/>
                </a:solidFill>
                <a:effectLst/>
                <a:uLnTx/>
                <a:uFillTx/>
                <a:latin typeface="Arial"/>
                <a:ea typeface="+mn-ea"/>
                <a:cs typeface="Arial"/>
              </a:rPr>
              <a:t>.</a:t>
            </a:r>
            <a:endPar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1" i="0" u="none" strike="noStrike" kern="1200" cap="none" spc="0" normalizeH="0" baseline="0" noProof="0" dirty="0">
                <a:ln>
                  <a:noFill/>
                </a:ln>
                <a:solidFill>
                  <a:prstClr val="black"/>
                </a:solidFill>
                <a:effectLst/>
                <a:uLnTx/>
                <a:uFillTx/>
                <a:latin typeface="Arial"/>
                <a:ea typeface="+mn-ea"/>
                <a:cs typeface="Arial"/>
              </a:rPr>
              <a:t>Phase 1b </a:t>
            </a:r>
            <a:r>
              <a:rPr kumimoji="0" lang="en-US" sz="1600" b="0" i="0" u="none" strike="noStrike" kern="1200" cap="none" spc="0" normalizeH="0" baseline="0" noProof="0" dirty="0">
                <a:ln>
                  <a:noFill/>
                </a:ln>
                <a:solidFill>
                  <a:prstClr val="black"/>
                </a:solidFill>
                <a:effectLst/>
                <a:uLnTx/>
                <a:uFillTx/>
                <a:latin typeface="Arial"/>
                <a:ea typeface="+mn-ea"/>
                <a:cs typeface="Arial"/>
              </a:rPr>
              <a:t>: </a:t>
            </a:r>
            <a:r>
              <a:rPr kumimoji="0" lang="fr-FR" sz="1600" b="0" i="0" u="none" strike="noStrike" kern="1200" cap="none" spc="0" normalizeH="0" baseline="0" noProof="0" dirty="0">
                <a:ln>
                  <a:noFill/>
                </a:ln>
                <a:solidFill>
                  <a:prstClr val="black"/>
                </a:solidFill>
                <a:effectLst/>
                <a:uLnTx/>
                <a:uFillTx/>
                <a:latin typeface="Arial"/>
                <a:ea typeface="+mn-ea"/>
                <a:cs typeface="Arial"/>
              </a:rPr>
              <a:t>Les pays recevront des doses supplémentaires pour desservir un total de 20 % de leur population (par tranches)</a:t>
            </a:r>
            <a:r>
              <a:rPr kumimoji="0" lang="en-US" sz="1600" b="0" i="0" u="none" strike="noStrike" kern="1200" cap="none" spc="0" normalizeH="0" baseline="0" noProof="0" dirty="0">
                <a:ln>
                  <a:noFill/>
                </a:ln>
                <a:solidFill>
                  <a:prstClr val="black"/>
                </a:solidFill>
                <a:effectLst/>
                <a:uLnTx/>
                <a:uFillTx/>
                <a:latin typeface="Arial"/>
                <a:ea typeface="+mn-ea"/>
                <a:cs typeface="Arial"/>
              </a:rPr>
              <a: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1" i="0" u="none" strike="noStrike" kern="1200" cap="none" spc="0" normalizeH="0" baseline="0" noProof="0" dirty="0">
                <a:ln>
                  <a:noFill/>
                </a:ln>
                <a:solidFill>
                  <a:prstClr val="black"/>
                </a:solidFill>
                <a:effectLst/>
                <a:uLnTx/>
                <a:uFillTx/>
                <a:latin typeface="Arial"/>
                <a:ea typeface="+mn-ea"/>
                <a:cs typeface="Arial"/>
              </a:rPr>
              <a:t>Phase 2 : </a:t>
            </a:r>
            <a:r>
              <a:rPr kumimoji="0" lang="fr-FR" sz="1600" b="0" i="0" u="none" strike="noStrike" kern="1200" cap="none" spc="0" normalizeH="0" baseline="0" noProof="0" dirty="0">
                <a:ln>
                  <a:noFill/>
                </a:ln>
                <a:solidFill>
                  <a:prstClr val="black"/>
                </a:solidFill>
                <a:effectLst/>
                <a:uLnTx/>
                <a:uFillTx/>
                <a:latin typeface="Arial"/>
                <a:ea typeface="+mn-ea"/>
                <a:cs typeface="Arial"/>
              </a:rPr>
              <a:t>Les pays recevront des doses pour vacciner au-delà de la couverture initiale fixée à 20 % de leur population</a:t>
            </a:r>
            <a:r>
              <a:rPr lang="en-US" sz="1600" dirty="0"/>
              <a:t>.</a:t>
            </a:r>
          </a:p>
          <a:p>
            <a:pPr fontAlgn="base">
              <a:lnSpc>
                <a:spcPct val="120000"/>
              </a:lnSpc>
              <a:spcBef>
                <a:spcPts val="0"/>
              </a:spcBef>
            </a:pPr>
            <a:endParaRPr lang="en-GB" sz="1600" dirty="0"/>
          </a:p>
          <a:p>
            <a:pPr fontAlgn="base">
              <a:lnSpc>
                <a:spcPct val="120000"/>
              </a:lnSpc>
              <a:spcBef>
                <a:spcPts val="0"/>
              </a:spcBef>
            </a:pPr>
            <a:r>
              <a:rPr lang="fr-FR" sz="1600" dirty="0"/>
              <a:t>Les vaccins sont en phase finale d’essais cliniques (phase III) et n’ont été ni autorisés ni approuvés par un quelconque organisme gouvernemental de réglementation pour être utilisés dans campagnes de vaccination de masse. Ils n’ont pas encore été répertoriés dans le cadre de la procédure d’évaluation et d’homologation pour les situations d’urgence (EUL) de l’OMS et attendent toujours d’être approuvés </a:t>
            </a:r>
            <a:r>
              <a:rPr lang="en-GB" sz="1600" i="1" dirty="0"/>
              <a:t>via :</a:t>
            </a:r>
          </a:p>
          <a:p>
            <a:pPr marL="857250" lvl="1" indent="-400050" fontAlgn="base">
              <a:lnSpc>
                <a:spcPct val="120000"/>
              </a:lnSpc>
              <a:spcBef>
                <a:spcPts val="0"/>
              </a:spcBef>
              <a:buFont typeface="+mj-lt"/>
              <a:buAutoNum type="romanUcPeriod"/>
            </a:pPr>
            <a:r>
              <a:rPr lang="fr-FR" sz="1050" dirty="0"/>
              <a:t>les procédures d’urgence des États-Unis (autorisation d’utilisation d’urgence de la FDA)</a:t>
            </a:r>
            <a:endParaRPr lang="en-GB" sz="1050" dirty="0"/>
          </a:p>
          <a:p>
            <a:pPr marL="857250" lvl="1" indent="-400050" fontAlgn="base">
              <a:lnSpc>
                <a:spcPct val="120000"/>
              </a:lnSpc>
              <a:spcBef>
                <a:spcPts val="0"/>
              </a:spcBef>
              <a:buFont typeface="+mj-lt"/>
              <a:buAutoNum type="romanUcPeriod"/>
            </a:pPr>
            <a:r>
              <a:rPr lang="fr-FR" sz="1050" dirty="0"/>
              <a:t>les procédures d’urgence de l’UE (autorisation de mise sur le marché conditionnelle de l’AEM</a:t>
            </a:r>
            <a:r>
              <a:rPr lang="en-GB" sz="1050" dirty="0"/>
              <a:t>)</a:t>
            </a:r>
          </a:p>
          <a:p>
            <a:pPr marL="857250" lvl="1" indent="-400050" fontAlgn="base">
              <a:lnSpc>
                <a:spcPct val="120000"/>
              </a:lnSpc>
              <a:spcBef>
                <a:spcPts val="0"/>
              </a:spcBef>
              <a:buFont typeface="+mj-lt"/>
              <a:buAutoNum type="romanUcPeriod"/>
            </a:pPr>
            <a:r>
              <a:rPr lang="fr-FR" sz="1050" dirty="0"/>
              <a:t>les procédures d’urgence du Royaume-Uni (autorisation d’utilisation d’urgence de la MHRA)</a:t>
            </a:r>
            <a:r>
              <a:rPr lang="en-GB" sz="1050" dirty="0"/>
              <a:t>)</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85726" cy="400110"/>
          </a:xfrm>
          <a:prstGeom prst="rect">
            <a:avLst/>
          </a:prstGeom>
          <a:noFill/>
        </p:spPr>
        <p:txBody>
          <a:bodyPr wrap="none" rtlCol="0">
            <a:spAutoFit/>
          </a:bodyPr>
          <a:lstStyle/>
          <a:p>
            <a:pPr>
              <a:spcBef>
                <a:spcPts val="700"/>
              </a:spcBef>
              <a:buClr>
                <a:srgbClr val="DD8047"/>
              </a:buClr>
              <a:buSzPct val="60000"/>
            </a:pPr>
            <a:r>
              <a:rPr lang="en-US" sz="2000" b="1" dirty="0">
                <a:solidFill>
                  <a:schemeClr val="bg1"/>
                </a:solidFill>
                <a:latin typeface="Arial Black" panose="020B0A04020102020204" pitchFamily="34" charset="0"/>
              </a:rPr>
              <a:t>POUR SIMULATION</a:t>
            </a:r>
          </a:p>
        </p:txBody>
      </p:sp>
      <p:pic>
        <p:nvPicPr>
          <p:cNvPr id="6" name="Image 5">
            <a:extLst>
              <a:ext uri="{FF2B5EF4-FFF2-40B4-BE49-F238E27FC236}">
                <a16:creationId xmlns:a16="http://schemas.microsoft.com/office/drawing/2014/main" id="{3779A941-28E4-451E-837B-9C461D7766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75864" y="2375338"/>
            <a:ext cx="3253839" cy="2180896"/>
          </a:xfrm>
          <a:prstGeom prst="rect">
            <a:avLst/>
          </a:prstGeom>
        </p:spPr>
      </p:pic>
    </p:spTree>
    <p:extLst>
      <p:ext uri="{BB962C8B-B14F-4D97-AF65-F5344CB8AC3E}">
        <p14:creationId xmlns:p14="http://schemas.microsoft.com/office/powerpoint/2010/main" val="209865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38E13FA6-55F0-46AA-934D-DFCC7994D5A3}"/>
              </a:ext>
            </a:extLst>
          </p:cNvPr>
          <p:cNvSpPr/>
          <p:nvPr/>
        </p:nvSpPr>
        <p:spPr>
          <a:xfrm>
            <a:off x="8825946" y="2729947"/>
            <a:ext cx="3090461" cy="2372139"/>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Rounded Corners 4">
            <a:extLst>
              <a:ext uri="{FF2B5EF4-FFF2-40B4-BE49-F238E27FC236}">
                <a16:creationId xmlns:a16="http://schemas.microsoft.com/office/drawing/2014/main" id="{FA6301B9-CB3F-465D-A885-7A37E7D19ACC}"/>
              </a:ext>
            </a:extLst>
          </p:cNvPr>
          <p:cNvSpPr/>
          <p:nvPr/>
        </p:nvSpPr>
        <p:spPr>
          <a:xfrm>
            <a:off x="490330" y="2729948"/>
            <a:ext cx="8242853" cy="2372139"/>
          </a:xfrm>
          <a:prstGeom prst="round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F0B78CA-9A3B-4871-B308-713F2424BEED}"/>
              </a:ext>
            </a:extLst>
          </p:cNvPr>
          <p:cNvSpPr>
            <a:spLocks noGrp="1"/>
          </p:cNvSpPr>
          <p:nvPr>
            <p:ph type="title"/>
          </p:nvPr>
        </p:nvSpPr>
        <p:spPr>
          <a:xfrm>
            <a:off x="0" y="-38842"/>
            <a:ext cx="12192000" cy="720000"/>
          </a:xfrm>
        </p:spPr>
        <p:txBody>
          <a:bodyPr>
            <a:noAutofit/>
          </a:bodyPr>
          <a:lstStyle/>
          <a:p>
            <a:pPr algn="ctr"/>
            <a:r>
              <a:rPr lang="fr-FR" sz="2800" dirty="0"/>
              <a:t>Rôles des ARN dans l’accès rapide aux vaccins contre la COVID-19</a:t>
            </a:r>
            <a:endParaRPr lang="en-GB" sz="2800" dirty="0"/>
          </a:p>
        </p:txBody>
      </p:sp>
      <p:graphicFrame>
        <p:nvGraphicFramePr>
          <p:cNvPr id="4" name="Content Placeholder 3">
            <a:extLst>
              <a:ext uri="{FF2B5EF4-FFF2-40B4-BE49-F238E27FC236}">
                <a16:creationId xmlns:a16="http://schemas.microsoft.com/office/drawing/2014/main" id="{3A6588F4-1B8E-4315-B440-762B26F63149}"/>
              </a:ext>
            </a:extLst>
          </p:cNvPr>
          <p:cNvGraphicFramePr>
            <a:graphicFrameLocks noGrp="1"/>
          </p:cNvGraphicFramePr>
          <p:nvPr>
            <p:ph idx="1"/>
            <p:extLst>
              <p:ext uri="{D42A27DB-BD31-4B8C-83A1-F6EECF244321}">
                <p14:modId xmlns:p14="http://schemas.microsoft.com/office/powerpoint/2010/main" val="1727380490"/>
              </p:ext>
            </p:extLst>
          </p:nvPr>
        </p:nvGraphicFramePr>
        <p:xfrm>
          <a:off x="838199"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A2C2F4EF-2A54-49A6-BA6C-837F7710B69D}"/>
              </a:ext>
            </a:extLst>
          </p:cNvPr>
          <p:cNvSpPr txBox="1"/>
          <p:nvPr/>
        </p:nvSpPr>
        <p:spPr>
          <a:xfrm>
            <a:off x="3366054" y="2756109"/>
            <a:ext cx="2664897" cy="338554"/>
          </a:xfrm>
          <a:prstGeom prst="rect">
            <a:avLst/>
          </a:prstGeom>
          <a:noFill/>
        </p:spPr>
        <p:txBody>
          <a:bodyPr wrap="none" rtlCol="0">
            <a:spAutoFit/>
          </a:bodyPr>
          <a:lstStyle/>
          <a:p>
            <a:r>
              <a:rPr lang="fr-FR" sz="1600" b="1" dirty="0"/>
              <a:t>Avant mise sur le marché</a:t>
            </a:r>
          </a:p>
        </p:txBody>
      </p:sp>
      <p:sp>
        <p:nvSpPr>
          <p:cNvPr id="9" name="TextBox 8">
            <a:extLst>
              <a:ext uri="{FF2B5EF4-FFF2-40B4-BE49-F238E27FC236}">
                <a16:creationId xmlns:a16="http://schemas.microsoft.com/office/drawing/2014/main" id="{6089F0FD-02DC-447B-A0C4-801FD01A4FFD}"/>
              </a:ext>
            </a:extLst>
          </p:cNvPr>
          <p:cNvSpPr txBox="1"/>
          <p:nvPr/>
        </p:nvSpPr>
        <p:spPr>
          <a:xfrm>
            <a:off x="9003431" y="2780541"/>
            <a:ext cx="2741456" cy="338554"/>
          </a:xfrm>
          <a:prstGeom prst="rect">
            <a:avLst/>
          </a:prstGeom>
          <a:noFill/>
        </p:spPr>
        <p:txBody>
          <a:bodyPr wrap="none" rtlCol="0">
            <a:spAutoFit/>
          </a:bodyPr>
          <a:lstStyle/>
          <a:p>
            <a:r>
              <a:rPr lang="fr-FR" sz="1600" b="1" dirty="0"/>
              <a:t>Après mise sur le marché</a:t>
            </a:r>
          </a:p>
        </p:txBody>
      </p:sp>
      <p:sp>
        <p:nvSpPr>
          <p:cNvPr id="6" name="Slide Number Placeholder 5">
            <a:extLst>
              <a:ext uri="{FF2B5EF4-FFF2-40B4-BE49-F238E27FC236}">
                <a16:creationId xmlns:a16="http://schemas.microsoft.com/office/drawing/2014/main" id="{7CE26AD8-C96E-4292-B138-8E22CBFA4EEB}"/>
              </a:ext>
            </a:extLst>
          </p:cNvPr>
          <p:cNvSpPr>
            <a:spLocks noGrp="1"/>
          </p:cNvSpPr>
          <p:nvPr>
            <p:ph type="sldNum" sz="quarter" idx="16"/>
          </p:nvPr>
        </p:nvSpPr>
        <p:spPr>
          <a:xfrm>
            <a:off x="11452365" y="6356351"/>
            <a:ext cx="609600" cy="365125"/>
          </a:xfrm>
          <a:prstGeom prst="rect">
            <a:avLst/>
          </a:prstGeom>
        </p:spPr>
        <p:txBody>
          <a:bodyPr/>
          <a:lstStyle>
            <a:defPPr>
              <a:defRPr lang="en-US"/>
            </a:defPPr>
            <a:lvl1pPr marL="0" algn="r" defTabSz="914400" rtl="0" eaLnBrk="1" latinLnBrk="0" hangingPunct="1">
              <a:defRPr sz="13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74CE0EA-F3B5-4684-BA10-C594598FDB9C}" type="slidenum">
              <a:rPr lang="en-GB" smtClean="0">
                <a:solidFill>
                  <a:prstClr val="black"/>
                </a:solidFill>
              </a:rPr>
              <a:pPr/>
              <a:t>18</a:t>
            </a:fld>
            <a:endParaRPr lang="en-GB">
              <a:solidFill>
                <a:prstClr val="black"/>
              </a:solidFill>
            </a:endParaRPr>
          </a:p>
        </p:txBody>
      </p:sp>
    </p:spTree>
    <p:extLst>
      <p:ext uri="{BB962C8B-B14F-4D97-AF65-F5344CB8AC3E}">
        <p14:creationId xmlns:p14="http://schemas.microsoft.com/office/powerpoint/2010/main" val="22961659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Séance 1 – Questions à débattre</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52779" y="648955"/>
            <a:ext cx="11886442" cy="773305"/>
          </a:xfrm>
        </p:spPr>
        <p:txBody>
          <a:bodyPr>
            <a:normAutofit fontScale="92500" lnSpcReduction="10000"/>
          </a:bodyPr>
          <a:lstStyle/>
          <a:p>
            <a:pPr marL="0" indent="0">
              <a:lnSpc>
                <a:spcPct val="120000"/>
              </a:lnSpc>
              <a:buNone/>
            </a:pPr>
            <a:r>
              <a:rPr lang="fr-FR" sz="2200" b="1" dirty="0">
                <a:solidFill>
                  <a:schemeClr val="accent3"/>
                </a:solidFill>
              </a:rPr>
              <a:t>Examinez votre cadre de réglementation en place et les voies d'accès relatives à l’approbation des vaccins et répondez aux questions suivantes</a:t>
            </a:r>
            <a:endParaRPr lang="en-GB" sz="2200" b="1" dirty="0">
              <a:solidFill>
                <a:schemeClr val="accent3"/>
              </a:solidFill>
            </a:endParaRPr>
          </a:p>
          <a:p>
            <a:pPr marL="0" indent="0">
              <a:lnSpc>
                <a:spcPct val="120000"/>
              </a:lnSpc>
              <a:buNone/>
            </a:pPr>
            <a:endParaRPr lang="en-GB" sz="2600" b="1" strike="sngStrike" dirty="0">
              <a:solidFill>
                <a:schemeClr val="accent3"/>
              </a:solidFill>
            </a:endParaRP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522370" y="6006272"/>
            <a:ext cx="1676767" cy="592779"/>
            <a:chOff x="9978391" y="5342554"/>
            <a:chExt cx="2235761" cy="815708"/>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7"/>
              <a:ext cx="1545772" cy="63528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60 min</a:t>
              </a:r>
            </a:p>
          </p:txBody>
        </p:sp>
      </p:grpSp>
      <p:sp>
        <p:nvSpPr>
          <p:cNvPr id="3" name="Rectangle 2">
            <a:extLst>
              <a:ext uri="{FF2B5EF4-FFF2-40B4-BE49-F238E27FC236}">
                <a16:creationId xmlns:a16="http://schemas.microsoft.com/office/drawing/2014/main" id="{8DBDD1E2-518C-2341-8980-0A17179CCCFF}"/>
              </a:ext>
            </a:extLst>
          </p:cNvPr>
          <p:cNvSpPr/>
          <p:nvPr/>
        </p:nvSpPr>
        <p:spPr>
          <a:xfrm>
            <a:off x="152780" y="1349411"/>
            <a:ext cx="11886442" cy="4859634"/>
          </a:xfrm>
          <a:prstGeom prst="rect">
            <a:avLst/>
          </a:prstGeom>
        </p:spPr>
        <p:txBody>
          <a:bodyPr wrap="square">
            <a:normAutofit fontScale="92500" lnSpcReduction="10000"/>
          </a:bodyPr>
          <a:lstStyle/>
          <a:p>
            <a:pPr marL="450850" lvl="1" indent="-441325" fontAlgn="base">
              <a:buFont typeface="+mj-lt"/>
              <a:buAutoNum type="arabicPeriod"/>
            </a:pPr>
            <a:r>
              <a:rPr lang="fr-FR" sz="1600" b="1" dirty="0">
                <a:latin typeface="Helvetica Neue" panose="02000503000000020004" pitchFamily="2" charset="0"/>
              </a:rPr>
              <a:t>Réglementation de nouveaux vaccins </a:t>
            </a:r>
          </a:p>
          <a:p>
            <a:pPr fontAlgn="base"/>
            <a:r>
              <a:rPr lang="en-GB" sz="1600" dirty="0">
                <a:latin typeface="Helvetica Neue" panose="02000503000000020004" pitchFamily="2" charset="0"/>
              </a:rPr>
              <a:t> </a:t>
            </a:r>
          </a:p>
          <a:p>
            <a:pPr marL="671513" lvl="1" indent="-214313" fontAlgn="base">
              <a:buFont typeface="Arial" panose="020B0604020202020204" pitchFamily="34" charset="0"/>
              <a:buChar char="•"/>
            </a:pPr>
            <a:r>
              <a:rPr lang="fr-FR" sz="1600" dirty="0">
                <a:latin typeface="Helvetica Neue" panose="02000503000000020004" pitchFamily="2" charset="0"/>
              </a:rPr>
              <a:t>Expliquer le cadre et les voies utilisées pour la surveillance réglementaire des vaccins</a:t>
            </a:r>
            <a:r>
              <a:rPr lang="en-GB" sz="1600" dirty="0">
                <a:latin typeface="Helvetica Neue" panose="02000503000000020004" pitchFamily="2" charset="0"/>
              </a:rPr>
              <a:t> </a:t>
            </a:r>
          </a:p>
          <a:p>
            <a:pPr marL="671513" lvl="1" indent="-214313" fontAlgn="base">
              <a:buFont typeface="Arial" panose="020B0604020202020204" pitchFamily="34" charset="0"/>
              <a:buChar char="•"/>
            </a:pPr>
            <a:r>
              <a:rPr lang="fr-FR" sz="1600" dirty="0">
                <a:latin typeface="Helvetica Neue" panose="02000503000000020004" pitchFamily="2" charset="0"/>
              </a:rPr>
              <a:t>Reconnaissez-vous les approbations réglementaires délivrées par des autorités de réglementation strictes, telles que la MHRA, la FDA ou l’AEM </a:t>
            </a:r>
            <a:r>
              <a:rPr lang="en-GB" sz="1600" dirty="0">
                <a:latin typeface="Helvetica Neue" panose="02000503000000020004" pitchFamily="2" charset="0"/>
              </a:rPr>
              <a:t>? </a:t>
            </a:r>
          </a:p>
          <a:p>
            <a:pPr marL="671513" lvl="1" indent="-214313" fontAlgn="base">
              <a:buFont typeface="Arial" panose="020B0604020202020204" pitchFamily="34" charset="0"/>
              <a:buChar char="•"/>
            </a:pPr>
            <a:r>
              <a:rPr lang="fr-FR" sz="1600" dirty="0">
                <a:latin typeface="Helvetica Neue" panose="02000503000000020004" pitchFamily="2" charset="0"/>
              </a:rPr>
              <a:t>Reconnaissez-vous ou vous appuyez-vous sur les vaccins préqualifiés par l’OMS </a:t>
            </a:r>
            <a:r>
              <a:rPr lang="en-GB" sz="1600" dirty="0">
                <a:latin typeface="Helvetica Neue" panose="02000503000000020004" pitchFamily="2" charset="0"/>
              </a:rPr>
              <a:t>? </a:t>
            </a:r>
          </a:p>
          <a:p>
            <a:pPr marL="671513" lvl="1" indent="-214313" fontAlgn="base">
              <a:buFont typeface="Arial" panose="020B0604020202020204" pitchFamily="34" charset="0"/>
              <a:buChar char="•"/>
            </a:pPr>
            <a:r>
              <a:rPr lang="fr-FR" sz="1600" dirty="0">
                <a:latin typeface="Helvetica Neue" panose="02000503000000020004" pitchFamily="2" charset="0"/>
              </a:rPr>
              <a:t>Reconnaissez-vous les approbations d’autres pays ou autorités </a:t>
            </a:r>
            <a:r>
              <a:rPr lang="en-GB" sz="1600" dirty="0">
                <a:latin typeface="Helvetica Neue" panose="02000503000000020004" pitchFamily="2" charset="0"/>
              </a:rPr>
              <a:t>?</a:t>
            </a:r>
          </a:p>
          <a:p>
            <a:pPr marL="671513" lvl="1" indent="-214313" fontAlgn="base">
              <a:buFont typeface="Arial" panose="020B0604020202020204" pitchFamily="34" charset="0"/>
              <a:buChar char="•"/>
            </a:pPr>
            <a:r>
              <a:rPr lang="fr-FR" sz="1600" dirty="0">
                <a:latin typeface="Helvetica Neue" panose="02000503000000020004" pitchFamily="2" charset="0"/>
              </a:rPr>
              <a:t>Combien de temps faut-il pour accorder une approbation réglementaire à un nouveau vaccin</a:t>
            </a:r>
            <a:r>
              <a:rPr lang="en-GB" sz="1600" dirty="0">
                <a:latin typeface="Helvetica Neue" panose="02000503000000020004" pitchFamily="2" charset="0"/>
              </a:rPr>
              <a:t> ?  </a:t>
            </a:r>
          </a:p>
          <a:p>
            <a:pPr lvl="1" fontAlgn="base"/>
            <a:endParaRPr lang="en-GB" sz="1600" dirty="0">
              <a:latin typeface="Helvetica Neue" panose="02000503000000020004" pitchFamily="2" charset="0"/>
            </a:endParaRPr>
          </a:p>
          <a:p>
            <a:pPr marL="342900" indent="-342900" fontAlgn="base">
              <a:buFont typeface="+mj-lt"/>
              <a:buAutoNum type="arabicPeriod" startAt="2"/>
            </a:pPr>
            <a:r>
              <a:rPr lang="fr-FR" sz="1600" b="1" dirty="0">
                <a:latin typeface="Helvetica Neue" panose="02000503000000020004" pitchFamily="2" charset="0"/>
              </a:rPr>
              <a:t>Vaccins destinés aux situations d’urgence </a:t>
            </a:r>
          </a:p>
          <a:p>
            <a:pPr fontAlgn="base"/>
            <a:r>
              <a:rPr lang="en-GB" sz="1600" dirty="0">
                <a:latin typeface="Helvetica Neue" panose="02000503000000020004" pitchFamily="2" charset="0"/>
              </a:rPr>
              <a:t> </a:t>
            </a:r>
          </a:p>
          <a:p>
            <a:pPr marL="712788" lvl="1" indent="-255588" fontAlgn="base">
              <a:buFont typeface="Arial" panose="020B0604020202020204" pitchFamily="34" charset="0"/>
              <a:buChar char="•"/>
            </a:pPr>
            <a:r>
              <a:rPr lang="fr-FR" sz="1600" dirty="0">
                <a:latin typeface="Helvetica Neue" panose="02000503000000020004" pitchFamily="2" charset="0"/>
              </a:rPr>
              <a:t>Disposez-vous de mécanismes ou de voies réglementaires pour accélérer l’approbation des vaccins (de préférence sous 15 jours ouvrables), c’est-à-dire les mécanismes suivants : autorisation d’utilisation d’urgence, approbation exceptionnelle, procédure d’appui sur ce qui se fait déjà/de reconnaissance, procédure abrégée, procédure accélérée, etc.</a:t>
            </a:r>
            <a:r>
              <a:rPr lang="en-GB" sz="1600" dirty="0">
                <a:latin typeface="Helvetica Neue" panose="02000503000000020004" pitchFamily="2" charset="0"/>
              </a:rPr>
              <a:t> </a:t>
            </a:r>
          </a:p>
          <a:p>
            <a:pPr marL="712788" lvl="1" indent="-255588" fontAlgn="base">
              <a:buFont typeface="Arial" panose="020B0604020202020204" pitchFamily="34" charset="0"/>
              <a:buChar char="•"/>
            </a:pPr>
            <a:r>
              <a:rPr lang="fr-FR" sz="1600" dirty="0">
                <a:latin typeface="Helvetica Neue" panose="02000503000000020004" pitchFamily="2" charset="0"/>
              </a:rPr>
              <a:t>En quoi ces voies diffèrent-elles des voies standard en termes de délais </a:t>
            </a:r>
            <a:r>
              <a:rPr lang="en-GB" sz="1600" dirty="0">
                <a:latin typeface="Helvetica Neue" panose="02000503000000020004" pitchFamily="2" charset="0"/>
              </a:rPr>
              <a:t>?</a:t>
            </a:r>
          </a:p>
          <a:p>
            <a:pPr marL="712788" lvl="1" indent="-255588" fontAlgn="base">
              <a:buFont typeface="Arial" panose="020B0604020202020204" pitchFamily="34" charset="0"/>
              <a:buChar char="•"/>
            </a:pPr>
            <a:r>
              <a:rPr lang="fr-FR" sz="1600" dirty="0">
                <a:latin typeface="Helvetica Neue" panose="02000503000000020004" pitchFamily="2" charset="0"/>
              </a:rPr>
              <a:t>Reconnaissez-vous ou vous appuyez-vous sur la procédure d’évaluation et d’homologation en situation d’urgence de l’OMS </a:t>
            </a:r>
            <a:r>
              <a:rPr lang="en-GB" sz="1600" dirty="0">
                <a:latin typeface="Helvetica Neue" panose="02000503000000020004" pitchFamily="2" charset="0"/>
              </a:rPr>
              <a:t>?</a:t>
            </a:r>
          </a:p>
          <a:p>
            <a:pPr marL="712788" lvl="1" indent="-255588" fontAlgn="base">
              <a:buFont typeface="Arial" panose="020B0604020202020204" pitchFamily="34" charset="0"/>
              <a:buChar char="•"/>
            </a:pPr>
            <a:r>
              <a:rPr lang="fr-FR" sz="1600" dirty="0">
                <a:latin typeface="Helvetica Neue" panose="02000503000000020004" pitchFamily="2" charset="0"/>
              </a:rPr>
              <a:t>Quelles sont les principales étapes à suivre pour obtenir une autorisation d’utilisation d’urgence </a:t>
            </a:r>
            <a:r>
              <a:rPr lang="en-GB" sz="1600" dirty="0">
                <a:latin typeface="Helvetica Neue" panose="02000503000000020004" pitchFamily="2" charset="0"/>
              </a:rPr>
              <a:t>? </a:t>
            </a:r>
          </a:p>
          <a:p>
            <a:pPr fontAlgn="base"/>
            <a:r>
              <a:rPr lang="en-GB" sz="1600" dirty="0">
                <a:latin typeface="Helvetica Neue" panose="02000503000000020004" pitchFamily="2" charset="0"/>
              </a:rPr>
              <a:t> </a:t>
            </a:r>
          </a:p>
          <a:p>
            <a:pPr marL="342900" indent="-342900" fontAlgn="base">
              <a:buFont typeface="+mj-lt"/>
              <a:buAutoNum type="arabicPeriod" startAt="3"/>
            </a:pPr>
            <a:r>
              <a:rPr lang="fr-FR" sz="1600" b="1" dirty="0">
                <a:latin typeface="Helvetica Neue" panose="02000503000000020004" pitchFamily="2" charset="0"/>
              </a:rPr>
              <a:t>Qui doit être consulté dans le cadre de ce processus d’approbation réglementaire des vaccins contre la COVID-19 </a:t>
            </a:r>
            <a:r>
              <a:rPr lang="en-GB" sz="1600" b="1" dirty="0">
                <a:latin typeface="Helvetica Neue" panose="02000503000000020004" pitchFamily="2" charset="0"/>
              </a:rPr>
              <a:t>?  </a:t>
            </a:r>
          </a:p>
          <a:p>
            <a:pPr marL="342900" indent="-342900" fontAlgn="base">
              <a:buFont typeface="+mj-lt"/>
              <a:buAutoNum type="arabicPeriod" startAt="3"/>
            </a:pPr>
            <a:endParaRPr lang="en-GB" sz="1600" dirty="0">
              <a:latin typeface="Helvetica Neue" panose="02000503000000020004" pitchFamily="2" charset="0"/>
            </a:endParaRPr>
          </a:p>
          <a:p>
            <a:pPr marL="342900" indent="-342900" fontAlgn="base">
              <a:buFont typeface="+mj-lt"/>
              <a:buAutoNum type="arabicPeriod" startAt="3"/>
            </a:pPr>
            <a:r>
              <a:rPr lang="fr-FR" sz="1600" b="1" dirty="0">
                <a:latin typeface="Helvetica Neue" panose="02000503000000020004" pitchFamily="2" charset="0"/>
              </a:rPr>
              <a:t>De quelle manière la décision réglementaire finale sera-t-elle communiquée aux partenaires concernés (internes et externes) ainsi qu'au public</a:t>
            </a:r>
            <a:r>
              <a:rPr lang="en-GB" sz="1600" b="1" dirty="0">
                <a:latin typeface="Helvetica Neue" panose="02000503000000020004" pitchFamily="2" charset="0"/>
              </a:rPr>
              <a:t> ?</a:t>
            </a:r>
          </a:p>
          <a:p>
            <a:pPr fontAlgn="base"/>
            <a:endParaRPr lang="en-GB" sz="1200" dirty="0">
              <a:latin typeface="Helvetica Neue" panose="02000503000000020004" pitchFamily="2" charset="0"/>
            </a:endParaRPr>
          </a:p>
        </p:txBody>
      </p:sp>
    </p:spTree>
    <p:extLst>
      <p:ext uri="{BB962C8B-B14F-4D97-AF65-F5344CB8AC3E}">
        <p14:creationId xmlns:p14="http://schemas.microsoft.com/office/powerpoint/2010/main" val="2307270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fr-FR" dirty="0"/>
              <a:t>Ordre du jour provisoire</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237744" y="1033272"/>
            <a:ext cx="5779211" cy="4018302"/>
          </a:xfrm>
        </p:spPr>
        <p:txBody>
          <a:bodyPr>
            <a:noAutofit/>
          </a:bodyPr>
          <a:lstStyle/>
          <a:p>
            <a:pPr marL="0" lvl="0" indent="0">
              <a:lnSpc>
                <a:spcPct val="100000"/>
              </a:lnSpc>
              <a:spcBef>
                <a:spcPts val="700"/>
              </a:spcBef>
              <a:buClr>
                <a:srgbClr val="DD8047"/>
              </a:buClr>
              <a:buSzPct val="60000"/>
              <a:buNone/>
              <a:defRPr/>
            </a:pPr>
            <a:r>
              <a:rPr lang="fr-FR" sz="2000" b="1" dirty="0">
                <a:solidFill>
                  <a:srgbClr val="0070C0"/>
                </a:solidFill>
                <a:latin typeface="+mj-lt"/>
                <a:cs typeface="Calibri" panose="020F0502020204030204" pitchFamily="34" charset="0"/>
              </a:rPr>
              <a:t>Partie</a:t>
            </a:r>
            <a:r>
              <a:rPr lang="en-GB" sz="2000" b="1" dirty="0">
                <a:solidFill>
                  <a:srgbClr val="0070C0"/>
                </a:solidFill>
                <a:latin typeface="+mj-lt"/>
                <a:cs typeface="Calibri" panose="020F0502020204030204" pitchFamily="34" charset="0"/>
              </a:rPr>
              <a:t> 1 Matin :</a:t>
            </a:r>
          </a:p>
          <a:p>
            <a:pPr defTabSz="1252538"/>
            <a:r>
              <a:rPr lang="en-US" sz="2000" i="1" dirty="0">
                <a:latin typeface="+mj-lt"/>
              </a:rPr>
              <a:t>08:45	</a:t>
            </a:r>
            <a:r>
              <a:rPr lang="fr-FR" sz="2000" i="1" dirty="0">
                <a:latin typeface="+mj-lt"/>
              </a:rPr>
              <a:t>Enregistrement</a:t>
            </a:r>
          </a:p>
          <a:p>
            <a:pPr defTabSz="1252538"/>
            <a:r>
              <a:rPr lang="en-GB" sz="2000" i="1" dirty="0">
                <a:latin typeface="+mj-lt"/>
              </a:rPr>
              <a:t>09:00   	Introduction</a:t>
            </a:r>
            <a:endParaRPr lang="en-US" sz="2000" dirty="0">
              <a:latin typeface="+mj-lt"/>
            </a:endParaRPr>
          </a:p>
          <a:p>
            <a:pPr defTabSz="1252538"/>
            <a:r>
              <a:rPr lang="en-GB" sz="2000" i="1" dirty="0">
                <a:latin typeface="+mj-lt"/>
              </a:rPr>
              <a:t>09:10 	</a:t>
            </a:r>
            <a:r>
              <a:rPr lang="fr-FR" sz="2000" i="1" dirty="0">
                <a:latin typeface="+mj-lt"/>
              </a:rPr>
              <a:t>Objectifs et déroulement de l’exercice</a:t>
            </a:r>
            <a:endParaRPr lang="fr-FR" sz="2000" dirty="0">
              <a:latin typeface="+mj-lt"/>
            </a:endParaRPr>
          </a:p>
          <a:p>
            <a:pPr defTabSz="1252538"/>
            <a:r>
              <a:rPr lang="en-GB" sz="2000" i="1" dirty="0">
                <a:latin typeface="+mj-lt"/>
              </a:rPr>
              <a:t>09:15   	Simulation sur table </a:t>
            </a:r>
          </a:p>
          <a:p>
            <a:pPr defTabSz="1252538"/>
            <a:r>
              <a:rPr lang="en-GB" sz="2000" i="1" dirty="0">
                <a:latin typeface="+mj-lt"/>
              </a:rPr>
              <a:t>10:45	Pause-café (15 min)</a:t>
            </a:r>
            <a:endParaRPr lang="en-US" sz="2000" dirty="0">
              <a:latin typeface="+mj-lt"/>
            </a:endParaRPr>
          </a:p>
          <a:p>
            <a:pPr defTabSz="1252538"/>
            <a:r>
              <a:rPr lang="en-GB" sz="2000" i="1" dirty="0">
                <a:latin typeface="+mj-lt"/>
              </a:rPr>
              <a:t>11:00	Simulation sur table </a:t>
            </a:r>
          </a:p>
          <a:p>
            <a:pPr defTabSz="1252538"/>
            <a:r>
              <a:rPr lang="en-GB" sz="2000" i="1" dirty="0">
                <a:latin typeface="+mj-lt"/>
              </a:rPr>
              <a:t>12:30	</a:t>
            </a:r>
            <a:r>
              <a:rPr lang="fr-FR" sz="2000" i="1" dirty="0">
                <a:latin typeface="+mj-lt"/>
              </a:rPr>
              <a:t>Compte-rendu à chaud</a:t>
            </a:r>
            <a:endParaRPr lang="fr-FR" sz="2000" dirty="0">
              <a:latin typeface="+mj-lt"/>
            </a:endParaRPr>
          </a:p>
          <a:p>
            <a:pPr defTabSz="1252538"/>
            <a:r>
              <a:rPr lang="en-GB" sz="2000" i="1" dirty="0">
                <a:latin typeface="+mj-lt"/>
              </a:rPr>
              <a:t>13:00 	</a:t>
            </a:r>
            <a:r>
              <a:rPr lang="fr-FR" sz="2000" i="1" dirty="0">
                <a:latin typeface="+mj-lt"/>
              </a:rPr>
              <a:t>Fin de l’exercice</a:t>
            </a:r>
          </a:p>
          <a:p>
            <a:pPr defTabSz="1252538"/>
            <a:r>
              <a:rPr lang="en-US" sz="2000" i="1" dirty="0">
                <a:latin typeface="+mj-lt"/>
              </a:rPr>
              <a:t>13:00	Déjeuner</a:t>
            </a:r>
            <a:endParaRPr lang="en-US" sz="2000" dirty="0">
              <a:latin typeface="+mj-lt"/>
            </a:endParaRPr>
          </a:p>
        </p:txBody>
      </p:sp>
      <p:sp>
        <p:nvSpPr>
          <p:cNvPr id="6" name="TextBox 5">
            <a:extLst>
              <a:ext uri="{FF2B5EF4-FFF2-40B4-BE49-F238E27FC236}">
                <a16:creationId xmlns:a16="http://schemas.microsoft.com/office/drawing/2014/main" id="{45345226-480B-414B-AA22-2B6F837BB1F0}"/>
              </a:ext>
            </a:extLst>
          </p:cNvPr>
          <p:cNvSpPr txBox="1"/>
          <p:nvPr/>
        </p:nvSpPr>
        <p:spPr>
          <a:xfrm>
            <a:off x="6056478" y="1033272"/>
            <a:ext cx="5937844" cy="3888244"/>
          </a:xfrm>
          <a:prstGeom prst="rect">
            <a:avLst/>
          </a:prstGeom>
          <a:noFill/>
        </p:spPr>
        <p:txBody>
          <a:bodyPr wrap="none" rtlCol="0">
            <a:spAutoFit/>
          </a:bodyPr>
          <a:lstStyle/>
          <a:p>
            <a:pPr lvl="0">
              <a:spcBef>
                <a:spcPts val="700"/>
              </a:spcBef>
              <a:buClr>
                <a:srgbClr val="DD8047"/>
              </a:buClr>
              <a:buSzPct val="60000"/>
              <a:defRPr/>
            </a:pPr>
            <a:r>
              <a:rPr lang="fr-FR" sz="2000" b="1" dirty="0">
                <a:solidFill>
                  <a:srgbClr val="0070C0"/>
                </a:solidFill>
                <a:latin typeface="+mj-lt"/>
                <a:cs typeface="Calibri" panose="020F0502020204030204" pitchFamily="34" charset="0"/>
              </a:rPr>
              <a:t>Partie</a:t>
            </a:r>
            <a:r>
              <a:rPr lang="en-GB" sz="2000" b="1" dirty="0">
                <a:solidFill>
                  <a:srgbClr val="0070C0"/>
                </a:solidFill>
                <a:latin typeface="+mj-lt"/>
                <a:cs typeface="Calibri" panose="020F0502020204030204" pitchFamily="34" charset="0"/>
              </a:rPr>
              <a:t> 2 Après-midi : </a:t>
            </a:r>
          </a:p>
          <a:p>
            <a:pPr lvl="0">
              <a:spcBef>
                <a:spcPts val="700"/>
              </a:spcBef>
              <a:buClr>
                <a:srgbClr val="DD8047"/>
              </a:buClr>
              <a:buSzPct val="60000"/>
              <a:defRPr/>
            </a:pPr>
            <a:r>
              <a:rPr lang="en-US" sz="2000" i="1" dirty="0">
                <a:latin typeface="+mj-lt"/>
                <a:cs typeface="Arial" panose="020B0604020202020204" pitchFamily="34" charset="0"/>
              </a:rPr>
              <a:t>14:00   </a:t>
            </a:r>
            <a:r>
              <a:rPr lang="fr-FR" sz="2000" i="1" dirty="0">
                <a:latin typeface="+mj-lt"/>
                <a:cs typeface="Arial" panose="020B0604020202020204" pitchFamily="34" charset="0"/>
              </a:rPr>
              <a:t>Récapitulatif</a:t>
            </a:r>
          </a:p>
          <a:p>
            <a:pPr lvl="0">
              <a:spcBef>
                <a:spcPts val="700"/>
              </a:spcBef>
              <a:buClr>
                <a:srgbClr val="DD8047"/>
              </a:buClr>
              <a:buSzPct val="60000"/>
              <a:defRPr/>
            </a:pPr>
            <a:r>
              <a:rPr lang="en-US" sz="2000" i="1" dirty="0">
                <a:latin typeface="+mj-lt"/>
                <a:cs typeface="Arial" panose="020B0604020202020204" pitchFamily="34" charset="0"/>
              </a:rPr>
              <a:t>14:15   </a:t>
            </a:r>
            <a:r>
              <a:rPr lang="fr-FR" sz="2000" i="1" dirty="0">
                <a:latin typeface="+mj-lt"/>
                <a:cs typeface="Arial" panose="020B0604020202020204" pitchFamily="34" charset="0"/>
              </a:rPr>
              <a:t>Analyse des lacunes et planification des </a:t>
            </a:r>
          </a:p>
          <a:p>
            <a:pPr lvl="0">
              <a:spcBef>
                <a:spcPts val="700"/>
              </a:spcBef>
              <a:buClr>
                <a:srgbClr val="DD8047"/>
              </a:buClr>
              <a:buSzPct val="60000"/>
              <a:defRPr/>
            </a:pPr>
            <a:r>
              <a:rPr lang="fr-FR" sz="2000" i="1" dirty="0">
                <a:latin typeface="+mj-lt"/>
                <a:cs typeface="Arial" panose="020B0604020202020204" pitchFamily="34" charset="0"/>
              </a:rPr>
              <a:t>actions (en groupe)</a:t>
            </a:r>
            <a:r>
              <a:rPr lang="en-US" sz="2000" i="1" dirty="0">
                <a:latin typeface="+mj-lt"/>
                <a:cs typeface="Arial" panose="020B0604020202020204" pitchFamily="34" charset="0"/>
              </a:rPr>
              <a:t> </a:t>
            </a:r>
          </a:p>
          <a:p>
            <a:pPr lvl="0">
              <a:spcBef>
                <a:spcPts val="700"/>
              </a:spcBef>
              <a:buClr>
                <a:srgbClr val="DD8047"/>
              </a:buClr>
              <a:buSzPct val="60000"/>
              <a:defRPr/>
            </a:pPr>
            <a:r>
              <a:rPr lang="en-US" sz="2000" i="1" dirty="0">
                <a:latin typeface="+mj-lt"/>
                <a:cs typeface="Arial" panose="020B0604020202020204" pitchFamily="34" charset="0"/>
              </a:rPr>
              <a:t>15:30   Pause-café (15 min)</a:t>
            </a:r>
          </a:p>
          <a:p>
            <a:pPr lvl="0">
              <a:spcBef>
                <a:spcPts val="700"/>
              </a:spcBef>
              <a:buClr>
                <a:srgbClr val="DD8047"/>
              </a:buClr>
              <a:buSzPct val="60000"/>
              <a:defRPr/>
            </a:pPr>
            <a:r>
              <a:rPr lang="en-US" sz="2000" i="1" dirty="0">
                <a:latin typeface="+mj-lt"/>
                <a:cs typeface="Arial" panose="020B0604020202020204" pitchFamily="34" charset="0"/>
              </a:rPr>
              <a:t>15:45   </a:t>
            </a:r>
            <a:r>
              <a:rPr lang="fr-FR" sz="2000" i="1" dirty="0">
                <a:latin typeface="+mj-lt"/>
                <a:cs typeface="Arial" panose="020B0604020202020204" pitchFamily="34" charset="0"/>
              </a:rPr>
              <a:t>Planification des actions (suite, en groupe)</a:t>
            </a:r>
            <a:r>
              <a:rPr lang="en-US" sz="2000" i="1" dirty="0">
                <a:latin typeface="+mj-lt"/>
                <a:cs typeface="Arial" panose="020B0604020202020204" pitchFamily="34" charset="0"/>
              </a:rPr>
              <a:t> </a:t>
            </a:r>
          </a:p>
          <a:p>
            <a:pPr lvl="0">
              <a:spcBef>
                <a:spcPts val="700"/>
              </a:spcBef>
              <a:buClr>
                <a:srgbClr val="DD8047"/>
              </a:buClr>
              <a:buSzPct val="60000"/>
              <a:defRPr/>
            </a:pPr>
            <a:r>
              <a:rPr lang="en-US" sz="2000" i="1" dirty="0">
                <a:latin typeface="+mj-lt"/>
                <a:cs typeface="Arial" panose="020B0604020202020204" pitchFamily="34" charset="0"/>
              </a:rPr>
              <a:t>16:30   </a:t>
            </a:r>
            <a:r>
              <a:rPr lang="fr-FR" sz="2000" i="1" dirty="0">
                <a:latin typeface="+mj-lt"/>
                <a:cs typeface="Arial" panose="020B0604020202020204" pitchFamily="34" charset="0"/>
              </a:rPr>
              <a:t>Consolidation en séance plénière</a:t>
            </a:r>
          </a:p>
          <a:p>
            <a:pPr lvl="0">
              <a:spcBef>
                <a:spcPts val="700"/>
              </a:spcBef>
              <a:buClr>
                <a:srgbClr val="DD8047"/>
              </a:buClr>
              <a:buSzPct val="60000"/>
              <a:defRPr/>
            </a:pPr>
            <a:r>
              <a:rPr lang="en-US" sz="2000" i="1" dirty="0">
                <a:latin typeface="+mj-lt"/>
                <a:cs typeface="Arial" panose="020B0604020202020204" pitchFamily="34" charset="0"/>
              </a:rPr>
              <a:t>17:00  </a:t>
            </a:r>
            <a:r>
              <a:rPr lang="fr-FR" sz="2000" i="1" dirty="0">
                <a:latin typeface="+mj-lt"/>
                <a:cs typeface="Arial" panose="020B0604020202020204" pitchFamily="34" charset="0"/>
              </a:rPr>
              <a:t>Synthèse et prochaines étapes</a:t>
            </a:r>
          </a:p>
          <a:p>
            <a:pPr lvl="0">
              <a:spcBef>
                <a:spcPts val="700"/>
              </a:spcBef>
              <a:buClr>
                <a:srgbClr val="DD8047"/>
              </a:buClr>
              <a:buSzPct val="60000"/>
              <a:defRPr/>
            </a:pPr>
            <a:r>
              <a:rPr lang="en-US" sz="2000" i="1" dirty="0">
                <a:latin typeface="+mj-lt"/>
                <a:cs typeface="Arial" panose="020B0604020202020204" pitchFamily="34" charset="0"/>
              </a:rPr>
              <a:t>17:30   </a:t>
            </a:r>
            <a:r>
              <a:rPr lang="fr-FR" sz="2000" i="1" dirty="0">
                <a:latin typeface="+mj-lt"/>
                <a:cs typeface="Arial" panose="020B0604020202020204" pitchFamily="34" charset="0"/>
              </a:rPr>
              <a:t>Clôture</a:t>
            </a:r>
          </a:p>
          <a:p>
            <a:endParaRPr lang="en-US" sz="2000" dirty="0">
              <a:latin typeface="+mj-lt"/>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963767" y="1033272"/>
            <a:ext cx="0" cy="40183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F24F966B-0AE7-0F47-AEBE-73A4ED9CB75B}"/>
              </a:ext>
            </a:extLst>
          </p:cNvPr>
          <p:cNvSpPr txBox="1"/>
          <p:nvPr/>
        </p:nvSpPr>
        <p:spPr>
          <a:xfrm>
            <a:off x="4093780" y="5657655"/>
            <a:ext cx="5157501" cy="400110"/>
          </a:xfrm>
          <a:prstGeom prst="rect">
            <a:avLst/>
          </a:prstGeom>
          <a:noFill/>
        </p:spPr>
        <p:txBody>
          <a:bodyPr wrap="square" rtlCol="0">
            <a:spAutoFit/>
          </a:bodyPr>
          <a:lstStyle/>
          <a:p>
            <a:pPr algn="l">
              <a:spcBef>
                <a:spcPts val="700"/>
              </a:spcBef>
              <a:buClr>
                <a:srgbClr val="DD8047"/>
              </a:buClr>
              <a:buSzPct val="60000"/>
            </a:pPr>
            <a:r>
              <a:rPr lang="fr-FR" sz="2000" b="1" dirty="0">
                <a:solidFill>
                  <a:srgbClr val="0070C0"/>
                </a:solidFill>
                <a:latin typeface="+mj-lt"/>
                <a:cs typeface="Calibri" panose="020F0502020204030204" pitchFamily="34" charset="0"/>
              </a:rPr>
              <a:t>Adaptez cet ordre du jour le cas échéant.</a:t>
            </a:r>
          </a:p>
        </p:txBody>
      </p: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a:bodyPr>
          <a:lstStyle/>
          <a:p>
            <a:r>
              <a:rPr lang="fr-FR" sz="2800" dirty="0"/>
              <a:t>Scénario actualisé – </a:t>
            </a:r>
            <a:r>
              <a:rPr lang="fr-FR" sz="2400" dirty="0"/>
              <a:t>Des vaccins sont disponibles </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21 December 2020</a:t>
            </a:fld>
            <a:endPar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505851" y="992463"/>
            <a:ext cx="10025782" cy="5114464"/>
          </a:xfrm>
          <a:solidFill>
            <a:schemeClr val="tx2">
              <a:lumMod val="20000"/>
              <a:lumOff val="80000"/>
            </a:schemeClr>
          </a:solidFill>
        </p:spPr>
        <p:txBody>
          <a:bodyPr anchor="ctr">
            <a:normAutofit fontScale="92500"/>
          </a:bodyPr>
          <a:lstStyle/>
          <a:p>
            <a:pPr marL="0" indent="0">
              <a:lnSpc>
                <a:spcPct val="110000"/>
              </a:lnSpc>
              <a:buNone/>
            </a:pPr>
            <a:r>
              <a:rPr lang="fr-FR" sz="1800" b="1" dirty="0"/>
              <a:t>Vaccins mis au point et disponibles</a:t>
            </a:r>
          </a:p>
          <a:p>
            <a:pPr algn="just">
              <a:lnSpc>
                <a:spcPct val="110000"/>
              </a:lnSpc>
            </a:pPr>
            <a:r>
              <a:rPr lang="fr-FR" sz="1800" dirty="0"/>
              <a:t>Plusieurs vaccins candidats peuvent être distribués dans le cadre du mécanisme COVAX</a:t>
            </a:r>
            <a:r>
              <a:rPr lang="en-GB" sz="1800" dirty="0"/>
              <a:t>. </a:t>
            </a:r>
          </a:p>
          <a:p>
            <a:pPr algn="just">
              <a:lnSpc>
                <a:spcPct val="110000"/>
              </a:lnSpc>
            </a:pPr>
            <a:r>
              <a:rPr lang="fr-FR" sz="1800" dirty="0"/>
              <a:t>Certains sont en phase 2, d’autres sont déjà en phase 3 et deux vaccins candidats sont en phase 4</a:t>
            </a:r>
            <a:r>
              <a:rPr lang="en-GB" sz="1800" dirty="0"/>
              <a:t>.  </a:t>
            </a:r>
          </a:p>
          <a:p>
            <a:pPr algn="just">
              <a:lnSpc>
                <a:spcPct val="110000"/>
              </a:lnSpc>
            </a:pPr>
            <a:r>
              <a:rPr lang="fr-FR" sz="1800" dirty="0"/>
              <a:t>Les vaccins ont été approuvés pour une utilisation d’urgence par la MHRA (Royaume-Uni) et la FDA (États-Unis), mais attendent toujours l'approbation conditionnelle de l’AEM (UE) et n’ont pas encore été répertoriés dans la procédure d’évaluation et d’homologation en situation d’urgence de l’OMS.</a:t>
            </a:r>
            <a:endParaRPr lang="en-GB" sz="1800" dirty="0"/>
          </a:p>
          <a:p>
            <a:pPr lvl="0" algn="just">
              <a:lnSpc>
                <a:spcPct val="110000"/>
              </a:lnSpc>
            </a:pPr>
            <a:r>
              <a:rPr lang="fr-FR" sz="1800" dirty="0"/>
              <a:t>À ce jour, vous ne savez pas quel vaccin candidat sera attribué</a:t>
            </a:r>
            <a:r>
              <a:rPr lang="en-GB" sz="1800" dirty="0"/>
              <a:t>.</a:t>
            </a:r>
          </a:p>
          <a:p>
            <a:pPr lvl="0" algn="just">
              <a:lnSpc>
                <a:spcPct val="110000"/>
              </a:lnSpc>
            </a:pPr>
            <a:r>
              <a:rPr lang="fr-FR" sz="1800" dirty="0"/>
              <a:t>Les vaccins ont une efficacité presque équivalente mais nécessitent des conditions de stockage et de transport différentes</a:t>
            </a:r>
            <a:r>
              <a:rPr lang="en-GB" sz="1800" dirty="0"/>
              <a:t>.</a:t>
            </a:r>
          </a:p>
          <a:p>
            <a:pPr lvl="0" algn="just">
              <a:lnSpc>
                <a:spcPct val="110000"/>
              </a:lnSpc>
            </a:pPr>
            <a:r>
              <a:rPr lang="fr-FR" sz="1800" dirty="0"/>
              <a:t>Recommandations en vigueur pour les vaccins candidats :</a:t>
            </a:r>
          </a:p>
          <a:p>
            <a:pPr lvl="1" algn="just">
              <a:lnSpc>
                <a:spcPct val="110000"/>
              </a:lnSpc>
            </a:pPr>
            <a:r>
              <a:rPr lang="fr-FR" sz="1400" dirty="0"/>
              <a:t>Tous les vaccins devront être administrés en deux doses à un intervalle de 21 à 28 jours</a:t>
            </a:r>
            <a:endParaRPr lang="en-GB" sz="1400" dirty="0"/>
          </a:p>
          <a:p>
            <a:pPr lvl="1" algn="just">
              <a:lnSpc>
                <a:spcPct val="110000"/>
              </a:lnSpc>
            </a:pPr>
            <a:r>
              <a:rPr lang="fr-FR" sz="1400" dirty="0"/>
              <a:t>Tous les vaccins, à l’exception de l’AZD1222, doivent être stockés à des températures extrêmement basses avant réception </a:t>
            </a:r>
            <a:r>
              <a:rPr lang="en-GB" sz="1400" dirty="0"/>
              <a:t> </a:t>
            </a:r>
          </a:p>
          <a:p>
            <a:pPr marL="0" indent="0" algn="ctr">
              <a:lnSpc>
                <a:spcPct val="110000"/>
              </a:lnSpc>
              <a:buNone/>
            </a:pPr>
            <a:r>
              <a:rPr lang="fr-FR" sz="1800" b="1" dirty="0"/>
              <a:t>NOTE :   L’OMS N'A PAS ENCORE TERMINÉ L’ÉVALUATION DES VACCINS AU TITRE DE SA PROCÉDURE D’ÉVALUATION ET D’HOMOLOGATION EN SITUATION D’URGENCE</a:t>
            </a:r>
            <a:endParaRPr lang="en-GB" sz="1800" b="1" strike="sngStrike"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85726"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lang="en-US" sz="2000" b="1" dirty="0">
                <a:solidFill>
                  <a:prstClr val="white"/>
                </a:solidFill>
                <a:latin typeface="Arial Black" panose="020B0A04020102020204" pitchFamily="34" charset="0"/>
              </a:rPr>
              <a:t>POUR </a:t>
            </a:r>
            <a:r>
              <a:rPr kumimoji="0" lang="en-US" sz="2000" b="1" i="0" u="none" strike="noStrike" kern="1200" cap="none" spc="0" normalizeH="0" baseline="0" noProof="0" dirty="0">
                <a:ln>
                  <a:noFill/>
                </a:ln>
                <a:solidFill>
                  <a:prstClr val="white"/>
                </a:solidFill>
                <a:effectLst/>
                <a:uLnTx/>
                <a:uFillTx/>
                <a:latin typeface="Arial Black" panose="020B0A04020102020204" pitchFamily="34" charset="0"/>
                <a:ea typeface="+mn-ea"/>
                <a:cs typeface="+mn-cs"/>
              </a:rPr>
              <a:t>SIMULATION</a:t>
            </a:r>
          </a:p>
        </p:txBody>
      </p:sp>
    </p:spTree>
    <p:extLst>
      <p:ext uri="{BB962C8B-B14F-4D97-AF65-F5344CB8AC3E}">
        <p14:creationId xmlns:p14="http://schemas.microsoft.com/office/powerpoint/2010/main" val="577837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Séance 2 – Questions à débattre</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602901" y="753516"/>
            <a:ext cx="10822076" cy="5131174"/>
          </a:xfrm>
        </p:spPr>
        <p:txBody>
          <a:bodyPr>
            <a:normAutofit fontScale="92500" lnSpcReduction="20000"/>
          </a:bodyPr>
          <a:lstStyle/>
          <a:p>
            <a:pPr marL="0" indent="0" algn="just">
              <a:lnSpc>
                <a:spcPct val="120000"/>
              </a:lnSpc>
              <a:buNone/>
            </a:pPr>
            <a:r>
              <a:rPr lang="fr-FR" sz="2000" b="1" dirty="0">
                <a:solidFill>
                  <a:schemeClr val="accent3"/>
                </a:solidFill>
              </a:rPr>
              <a:t>Quels processus seront requis par votre autorité de réglementation nationale (ARN) pour garantir que l’un de ces vaccins puisse être approuvé </a:t>
            </a:r>
            <a:r>
              <a:rPr lang="en-GB" sz="2000" b="1" dirty="0">
                <a:solidFill>
                  <a:schemeClr val="accent3"/>
                </a:solidFill>
              </a:rPr>
              <a:t>?</a:t>
            </a:r>
          </a:p>
          <a:p>
            <a:pPr marL="0" indent="0" algn="just">
              <a:lnSpc>
                <a:spcPct val="120000"/>
              </a:lnSpc>
              <a:buNone/>
            </a:pPr>
            <a:endParaRPr lang="en-GB" sz="2000" b="1" dirty="0">
              <a:solidFill>
                <a:schemeClr val="accent3"/>
              </a:solidFill>
            </a:endParaRPr>
          </a:p>
          <a:p>
            <a:pPr marL="514350" indent="-514350" algn="just">
              <a:lnSpc>
                <a:spcPct val="120000"/>
              </a:lnSpc>
              <a:buFont typeface="+mj-lt"/>
              <a:buAutoNum type="arabicPeriod"/>
            </a:pPr>
            <a:r>
              <a:rPr lang="fr-FR" sz="2000" dirty="0"/>
              <a:t>Quelles informations minimales seront exigées par l’ARN pour garantir qu’au moins un de ces vaccins puisse être évalué en vue de son autorisation et de son déploiement </a:t>
            </a:r>
            <a:r>
              <a:rPr lang="en-GB" sz="2000" dirty="0"/>
              <a:t>?</a:t>
            </a:r>
          </a:p>
          <a:p>
            <a:pPr marL="514350" indent="-514350" algn="just">
              <a:lnSpc>
                <a:spcPct val="120000"/>
              </a:lnSpc>
              <a:buFont typeface="+mj-lt"/>
              <a:buAutoNum type="arabicPeriod"/>
            </a:pPr>
            <a:r>
              <a:rPr lang="fr-FR" sz="2000" dirty="0"/>
              <a:t>Certains aspects de ces vaccins pourraient-ils entraîner un rejet en vertu de votre cadre réglementaire </a:t>
            </a:r>
            <a:r>
              <a:rPr lang="en-GB" sz="2000" dirty="0"/>
              <a:t>?</a:t>
            </a:r>
          </a:p>
          <a:p>
            <a:pPr marL="514350" indent="-514350" algn="just">
              <a:lnSpc>
                <a:spcPct val="120000"/>
              </a:lnSpc>
              <a:buFont typeface="+mj-lt"/>
              <a:buAutoNum type="arabicPeriod"/>
            </a:pPr>
            <a:r>
              <a:rPr lang="fr-FR" sz="2000" dirty="0"/>
              <a:t>Si un vaccin n’est pas disponible, de quelle manière l’ARN prendra-t-elle la décision de passer à un autre vaccin ou est-ce que tous les vaccins seront approuvés simultanément si nécessaire </a:t>
            </a:r>
            <a:r>
              <a:rPr lang="en-GB" sz="2000" dirty="0"/>
              <a:t>?</a:t>
            </a:r>
          </a:p>
          <a:p>
            <a:pPr marL="514350" indent="-514350" algn="just">
              <a:lnSpc>
                <a:spcPct val="120000"/>
              </a:lnSpc>
              <a:buFont typeface="+mj-lt"/>
              <a:buAutoNum type="arabicPeriod"/>
            </a:pPr>
            <a:r>
              <a:rPr lang="fr-FR" sz="2000" dirty="0"/>
              <a:t>Si le fabricant modifie certains des ingrédients ou des processus de fabrication (pour rendre le vaccin plus stable à des températures plus élevées, par exemple), en quoi cela affectera-t-il les approbations réglementaires (si ce changement peut être considéré comme un changement post-approbation et si les lignes directrices et procédures requises existent pour gérer ce changement) </a:t>
            </a:r>
            <a:r>
              <a:rPr lang="en-GB" sz="2000" dirty="0"/>
              <a:t>? </a:t>
            </a:r>
            <a:endParaRPr lang="en-GB" sz="2000" strike="sngStrike"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657978" y="5811537"/>
            <a:ext cx="1849281" cy="749356"/>
            <a:chOff x="9978391" y="5342554"/>
            <a:chExt cx="1849281"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159292"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60 min</a:t>
              </a:r>
            </a:p>
          </p:txBody>
        </p:sp>
      </p:grpSp>
    </p:spTree>
    <p:extLst>
      <p:ext uri="{BB962C8B-B14F-4D97-AF65-F5344CB8AC3E}">
        <p14:creationId xmlns:p14="http://schemas.microsoft.com/office/powerpoint/2010/main" val="2252988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A close up of a coffee cup sitting on a table&#10;&#10;Description automatically generated">
            <a:extLst>
              <a:ext uri="{FF2B5EF4-FFF2-40B4-BE49-F238E27FC236}">
                <a16:creationId xmlns:a16="http://schemas.microsoft.com/office/drawing/2014/main" id="{F182BF34-D40E-4D63-9929-583C8DCEDC43}"/>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en-US" dirty="0"/>
              <a:t>Pause</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5" name="Rectangle 4">
            <a:extLst>
              <a:ext uri="{FF2B5EF4-FFF2-40B4-BE49-F238E27FC236}">
                <a16:creationId xmlns:a16="http://schemas.microsoft.com/office/drawing/2014/main" id="{8A53E21E-7CF7-4CC4-8BCD-1B6388A2620A}"/>
              </a:ext>
            </a:extLst>
          </p:cNvPr>
          <p:cNvSpPr/>
          <p:nvPr/>
        </p:nvSpPr>
        <p:spPr>
          <a:xfrm>
            <a:off x="1511807" y="1809134"/>
            <a:ext cx="3843963"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en-US" sz="3600" b="1" dirty="0">
                <a:solidFill>
                  <a:schemeClr val="accent1"/>
                </a:solidFill>
              </a:rPr>
              <a:t>Pause-café </a:t>
            </a:r>
          </a:p>
          <a:p>
            <a:pPr algn="ctr"/>
            <a:r>
              <a:rPr lang="en-US" sz="3600" b="1" dirty="0">
                <a:solidFill>
                  <a:schemeClr val="accent1"/>
                </a:solidFill>
              </a:rPr>
              <a:t>(15 minutes)</a:t>
            </a:r>
          </a:p>
        </p:txBody>
      </p:sp>
    </p:spTree>
    <p:extLst>
      <p:ext uri="{BB962C8B-B14F-4D97-AF65-F5344CB8AC3E}">
        <p14:creationId xmlns:p14="http://schemas.microsoft.com/office/powerpoint/2010/main" val="949337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Scénario actualisé</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85726" cy="400110"/>
          </a:xfrm>
          <a:prstGeom prst="rect">
            <a:avLst/>
          </a:prstGeom>
          <a:noFill/>
        </p:spPr>
        <p:txBody>
          <a:bodyPr wrap="none" rtlCol="0">
            <a:spAutoFit/>
          </a:bodyPr>
          <a:lstStyle/>
          <a:p>
            <a:pPr>
              <a:spcBef>
                <a:spcPts val="700"/>
              </a:spcBef>
              <a:buClr>
                <a:srgbClr val="DD8047"/>
              </a:buClr>
              <a:buSzPct val="60000"/>
            </a:pPr>
            <a:r>
              <a:rPr lang="en-US" sz="2000" b="1" dirty="0">
                <a:solidFill>
                  <a:schemeClr val="bg1"/>
                </a:solidFill>
                <a:latin typeface="Arial Black" panose="020B0A04020102020204" pitchFamily="34" charset="0"/>
              </a:rPr>
              <a:t>POUR SIMULATION</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977030"/>
            <a:ext cx="6794284" cy="5408139"/>
          </a:xfrm>
          <a:prstGeom prst="rect">
            <a:avLst/>
          </a:prstGeom>
          <a:solidFill>
            <a:schemeClr val="tx2">
              <a:lumMod val="20000"/>
              <a:lumOff val="80000"/>
            </a:schemeClr>
          </a:solidFill>
        </p:spPr>
        <p:txBody>
          <a:bodyPr anchor="ctr">
            <a:normAutofit fontScale="77500" lnSpcReduction="20000"/>
          </a:bodyPr>
          <a:lstStyle/>
          <a:p>
            <a:pPr lvl="0">
              <a:lnSpc>
                <a:spcPct val="110000"/>
              </a:lnSpc>
            </a:pPr>
            <a:r>
              <a:rPr lang="fr-FR" dirty="0"/>
              <a:t>Tous les vaccins obtenus dans le cadre du mécanisme COVAX ont été approuvés par l’autorité de réglementation nationale pour être utilisés pour la vaccination de la population contre la COVID-19.</a:t>
            </a:r>
            <a:endParaRPr lang="en-GB" dirty="0"/>
          </a:p>
          <a:p>
            <a:pPr lvl="0">
              <a:lnSpc>
                <a:spcPct val="110000"/>
              </a:lnSpc>
            </a:pPr>
            <a:r>
              <a:rPr lang="fr-FR" dirty="0"/>
              <a:t>D’autres pays ont autorisé le vaccin.</a:t>
            </a:r>
            <a:endParaRPr lang="en-GB" dirty="0"/>
          </a:p>
          <a:p>
            <a:pPr lvl="0">
              <a:lnSpc>
                <a:spcPct val="110000"/>
              </a:lnSpc>
            </a:pPr>
            <a:r>
              <a:rPr lang="fr-FR" dirty="0"/>
              <a:t>Le COVAX attend votre approbation finale pour l’expédition et la manutention.</a:t>
            </a:r>
            <a:endParaRPr lang="en-GB" dirty="0"/>
          </a:p>
          <a:p>
            <a:pPr lvl="0">
              <a:lnSpc>
                <a:spcPct val="110000"/>
              </a:lnSpc>
            </a:pPr>
            <a:r>
              <a:rPr lang="fr-FR" dirty="0"/>
              <a:t>Avant la livraison du vaccin, vous devez disposer d’un plan de livraison du vaccin au point d’utilisation qui comportera des obligations juridiques.</a:t>
            </a:r>
            <a:endParaRPr lang="en-GB" dirty="0"/>
          </a:p>
          <a:p>
            <a:pPr lvl="0">
              <a:lnSpc>
                <a:spcPct val="110000"/>
              </a:lnSpc>
            </a:pPr>
            <a:r>
              <a:rPr lang="fr-FR" dirty="0"/>
              <a:t>Vous devez connaître la législation relative au dédouanement de la marchandise, à la manutention et au stockage du vaccin</a:t>
            </a:r>
            <a:r>
              <a:rPr lang="en-GB" dirty="0"/>
              <a:t>.   </a:t>
            </a:r>
          </a:p>
        </p:txBody>
      </p:sp>
      <p:pic>
        <p:nvPicPr>
          <p:cNvPr id="6" name="Picture 5" descr="A picture containing indoor&#10;&#10;Description automatically generated">
            <a:extLst>
              <a:ext uri="{FF2B5EF4-FFF2-40B4-BE49-F238E27FC236}">
                <a16:creationId xmlns:a16="http://schemas.microsoft.com/office/drawing/2014/main" id="{D27CABB7-7BB4-7247-81E7-72C8F62CD7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63433" y="1179199"/>
            <a:ext cx="3721100" cy="5003800"/>
          </a:xfrm>
          <a:prstGeom prst="rect">
            <a:avLst/>
          </a:prstGeom>
        </p:spPr>
      </p:pic>
    </p:spTree>
    <p:extLst>
      <p:ext uri="{BB962C8B-B14F-4D97-AF65-F5344CB8AC3E}">
        <p14:creationId xmlns:p14="http://schemas.microsoft.com/office/powerpoint/2010/main" val="14880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Séance 3 – Questions à débattre</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546931" y="753515"/>
            <a:ext cx="11190144" cy="5540407"/>
          </a:xfrm>
        </p:spPr>
        <p:txBody>
          <a:bodyPr vert="horz" lIns="91440" tIns="45720" rIns="91440" bIns="45720" rtlCol="0" anchor="t">
            <a:noAutofit/>
          </a:bodyPr>
          <a:lstStyle/>
          <a:p>
            <a:pPr marL="0" indent="0">
              <a:buNone/>
            </a:pPr>
            <a:r>
              <a:rPr lang="fr-FR" sz="2400" b="1" dirty="0">
                <a:solidFill>
                  <a:schemeClr val="accent3"/>
                </a:solidFill>
                <a:latin typeface="Arial"/>
                <a:cs typeface="Arial"/>
              </a:rPr>
              <a:t>Quelles sont les prochaines étapes pour garantir que le vaccin approuvé puisse être utilisé dans le pays </a:t>
            </a:r>
            <a:r>
              <a:rPr lang="en-GB" sz="2400" b="1" dirty="0">
                <a:solidFill>
                  <a:schemeClr val="accent3"/>
                </a:solidFill>
                <a:latin typeface="Arial"/>
                <a:cs typeface="Arial"/>
              </a:rPr>
              <a:t>?</a:t>
            </a:r>
            <a:endParaRPr lang="en-GB" sz="1800" b="1" dirty="0">
              <a:latin typeface="Arial"/>
              <a:cs typeface="Arial"/>
            </a:endParaRPr>
          </a:p>
          <a:p>
            <a:pPr marL="514350" indent="-514350">
              <a:lnSpc>
                <a:spcPct val="110000"/>
              </a:lnSpc>
              <a:buFont typeface="+mj-lt"/>
              <a:buAutoNum type="arabicPeriod"/>
            </a:pPr>
            <a:r>
              <a:rPr lang="fr-FR" sz="1800" dirty="0">
                <a:latin typeface="Arial"/>
                <a:cs typeface="Arial"/>
              </a:rPr>
              <a:t>Quelles sont les prochaines décisions réglementaires après l’approbation par l’ARN ? Par exemple </a:t>
            </a:r>
            <a:r>
              <a:rPr lang="en-GB" sz="1800" dirty="0">
                <a:latin typeface="Arial"/>
                <a:cs typeface="Arial"/>
              </a:rPr>
              <a:t>:</a:t>
            </a:r>
          </a:p>
          <a:p>
            <a:pPr marL="971550" lvl="1" indent="-514350">
              <a:lnSpc>
                <a:spcPct val="110000"/>
              </a:lnSpc>
              <a:buFont typeface="+mj-lt"/>
              <a:buAutoNum type="alphaLcParenR"/>
            </a:pPr>
            <a:r>
              <a:rPr lang="fr-FR" sz="1800" dirty="0">
                <a:latin typeface="Arial"/>
                <a:cs typeface="Arial"/>
              </a:rPr>
              <a:t>Permis d’importation</a:t>
            </a:r>
          </a:p>
          <a:p>
            <a:pPr marL="971550" lvl="1" indent="-514350">
              <a:lnSpc>
                <a:spcPct val="110000"/>
              </a:lnSpc>
              <a:buFont typeface="+mj-lt"/>
              <a:buAutoNum type="alphaLcParenR"/>
            </a:pPr>
            <a:r>
              <a:rPr lang="fr-FR" sz="1800" dirty="0">
                <a:latin typeface="Arial"/>
                <a:cs typeface="Arial"/>
              </a:rPr>
              <a:t>Libération des lots par l’ARN</a:t>
            </a:r>
            <a:endParaRPr lang="en-GB" sz="1800" dirty="0">
              <a:latin typeface="Arial"/>
              <a:cs typeface="Arial"/>
            </a:endParaRPr>
          </a:p>
          <a:p>
            <a:pPr marL="971550" lvl="1" indent="-514350">
              <a:lnSpc>
                <a:spcPct val="110000"/>
              </a:lnSpc>
              <a:buFont typeface="+mj-lt"/>
              <a:buAutoNum type="alphaLcParenR"/>
            </a:pPr>
            <a:r>
              <a:rPr lang="en-GB" sz="1800" dirty="0">
                <a:latin typeface="Arial"/>
                <a:cs typeface="Arial"/>
              </a:rPr>
              <a:t>Stockage et distribution</a:t>
            </a:r>
          </a:p>
          <a:p>
            <a:pPr marL="514350" indent="-514350">
              <a:lnSpc>
                <a:spcPct val="110000"/>
              </a:lnSpc>
              <a:buFont typeface="+mj-lt"/>
              <a:buAutoNum type="arabicPeriod"/>
            </a:pPr>
            <a:r>
              <a:rPr lang="fr-FR" sz="1800" dirty="0">
                <a:latin typeface="Arial"/>
                <a:cs typeface="Arial"/>
              </a:rPr>
              <a:t>Une fois le vaccin approuvé, quelles sont les exigences minimales pour le permis d’importation </a:t>
            </a:r>
            <a:r>
              <a:rPr lang="en-US" sz="1800" dirty="0">
                <a:latin typeface="Arial"/>
                <a:cs typeface="Arial"/>
              </a:rPr>
              <a:t>?</a:t>
            </a:r>
          </a:p>
          <a:p>
            <a:pPr marL="971550" lvl="1" indent="-514350">
              <a:lnSpc>
                <a:spcPct val="110000"/>
              </a:lnSpc>
              <a:buFont typeface="+mj-lt"/>
              <a:buAutoNum type="alphaLcParenR"/>
            </a:pPr>
            <a:r>
              <a:rPr lang="fr-FR" sz="1800" dirty="0">
                <a:latin typeface="Arial"/>
                <a:cs typeface="Arial"/>
              </a:rPr>
              <a:t>Quel est le délai de délivrance d’un permis d’importation ? Peut-il être délivré en moins de cinq (5) jours ouvrables</a:t>
            </a:r>
            <a:r>
              <a:rPr lang="en-US" sz="1800" dirty="0">
                <a:latin typeface="Arial"/>
                <a:cs typeface="Arial"/>
              </a:rPr>
              <a:t> ?</a:t>
            </a:r>
          </a:p>
          <a:p>
            <a:pPr marL="514350" indent="-514350">
              <a:lnSpc>
                <a:spcPct val="110000"/>
              </a:lnSpc>
              <a:buFont typeface="+mj-lt"/>
              <a:buAutoNum type="arabicPeriod"/>
            </a:pPr>
            <a:r>
              <a:rPr lang="fr-FR" sz="1800" dirty="0">
                <a:latin typeface="Arial"/>
                <a:cs typeface="Arial"/>
              </a:rPr>
              <a:t>La libération des lots par l’ARN est-elle obligatoire selon la réglementation nationale </a:t>
            </a:r>
            <a:r>
              <a:rPr lang="en-US" sz="1800" dirty="0">
                <a:latin typeface="Arial"/>
                <a:cs typeface="Arial"/>
              </a:rPr>
              <a:t>?</a:t>
            </a:r>
          </a:p>
          <a:p>
            <a:pPr marL="971550" lvl="1" indent="-514350">
              <a:lnSpc>
                <a:spcPct val="110000"/>
              </a:lnSpc>
              <a:buFont typeface="+mj-lt"/>
              <a:buAutoNum type="alphaLcParenR"/>
            </a:pPr>
            <a:r>
              <a:rPr lang="fr-FR" sz="1800" dirty="0">
                <a:latin typeface="Arial"/>
                <a:cs typeface="Arial"/>
              </a:rPr>
              <a:t>Les tests des vaccins sont-ils obligatoires </a:t>
            </a:r>
            <a:r>
              <a:rPr lang="en-US" sz="1800" dirty="0">
                <a:latin typeface="Arial"/>
                <a:cs typeface="Arial"/>
              </a:rPr>
              <a:t>?</a:t>
            </a:r>
          </a:p>
          <a:p>
            <a:pPr marL="971550" lvl="1" indent="-514350">
              <a:lnSpc>
                <a:spcPct val="110000"/>
              </a:lnSpc>
              <a:buFont typeface="+mj-lt"/>
              <a:buAutoNum type="alphaLcParenR"/>
            </a:pPr>
            <a:r>
              <a:rPr lang="fr-FR" sz="1800" dirty="0">
                <a:latin typeface="Arial"/>
                <a:cs typeface="Arial"/>
              </a:rPr>
              <a:t>Quelles sont les exigences minimales pour la libération des lots au niveau national, notamment en ce qui concerne la liste des documents obligatoires </a:t>
            </a:r>
            <a:r>
              <a:rPr lang="en-US" sz="1800" dirty="0">
                <a:latin typeface="Arial"/>
                <a:cs typeface="Arial"/>
              </a:rPr>
              <a:t>? </a:t>
            </a:r>
          </a:p>
          <a:p>
            <a:pPr marL="971550" lvl="1" indent="-514350">
              <a:lnSpc>
                <a:spcPct val="110000"/>
              </a:lnSpc>
              <a:buFont typeface="+mj-lt"/>
              <a:buAutoNum type="alphaLcParenR"/>
            </a:pPr>
            <a:r>
              <a:rPr lang="fr-FR" sz="1800" dirty="0">
                <a:latin typeface="Arial"/>
                <a:cs typeface="Arial"/>
              </a:rPr>
              <a:t>Le vaccin peut-il être libéré en moins de deux jours, en consultant uniquement le résumé du protocole des lots </a:t>
            </a:r>
            <a:r>
              <a:rPr lang="en-US" sz="1800" dirty="0">
                <a:latin typeface="Arial"/>
                <a:cs typeface="Arial"/>
              </a:rPr>
              <a:t>?</a:t>
            </a:r>
          </a:p>
          <a:p>
            <a:pPr marL="457200" lvl="1" indent="0">
              <a:lnSpc>
                <a:spcPct val="110000"/>
              </a:lnSpc>
              <a:buNone/>
            </a:pPr>
            <a:endParaRPr lang="en-US" sz="1400" dirty="0">
              <a:latin typeface="Arial"/>
              <a:cs typeface="Arial"/>
            </a:endParaRPr>
          </a:p>
          <a:p>
            <a:pPr marL="514350" indent="-514350">
              <a:lnSpc>
                <a:spcPct val="110000"/>
              </a:lnSpc>
              <a:buFont typeface="+mj-lt"/>
              <a:buAutoNum type="arabicPeriod"/>
            </a:pPr>
            <a:endParaRPr lang="en-US" sz="1800" dirty="0">
              <a:solidFill>
                <a:srgbClr val="FF0000"/>
              </a:solidFill>
              <a:latin typeface="Arial"/>
              <a:cs typeface="Arial"/>
            </a:endParaRPr>
          </a:p>
          <a:p>
            <a:pPr marL="514350" indent="-514350">
              <a:lnSpc>
                <a:spcPct val="110000"/>
              </a:lnSpc>
              <a:buFont typeface="+mj-lt"/>
              <a:buAutoNum type="arabicPeriod"/>
            </a:pPr>
            <a:endParaRPr lang="en-GB" sz="1800" dirty="0">
              <a:latin typeface="Arial"/>
              <a:cs typeface="Arial"/>
            </a:endParaRPr>
          </a:p>
          <a:p>
            <a:pPr marL="514350" indent="-514350">
              <a:lnSpc>
                <a:spcPct val="110000"/>
              </a:lnSpc>
              <a:buFont typeface="+mj-lt"/>
              <a:buAutoNum type="arabicPeriod"/>
            </a:pPr>
            <a:endParaRPr lang="en-GB" sz="1800" dirty="0">
              <a:latin typeface="Arial"/>
              <a:cs typeface="Arial"/>
            </a:endParaRPr>
          </a:p>
          <a:p>
            <a:pPr marL="342900" indent="-342900">
              <a:lnSpc>
                <a:spcPct val="100000"/>
              </a:lnSpc>
              <a:spcBef>
                <a:spcPts val="600"/>
              </a:spcBef>
              <a:buFont typeface="+mj-lt"/>
              <a:buAutoNum type="arabicPeriod"/>
            </a:pPr>
            <a:endParaRPr lang="en-GB"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878183" y="2010631"/>
            <a:ext cx="1849281" cy="749356"/>
            <a:chOff x="9978391" y="5342554"/>
            <a:chExt cx="1849281"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159292"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60 min</a:t>
              </a:r>
            </a:p>
          </p:txBody>
        </p:sp>
      </p:grpSp>
    </p:spTree>
    <p:extLst>
      <p:ext uri="{BB962C8B-B14F-4D97-AF65-F5344CB8AC3E}">
        <p14:creationId xmlns:p14="http://schemas.microsoft.com/office/powerpoint/2010/main" val="85516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kumimoji="0" lang="fr-FR"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Séance 3 – Questions à débattre</a:t>
            </a:r>
            <a:endParaRPr lang="fr-FR"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717847" y="753515"/>
            <a:ext cx="10630968" cy="5609707"/>
          </a:xfrm>
        </p:spPr>
        <p:txBody>
          <a:bodyPr vert="horz" lIns="91440" tIns="45720" rIns="91440" bIns="45720" rtlCol="0" anchor="t">
            <a:noAutofit/>
          </a:bodyPr>
          <a:lstStyle/>
          <a:p>
            <a:pPr marL="0" indent="0">
              <a:buNone/>
            </a:pPr>
            <a:r>
              <a:rPr lang="fr-FR" sz="2400" b="1" dirty="0">
                <a:solidFill>
                  <a:schemeClr val="accent3"/>
                </a:solidFill>
                <a:latin typeface="Arial"/>
                <a:cs typeface="Arial"/>
              </a:rPr>
              <a:t>Quelles sont les prochaines étapes pour garantir que le vaccin approuvé puisse être utilisé dans le pays </a:t>
            </a:r>
            <a:r>
              <a:rPr lang="en-GB" sz="2400" b="1" dirty="0">
                <a:solidFill>
                  <a:schemeClr val="accent3"/>
                </a:solidFill>
                <a:latin typeface="Arial"/>
                <a:cs typeface="Arial"/>
              </a:rPr>
              <a:t>?</a:t>
            </a:r>
          </a:p>
          <a:p>
            <a:pPr marL="0" indent="0">
              <a:buNone/>
            </a:pPr>
            <a:endParaRPr lang="en-GB" sz="2400" b="1" dirty="0">
              <a:latin typeface="Arial"/>
              <a:cs typeface="Arial"/>
            </a:endParaRPr>
          </a:p>
          <a:p>
            <a:pPr marL="514350" indent="-514350">
              <a:lnSpc>
                <a:spcPct val="110000"/>
              </a:lnSpc>
              <a:buFont typeface="+mj-lt"/>
              <a:buAutoNum type="arabicPeriod" startAt="4"/>
            </a:pPr>
            <a:r>
              <a:rPr lang="fr-FR" sz="2000" dirty="0">
                <a:latin typeface="Arial"/>
                <a:cs typeface="Arial"/>
              </a:rPr>
              <a:t>Une fois que le vaccin a reçu toutes les approbations réglementaires pour être utilisé, une surveillance réglementaire du stockage et de la distribution des vaccins est-elle prévue </a:t>
            </a:r>
            <a:r>
              <a:rPr lang="en-GB" sz="2000" dirty="0">
                <a:latin typeface="Arial"/>
                <a:cs typeface="Arial"/>
              </a:rPr>
              <a:t>?</a:t>
            </a:r>
          </a:p>
          <a:p>
            <a:pPr marL="971550" lvl="1" indent="-514350">
              <a:lnSpc>
                <a:spcPct val="110000"/>
              </a:lnSpc>
              <a:buFont typeface="+mj-lt"/>
              <a:buAutoNum type="alphaLcParenR"/>
            </a:pPr>
            <a:r>
              <a:rPr lang="fr-FR" sz="2000" dirty="0">
                <a:latin typeface="Arial"/>
                <a:cs typeface="Arial"/>
              </a:rPr>
              <a:t>Dans votre pays, quelle est l’entité responsable du stockage et de la distribution du vaccin </a:t>
            </a:r>
            <a:r>
              <a:rPr lang="en-GB" sz="2000" dirty="0">
                <a:latin typeface="Arial"/>
                <a:cs typeface="Arial"/>
              </a:rPr>
              <a:t>?</a:t>
            </a:r>
          </a:p>
          <a:p>
            <a:pPr marL="971550" lvl="1" indent="-514350">
              <a:lnSpc>
                <a:spcPct val="110000"/>
              </a:lnSpc>
              <a:buFont typeface="+mj-lt"/>
              <a:buAutoNum type="alphaLcParenR"/>
            </a:pPr>
            <a:r>
              <a:rPr lang="fr-FR" sz="2000" dirty="0">
                <a:latin typeface="Segoe UI" panose="020B0502040204020203" pitchFamily="34" charset="0"/>
              </a:rPr>
              <a:t>Ces entités sont-elles soumises à une homologation ou sont-elles régulièrement inspectées par l’ARN pour vérifier leur respect des  bonnes pratiques de stockage et de distribution (BPSD) et des lignes directrices relatives à la chaîne du froid </a:t>
            </a:r>
            <a:r>
              <a:rPr lang="en-US" sz="2000" dirty="0">
                <a:latin typeface="Segoe UI" panose="020B0502040204020203" pitchFamily="34" charset="0"/>
              </a:rPr>
              <a:t>?</a:t>
            </a:r>
            <a:endParaRPr lang="en-GB" sz="2000" dirty="0">
              <a:latin typeface="Arial"/>
              <a:cs typeface="Arial"/>
            </a:endParaRPr>
          </a:p>
          <a:p>
            <a:pPr marL="514350" indent="-514350">
              <a:lnSpc>
                <a:spcPct val="110000"/>
              </a:lnSpc>
              <a:buFont typeface="+mj-lt"/>
              <a:buAutoNum type="arabicPeriod" startAt="4"/>
            </a:pPr>
            <a:endParaRPr lang="en-GB" sz="2000" dirty="0">
              <a:latin typeface="Arial"/>
              <a:cs typeface="Arial"/>
            </a:endParaRPr>
          </a:p>
          <a:p>
            <a:pPr marL="342900" indent="-342900">
              <a:lnSpc>
                <a:spcPct val="100000"/>
              </a:lnSpc>
              <a:spcBef>
                <a:spcPts val="600"/>
              </a:spcBef>
              <a:buFont typeface="+mj-lt"/>
              <a:buAutoNum type="arabicPeriod" startAt="4"/>
            </a:pPr>
            <a:r>
              <a:rPr lang="fr-FR" sz="2000" dirty="0">
                <a:latin typeface="Arial"/>
                <a:cs typeface="Arial"/>
              </a:rPr>
              <a:t>Quels sont les systèmes en place pour garantir la sécurité et l’efficacité des vaccins approuvés dans les situations d’urgence </a:t>
            </a:r>
            <a:r>
              <a:rPr lang="en-GB" sz="2000" dirty="0">
                <a:latin typeface="Arial"/>
                <a:cs typeface="Arial"/>
              </a:rPr>
              <a:t>? </a:t>
            </a:r>
          </a:p>
        </p:txBody>
      </p:sp>
    </p:spTree>
    <p:extLst>
      <p:ext uri="{BB962C8B-B14F-4D97-AF65-F5344CB8AC3E}">
        <p14:creationId xmlns:p14="http://schemas.microsoft.com/office/powerpoint/2010/main" val="1081796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Scénario actualisé </a:t>
            </a:r>
            <a:r>
              <a:rPr lang="fr-FR" sz="2400" dirty="0"/>
              <a:t>– </a:t>
            </a:r>
            <a:r>
              <a:rPr lang="fr-FR" sz="2800" dirty="0"/>
              <a:t>Contrôle de la sécurité</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85726" cy="400110"/>
          </a:xfrm>
          <a:prstGeom prst="rect">
            <a:avLst/>
          </a:prstGeom>
          <a:noFill/>
        </p:spPr>
        <p:txBody>
          <a:bodyPr wrap="none" rtlCol="0">
            <a:spAutoFit/>
          </a:bodyPr>
          <a:lstStyle/>
          <a:p>
            <a:pPr>
              <a:spcBef>
                <a:spcPts val="700"/>
              </a:spcBef>
              <a:buClr>
                <a:srgbClr val="DD8047"/>
              </a:buClr>
              <a:buSzPct val="60000"/>
            </a:pPr>
            <a:r>
              <a:rPr lang="en-US" sz="2000" b="1" dirty="0">
                <a:solidFill>
                  <a:schemeClr val="bg1"/>
                </a:solidFill>
                <a:latin typeface="Arial Black" panose="020B0A04020102020204" pitchFamily="34" charset="0"/>
              </a:rPr>
              <a:t>POUR SIMULATION</a:t>
            </a: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0" y="805817"/>
            <a:ext cx="8590387" cy="5720480"/>
          </a:xfrm>
          <a:prstGeom prst="rect">
            <a:avLst/>
          </a:prstGeom>
          <a:solidFill>
            <a:schemeClr val="tx2">
              <a:lumMod val="20000"/>
              <a:lumOff val="80000"/>
            </a:schemeClr>
          </a:solidFill>
        </p:spPr>
        <p:txBody>
          <a:bodyPr anchor="ctr">
            <a:normAutofit fontScale="92500" lnSpcReduction="10000"/>
          </a:bodyPr>
          <a:lstStyle/>
          <a:p>
            <a:pPr>
              <a:lnSpc>
                <a:spcPct val="110000"/>
              </a:lnSpc>
            </a:pPr>
            <a:r>
              <a:rPr lang="fr-FR" sz="2000" dirty="0">
                <a:latin typeface="+mj-lt"/>
                <a:cs typeface="Calibri"/>
              </a:rPr>
              <a:t>Le nouveau vaccin a été déployé et est actuellement administré à certains groupes cibles. Les manifestations indésirables sont faibles et correspondent aux critères des études des fabricants</a:t>
            </a:r>
            <a:r>
              <a:rPr lang="en-GB" sz="2000" dirty="0">
                <a:latin typeface="+mj-lt"/>
                <a:cs typeface="Calibri"/>
              </a:rPr>
              <a:t>.</a:t>
            </a:r>
          </a:p>
          <a:p>
            <a:pPr>
              <a:lnSpc>
                <a:spcPct val="110000"/>
              </a:lnSpc>
            </a:pPr>
            <a:r>
              <a:rPr lang="fr-FR" sz="2000" dirty="0">
                <a:latin typeface="+mj-lt"/>
                <a:cs typeface="Calibri"/>
              </a:rPr>
              <a:t>Mercredi, les médias locaux de la </a:t>
            </a:r>
            <a:r>
              <a:rPr lang="fr-FR" sz="2000" dirty="0">
                <a:highlight>
                  <a:srgbClr val="FFFF00"/>
                </a:highlight>
                <a:latin typeface="+mj-lt"/>
                <a:cs typeface="Calibri"/>
              </a:rPr>
              <a:t>province du XXX</a:t>
            </a:r>
            <a:r>
              <a:rPr lang="fr-FR" sz="2000" dirty="0">
                <a:latin typeface="+mj-lt"/>
                <a:cs typeface="Calibri"/>
              </a:rPr>
              <a:t> ont rapporté quatre cas de graves difficultés respiratoires et de respiration sifflante quelques heures après la vaccination. Les quatre personnes ont été admises dans des hôpitaux locaux et sont dans un état grave selon plusieurs rapports</a:t>
            </a:r>
            <a:r>
              <a:rPr lang="en-GB" sz="2000" dirty="0">
                <a:latin typeface="+mj-lt"/>
                <a:cs typeface="Calibri"/>
              </a:rPr>
              <a:t>.   </a:t>
            </a:r>
          </a:p>
          <a:p>
            <a:pPr>
              <a:lnSpc>
                <a:spcPct val="110000"/>
              </a:lnSpc>
            </a:pPr>
            <a:r>
              <a:rPr lang="fr-FR" sz="2000" dirty="0">
                <a:latin typeface="+mj-lt"/>
                <a:cs typeface="Calibri"/>
              </a:rPr>
              <a:t>Une enquête plus approfondie a révélé que les quatre personnes en question ont reçu le vaccin antigrippal cultivé sur des œufs en même temps que le vaccin COVAX et il y a des indications que le malaise pourrait être dû à une réaction allergique au vaccin antigrippal. L’enquête se poursuit pour savoir pourquoi les deux vaccins ont été administrés simultanément</a:t>
            </a:r>
            <a:r>
              <a:rPr lang="en-GB" sz="2000" dirty="0">
                <a:latin typeface="+mj-lt"/>
                <a:cs typeface="Calibri"/>
              </a:rPr>
              <a:t>.</a:t>
            </a:r>
          </a:p>
          <a:p>
            <a:pPr>
              <a:lnSpc>
                <a:spcPct val="110000"/>
              </a:lnSpc>
            </a:pPr>
            <a:r>
              <a:rPr lang="fr-FR" sz="2000" dirty="0">
                <a:latin typeface="+mj-lt"/>
                <a:cs typeface="Calibri"/>
              </a:rPr>
              <a:t>Vendredi, dans un centre de vaccination, 5 personnes ont signalé de la fièvre et un gonflement au point d’injection environ 5 heures après la vaccination. Il semble que le vaccin administré n’ait pas été stocké correctement ou qu’il ait pu être contaminé. Une enquête est en cours</a:t>
            </a:r>
            <a:r>
              <a:rPr lang="en-GB" sz="2000" dirty="0">
                <a:latin typeface="+mj-lt"/>
                <a:cs typeface="Calibri"/>
              </a:rPr>
              <a:t>.</a:t>
            </a:r>
          </a:p>
          <a:p>
            <a:pPr>
              <a:lnSpc>
                <a:spcPct val="110000"/>
              </a:lnSpc>
            </a:pPr>
            <a:r>
              <a:rPr lang="fr-FR" sz="2000" dirty="0">
                <a:latin typeface="+mj-lt"/>
                <a:cs typeface="Calibri"/>
              </a:rPr>
              <a:t>Les médias rendent compte de ces incidents souvent de manière exagérée</a:t>
            </a:r>
            <a:r>
              <a:rPr lang="en-GB" sz="2000" dirty="0">
                <a:latin typeface="+mj-lt"/>
                <a:cs typeface="Calibri"/>
              </a:rPr>
              <a:t>. </a:t>
            </a:r>
          </a:p>
          <a:p>
            <a:pPr marL="0" indent="0">
              <a:lnSpc>
                <a:spcPct val="110000"/>
              </a:lnSpc>
              <a:buNone/>
            </a:pPr>
            <a:endParaRPr lang="en-GB" sz="2000" dirty="0">
              <a:latin typeface="+mj-lt"/>
              <a:cs typeface="Calibri"/>
            </a:endParaRPr>
          </a:p>
        </p:txBody>
      </p:sp>
      <p:sp>
        <p:nvSpPr>
          <p:cNvPr id="3" name="AutoShape 2" descr="Anti mask protest: Psychologists explain why some refuse ...">
            <a:extLst>
              <a:ext uri="{FF2B5EF4-FFF2-40B4-BE49-F238E27FC236}">
                <a16:creationId xmlns:a16="http://schemas.microsoft.com/office/drawing/2014/main" id="{A34D0E37-274B-9F4E-AEFF-0058CBB3D449}"/>
              </a:ext>
            </a:extLst>
          </p:cNvPr>
          <p:cNvSpPr>
            <a:spLocks noChangeAspect="1" noChangeArrowheads="1"/>
          </p:cNvSpPr>
          <p:nvPr/>
        </p:nvSpPr>
        <p:spPr bwMode="auto">
          <a:xfrm flipH="1">
            <a:off x="6248399" y="805817"/>
            <a:ext cx="2775583" cy="27755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a:extLst>
              <a:ext uri="{FF2B5EF4-FFF2-40B4-BE49-F238E27FC236}">
                <a16:creationId xmlns:a16="http://schemas.microsoft.com/office/drawing/2014/main" id="{B464322C-A476-9D41-A858-6F6F9C5DBB18}"/>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899724" y="1277655"/>
            <a:ext cx="2872275" cy="4302690"/>
          </a:xfrm>
          <a:prstGeom prst="rect">
            <a:avLst/>
          </a:prstGeom>
        </p:spPr>
      </p:pic>
    </p:spTree>
    <p:extLst>
      <p:ext uri="{BB962C8B-B14F-4D97-AF65-F5344CB8AC3E}">
        <p14:creationId xmlns:p14="http://schemas.microsoft.com/office/powerpoint/2010/main" val="102675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Séance 4 – Questions à débattre</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417096" y="620901"/>
            <a:ext cx="11373852" cy="5939992"/>
          </a:xfrm>
        </p:spPr>
        <p:txBody>
          <a:bodyPr vert="horz" lIns="91440" tIns="45720" rIns="91440" bIns="45720" rtlCol="0" anchor="t">
            <a:noAutofit/>
          </a:bodyPr>
          <a:lstStyle/>
          <a:p>
            <a:pPr>
              <a:lnSpc>
                <a:spcPct val="100000"/>
              </a:lnSpc>
            </a:pPr>
            <a:r>
              <a:rPr lang="fr-FR" sz="1350" b="1" dirty="0">
                <a:solidFill>
                  <a:schemeClr val="accent3"/>
                </a:solidFill>
              </a:rPr>
              <a:t>Avant de commencer la vaccination, que ferez-vous pour que le programme local de vaccination soit prêt à faire face à de telles situations </a:t>
            </a:r>
            <a:r>
              <a:rPr lang="en-US" sz="1350" b="1" dirty="0">
                <a:solidFill>
                  <a:schemeClr val="accent3"/>
                </a:solidFill>
              </a:rPr>
              <a:t>? </a:t>
            </a:r>
          </a:p>
          <a:p>
            <a:pPr>
              <a:lnSpc>
                <a:spcPct val="100000"/>
              </a:lnSpc>
            </a:pPr>
            <a:r>
              <a:rPr lang="fr-FR" sz="1350" b="1" dirty="0">
                <a:solidFill>
                  <a:schemeClr val="accent3"/>
                </a:solidFill>
              </a:rPr>
              <a:t>Au niveau local, décrivez comment et à qui vous allez signaler ces constatations</a:t>
            </a:r>
            <a:r>
              <a:rPr lang="en-US" sz="1350" b="1" dirty="0">
                <a:solidFill>
                  <a:schemeClr val="accent3"/>
                </a:solidFill>
              </a:rPr>
              <a:t>.</a:t>
            </a:r>
          </a:p>
          <a:p>
            <a:pPr>
              <a:lnSpc>
                <a:spcPct val="100000"/>
              </a:lnSpc>
            </a:pPr>
            <a:r>
              <a:rPr lang="fr-FR" sz="1350" b="1" dirty="0">
                <a:solidFill>
                  <a:schemeClr val="accent3"/>
                </a:solidFill>
              </a:rPr>
              <a:t>Veuillez détailler les mesures que vous prendrez pour enquêter et réagir à cette situation</a:t>
            </a:r>
            <a:r>
              <a:rPr lang="en-US" sz="1350" b="1" dirty="0">
                <a:solidFill>
                  <a:schemeClr val="accent3"/>
                </a:solidFill>
              </a:rPr>
              <a:t>.</a:t>
            </a:r>
          </a:p>
          <a:p>
            <a:pPr>
              <a:lnSpc>
                <a:spcPct val="100000"/>
              </a:lnSpc>
            </a:pPr>
            <a:r>
              <a:rPr lang="fr-FR" sz="1350" b="1" dirty="0">
                <a:solidFill>
                  <a:schemeClr val="accent3"/>
                </a:solidFill>
              </a:rPr>
              <a:t>Comment allez-vous répondre aux inquiétudes qui se manifesteront au sein de la communauté à propos de la sécurité des vaccins</a:t>
            </a:r>
            <a:r>
              <a:rPr lang="en-US" sz="1350" b="1" dirty="0">
                <a:solidFill>
                  <a:schemeClr val="accent3"/>
                </a:solidFill>
              </a:rPr>
              <a:t>.</a:t>
            </a:r>
            <a:endParaRPr lang="en-US" sz="1350" b="1" dirty="0"/>
          </a:p>
          <a:p>
            <a:pPr marL="0" indent="0">
              <a:lnSpc>
                <a:spcPct val="100000"/>
              </a:lnSpc>
              <a:buNone/>
            </a:pPr>
            <a:r>
              <a:rPr lang="fr-FR" sz="1350" b="1" dirty="0"/>
              <a:t>Questions spécifiques</a:t>
            </a:r>
          </a:p>
          <a:p>
            <a:pPr marL="514350" lvl="0" indent="-514350">
              <a:lnSpc>
                <a:spcPct val="100000"/>
              </a:lnSpc>
              <a:buFont typeface="+mj-lt"/>
              <a:buAutoNum type="arabicPeriod"/>
            </a:pPr>
            <a:r>
              <a:rPr lang="fr-FR" sz="1350" dirty="0">
                <a:latin typeface="Arial"/>
                <a:cs typeface="Arial"/>
              </a:rPr>
              <a:t>Avant de commencer la vaccination contre la Covid-19, quelles sont les activités spécifiques que vous allez entreprendre au niveau du district et au niveau local pour préparer le personnel de santé à réagir en cas manifestations indésirables </a:t>
            </a:r>
            <a:r>
              <a:rPr lang="en-GB" sz="1350" dirty="0">
                <a:latin typeface="Arial"/>
                <a:cs typeface="Arial"/>
              </a:rPr>
              <a:t>?</a:t>
            </a:r>
          </a:p>
          <a:p>
            <a:pPr marL="514350" lvl="0" indent="-514350">
              <a:lnSpc>
                <a:spcPct val="100000"/>
              </a:lnSpc>
              <a:buFont typeface="+mj-lt"/>
              <a:buAutoNum type="arabicPeriod"/>
            </a:pPr>
            <a:r>
              <a:rPr lang="fr-FR" sz="1350" dirty="0">
                <a:latin typeface="Arial"/>
                <a:cs typeface="Arial"/>
              </a:rPr>
              <a:t>Quelle est la différence dans l’approche et le contenu de la formation dispensée aux 1. Vaccinateurs 2. Enquêteurs 3. Membres du</a:t>
            </a:r>
            <a:r>
              <a:rPr lang="en-GB" sz="1350" dirty="0">
                <a:latin typeface="Arial"/>
                <a:cs typeface="Arial"/>
              </a:rPr>
              <a:t> </a:t>
            </a:r>
            <a:r>
              <a:rPr lang="fr-FR" sz="1350" dirty="0">
                <a:latin typeface="Arial"/>
                <a:cs typeface="Arial"/>
              </a:rPr>
              <a:t>comité MAPI </a:t>
            </a:r>
            <a:r>
              <a:rPr lang="en-GB" sz="1350" dirty="0">
                <a:latin typeface="Arial"/>
                <a:cs typeface="Arial"/>
              </a:rPr>
              <a:t>?</a:t>
            </a:r>
          </a:p>
          <a:p>
            <a:pPr marL="514350" lvl="0" indent="-514350">
              <a:lnSpc>
                <a:spcPct val="100000"/>
              </a:lnSpc>
              <a:buFont typeface="+mj-lt"/>
              <a:buAutoNum type="arabicPeriod"/>
            </a:pPr>
            <a:r>
              <a:rPr lang="fr-FR" sz="1350" dirty="0">
                <a:latin typeface="Arial"/>
                <a:cs typeface="Arial"/>
              </a:rPr>
              <a:t>Si une manifestation indésirable se produit, quel est le contenu de la notification et le processus de notification et de prise de décision aux différents niveaux de la hiérarchie (district, province et pays) </a:t>
            </a:r>
            <a:r>
              <a:rPr lang="en-GB" sz="1350" dirty="0">
                <a:latin typeface="Arial"/>
                <a:cs typeface="Arial"/>
              </a:rPr>
              <a:t>?</a:t>
            </a:r>
          </a:p>
          <a:p>
            <a:pPr marL="514350" lvl="0" indent="-514350">
              <a:lnSpc>
                <a:spcPct val="100000"/>
              </a:lnSpc>
              <a:buFont typeface="+mj-lt"/>
              <a:buAutoNum type="arabicPeriod"/>
            </a:pPr>
            <a:r>
              <a:rPr lang="fr-FR" sz="1350" dirty="0">
                <a:latin typeface="Arial"/>
                <a:cs typeface="Arial"/>
              </a:rPr>
              <a:t>Qu’est-ce qu’une manifestation indésirable grave ? Quel est le but de l’enquête sur des manifestations indésirables graves ? Quelles sont les principales étapes à suivre ? Qui est chargé de l’enquête </a:t>
            </a:r>
            <a:r>
              <a:rPr lang="en-GB" sz="1350" dirty="0">
                <a:latin typeface="Arial"/>
                <a:cs typeface="Arial"/>
              </a:rPr>
              <a:t>? </a:t>
            </a:r>
          </a:p>
          <a:p>
            <a:pPr marL="514350" lvl="0" indent="-514350">
              <a:lnSpc>
                <a:spcPct val="100000"/>
              </a:lnSpc>
              <a:buFont typeface="+mj-lt"/>
              <a:buAutoNum type="arabicPeriod"/>
            </a:pPr>
            <a:r>
              <a:rPr lang="fr-FR" sz="1350" dirty="0">
                <a:latin typeface="Arial"/>
                <a:cs typeface="Arial"/>
              </a:rPr>
              <a:t>Comment les données sur la sécurité des vaccins sont-elles collectées, rassemblées, transmises, traitées et interprétées au niveau périphérique, au niveau du district, de la province et au niveau national </a:t>
            </a:r>
            <a:r>
              <a:rPr lang="en-GB" sz="1350" dirty="0">
                <a:latin typeface="Arial"/>
                <a:cs typeface="Arial"/>
              </a:rPr>
              <a:t>? </a:t>
            </a:r>
          </a:p>
          <a:p>
            <a:pPr marL="514350" lvl="0" indent="-514350">
              <a:lnSpc>
                <a:spcPct val="100000"/>
              </a:lnSpc>
              <a:buFont typeface="+mj-lt"/>
              <a:buAutoNum type="arabicPeriod"/>
            </a:pPr>
            <a:r>
              <a:rPr lang="fr-FR" sz="1350" dirty="0">
                <a:latin typeface="Arial"/>
                <a:cs typeface="Arial"/>
              </a:rPr>
              <a:t>Qu’entend-on par évaluation du lien de causalité d’une manifestation post-vaccinale indésirable (MAPI) ? Qui procède à cette évaluation ? Quel est le résultat d’une telle évaluation </a:t>
            </a:r>
            <a:r>
              <a:rPr lang="en-GB" sz="1350" dirty="0">
                <a:latin typeface="Arial"/>
                <a:cs typeface="Arial"/>
              </a:rPr>
              <a:t>? </a:t>
            </a:r>
          </a:p>
          <a:p>
            <a:pPr marL="514350" lvl="0" indent="-514350">
              <a:lnSpc>
                <a:spcPct val="100000"/>
              </a:lnSpc>
              <a:buFont typeface="+mj-lt"/>
              <a:buAutoNum type="arabicPeriod"/>
            </a:pPr>
            <a:r>
              <a:rPr lang="fr-FR" sz="1350" dirty="0">
                <a:latin typeface="Arial"/>
                <a:cs typeface="Arial"/>
              </a:rPr>
              <a:t>Comment communiquez-vous les résultats de l’évaluation du lien de causalité aux différents niveaux de la hiérarchie et au fournisseur/fabricant </a:t>
            </a:r>
            <a:r>
              <a:rPr lang="en-GB" sz="1350" dirty="0">
                <a:latin typeface="Arial"/>
                <a:cs typeface="Arial"/>
              </a:rPr>
              <a:t>?</a:t>
            </a:r>
          </a:p>
          <a:p>
            <a:pPr marL="514350" lvl="0" indent="-514350">
              <a:lnSpc>
                <a:spcPct val="100000"/>
              </a:lnSpc>
              <a:buFont typeface="+mj-lt"/>
              <a:buAutoNum type="arabicPeriod"/>
            </a:pPr>
            <a:r>
              <a:rPr lang="fr-FR" sz="1350" dirty="0">
                <a:latin typeface="Arial"/>
                <a:cs typeface="Arial"/>
              </a:rPr>
              <a:t>Quelle est votre stratégie de communication publique </a:t>
            </a:r>
            <a:r>
              <a:rPr lang="en-GB" sz="1350" dirty="0">
                <a:latin typeface="Arial"/>
                <a:cs typeface="Arial"/>
              </a:rPr>
              <a:t>? </a:t>
            </a: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486731" y="5955957"/>
            <a:ext cx="1849281" cy="766119"/>
            <a:chOff x="9978391" y="5342554"/>
            <a:chExt cx="1849281"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159292"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60 min</a:t>
              </a:r>
            </a:p>
          </p:txBody>
        </p:sp>
      </p:grpSp>
    </p:spTree>
    <p:extLst>
      <p:ext uri="{BB962C8B-B14F-4D97-AF65-F5344CB8AC3E}">
        <p14:creationId xmlns:p14="http://schemas.microsoft.com/office/powerpoint/2010/main" val="1919693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kumimoji="0" lang="fr-FR"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Compte-rendu à chaud</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10" name="image9.png" descr="drawing_light_bulb_with_pen_1600_clr.png">
            <a:extLst>
              <a:ext uri="{FF2B5EF4-FFF2-40B4-BE49-F238E27FC236}">
                <a16:creationId xmlns:a16="http://schemas.microsoft.com/office/drawing/2014/main" id="{BE1C5A5E-B8B6-4E35-940D-F3C9E11A8E90}"/>
              </a:ext>
            </a:extLst>
          </p:cNvPr>
          <p:cNvPicPr/>
          <p:nvPr/>
        </p:nvPicPr>
        <p:blipFill>
          <a:blip r:embed="rId2" cstate="email">
            <a:extLst>
              <a:ext uri="{28A0092B-C50C-407E-A947-70E740481C1C}">
                <a14:useLocalDpi xmlns:a14="http://schemas.microsoft.com/office/drawing/2010/main"/>
              </a:ext>
            </a:extLst>
          </a:blip>
          <a:stretch>
            <a:fillRect/>
          </a:stretch>
        </p:blipFill>
        <p:spPr>
          <a:xfrm>
            <a:off x="6744268" y="1944805"/>
            <a:ext cx="2737133" cy="2883175"/>
          </a:xfrm>
          <a:prstGeom prst="rect">
            <a:avLst/>
          </a:prstGeom>
          <a:ln w="12700">
            <a:miter lim="400000"/>
          </a:ln>
        </p:spPr>
      </p:pic>
      <p:sp>
        <p:nvSpPr>
          <p:cNvPr id="7" name="Rectangle 6">
            <a:extLst>
              <a:ext uri="{FF2B5EF4-FFF2-40B4-BE49-F238E27FC236}">
                <a16:creationId xmlns:a16="http://schemas.microsoft.com/office/drawing/2014/main" id="{C01FE6C6-074E-411A-8012-C35DDF7F562A}"/>
              </a:ext>
            </a:extLst>
          </p:cNvPr>
          <p:cNvSpPr/>
          <p:nvPr/>
        </p:nvSpPr>
        <p:spPr>
          <a:xfrm>
            <a:off x="2047164" y="2628688"/>
            <a:ext cx="4380931" cy="2823591"/>
          </a:xfrm>
          <a:prstGeom prst="rect">
            <a:avLst/>
          </a:prstGeom>
        </p:spPr>
        <p:txBody>
          <a:bodyPr wrap="square">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prstClr val="black"/>
                </a:solidFill>
                <a:effectLst/>
                <a:uLnTx/>
                <a:uFillTx/>
                <a:latin typeface="Arial" panose="020B0604020202020204"/>
                <a:ea typeface="+mn-ea"/>
                <a:cs typeface="+mn-cs"/>
              </a:rPr>
              <a:t>Premières réactions des participants                    sur l’exercice de simulation sur table</a:t>
            </a:r>
          </a:p>
        </p:txBody>
      </p:sp>
      <p:cxnSp>
        <p:nvCxnSpPr>
          <p:cNvPr id="9" name="Straight Connector 8">
            <a:extLst>
              <a:ext uri="{FF2B5EF4-FFF2-40B4-BE49-F238E27FC236}">
                <a16:creationId xmlns:a16="http://schemas.microsoft.com/office/drawing/2014/main" id="{9D121E52-4A50-4F4A-83AF-5C0983ECE7FA}"/>
              </a:ext>
            </a:extLst>
          </p:cNvPr>
          <p:cNvCxnSpPr>
            <a:cxnSpLocks/>
          </p:cNvCxnSpPr>
          <p:nvPr/>
        </p:nvCxnSpPr>
        <p:spPr>
          <a:xfrm>
            <a:off x="6571399" y="2804614"/>
            <a:ext cx="0" cy="1789157"/>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248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Abs val="0"/>
                                  </p:iterate>
                                  <p:childTnLst>
                                    <p:set>
                                      <p:cBhvr>
                                        <p:cTn id="6" fill="hold"/>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21 December 2020</a:t>
            </a:fld>
            <a:endPar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C01FE6C6-074E-411A-8012-C35DDF7F562A}"/>
              </a:ext>
            </a:extLst>
          </p:cNvPr>
          <p:cNvSpPr/>
          <p:nvPr/>
        </p:nvSpPr>
        <p:spPr>
          <a:xfrm>
            <a:off x="7515616" y="601010"/>
            <a:ext cx="4676384" cy="6004746"/>
          </a:xfrm>
          <a:prstGeom prst="rect">
            <a:avLst/>
          </a:prstGeom>
          <a:solidFill>
            <a:schemeClr val="tx2"/>
          </a:solidFill>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200" b="1" i="0" u="none" strike="noStrike" kern="1200" cap="none" spc="0" normalizeH="0" baseline="0" noProof="0" dirty="0">
                <a:ln>
                  <a:noFill/>
                </a:ln>
                <a:solidFill>
                  <a:prstClr val="white"/>
                </a:solidFill>
                <a:effectLst/>
                <a:uLnTx/>
                <a:uFillTx/>
                <a:latin typeface="Arial" panose="020B0604020202020204"/>
                <a:ea typeface="+mn-ea"/>
                <a:cs typeface="+mn-cs"/>
              </a:rPr>
              <a:t>Débriefing encadré</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rial" panose="020B0604020202020204"/>
                <a:ea typeface="+mn-ea"/>
                <a:cs typeface="+mn-cs"/>
              </a:rPr>
              <a:t>&amp;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rial" panose="020B0604020202020204"/>
                <a:ea typeface="+mn-ea"/>
                <a:cs typeface="+mn-cs"/>
              </a:rPr>
              <a:t>Planification des  actions</a:t>
            </a:r>
          </a:p>
        </p:txBody>
      </p:sp>
      <p:sp>
        <p:nvSpPr>
          <p:cNvPr id="12" name="Rectangle 11">
            <a:extLst>
              <a:ext uri="{FF2B5EF4-FFF2-40B4-BE49-F238E27FC236}">
                <a16:creationId xmlns:a16="http://schemas.microsoft.com/office/drawing/2014/main" id="{5B444B19-C2EE-4E64-AC58-E33AAEB9FDA5}"/>
              </a:ext>
            </a:extLst>
          </p:cNvPr>
          <p:cNvSpPr/>
          <p:nvPr/>
        </p:nvSpPr>
        <p:spPr>
          <a:xfrm>
            <a:off x="7835022" y="2653304"/>
            <a:ext cx="3769417" cy="3391698"/>
          </a:xfrm>
          <a:prstGeom prst="rect">
            <a:avLst/>
          </a:prstGeom>
        </p:spPr>
        <p:txBody>
          <a:bodyPr wrap="square">
            <a:spAutoFit/>
          </a:bodyPr>
          <a:lstStyle/>
          <a:p>
            <a:pPr marL="0" marR="0" lvl="0" indent="0" algn="l" defTabSz="914400" rtl="0" eaLnBrk="1" fontAlgn="auto" latinLnBrk="0" hangingPunct="1">
              <a:lnSpc>
                <a:spcPct val="90000"/>
              </a:lnSpc>
              <a:spcBef>
                <a:spcPts val="700"/>
              </a:spcBef>
              <a:spcAft>
                <a:spcPts val="0"/>
              </a:spcAft>
              <a:buClr>
                <a:srgbClr val="0090D0"/>
              </a:buClr>
              <a:buSzPct val="100000"/>
              <a:buFontTx/>
              <a:buNone/>
              <a:tabLst/>
              <a:defRPr/>
            </a:pPr>
            <a:endPar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457200" marR="0" lvl="0" indent="-228600" algn="l" defTabSz="914400" rtl="0" eaLnBrk="1" fontAlgn="auto" latinLnBrk="0" hangingPunct="1">
              <a:lnSpc>
                <a:spcPct val="90000"/>
              </a:lnSpc>
              <a:spcBef>
                <a:spcPts val="0"/>
              </a:spcBef>
              <a:spcAft>
                <a:spcPts val="1200"/>
              </a:spcAft>
              <a:buClr>
                <a:srgbClr val="0090D0"/>
              </a:buClr>
              <a:buSzPct val="100000"/>
              <a:buFont typeface="Arial" panose="020B0604020202020204" pitchFamily="34" charset="0"/>
              <a:buChar char="•"/>
              <a:tabLst/>
              <a:defRPr/>
            </a:pPr>
            <a:r>
              <a:rPr kumimoji="0" lang="fr-FR" sz="2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Analyse des lacunes : Discussion au niveau des groupes focaux pour examiner les critères de préparation</a:t>
            </a:r>
          </a:p>
          <a:p>
            <a:pPr marL="457200" marR="0" lvl="0" indent="-228600" algn="l" defTabSz="914400" rtl="0" eaLnBrk="1" fontAlgn="auto" latinLnBrk="0" hangingPunct="1">
              <a:lnSpc>
                <a:spcPct val="90000"/>
              </a:lnSpc>
              <a:spcBef>
                <a:spcPts val="0"/>
              </a:spcBef>
              <a:spcAft>
                <a:spcPts val="1200"/>
              </a:spcAft>
              <a:buClr>
                <a:srgbClr val="0090D0"/>
              </a:buClr>
              <a:buSzPct val="100000"/>
              <a:buFont typeface="Arial" panose="020B0604020202020204" pitchFamily="34" charset="0"/>
              <a:buChar char="•"/>
              <a:tabLst/>
              <a:defRPr/>
            </a:pPr>
            <a:r>
              <a:rPr kumimoji="0" lang="fr-FR" sz="2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Planification des actions</a:t>
            </a:r>
          </a:p>
          <a:p>
            <a:pPr marL="457200" marR="0" lvl="0" indent="-228600" algn="l" defTabSz="914400" rtl="0" eaLnBrk="1" fontAlgn="auto" latinLnBrk="0" hangingPunct="1">
              <a:lnSpc>
                <a:spcPct val="90000"/>
              </a:lnSpc>
              <a:spcBef>
                <a:spcPts val="0"/>
              </a:spcBef>
              <a:spcAft>
                <a:spcPts val="1200"/>
              </a:spcAft>
              <a:buClr>
                <a:srgbClr val="0090D0"/>
              </a:buClr>
              <a:buSzPct val="100000"/>
              <a:buFont typeface="Arial" panose="020B0604020202020204" pitchFamily="34" charset="0"/>
              <a:buChar char="•"/>
              <a:tabLst/>
              <a:defRPr/>
            </a:pPr>
            <a:r>
              <a:rPr kumimoji="0" lang="fr-FR" sz="2400" b="0"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rPr>
              <a:t>Formulaire de retour des participants</a:t>
            </a:r>
          </a:p>
        </p:txBody>
      </p:sp>
      <p:pic>
        <p:nvPicPr>
          <p:cNvPr id="3" name="Picture 2">
            <a:extLst>
              <a:ext uri="{FF2B5EF4-FFF2-40B4-BE49-F238E27FC236}">
                <a16:creationId xmlns:a16="http://schemas.microsoft.com/office/drawing/2014/main" id="{9BCACB1A-6B46-A84D-B1E8-17A7DEC2AAD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58668" y="1460565"/>
            <a:ext cx="5935232" cy="4240774"/>
          </a:xfrm>
          <a:prstGeom prst="rect">
            <a:avLst/>
          </a:prstGeom>
        </p:spPr>
      </p:pic>
    </p:spTree>
    <p:extLst>
      <p:ext uri="{BB962C8B-B14F-4D97-AF65-F5344CB8AC3E}">
        <p14:creationId xmlns:p14="http://schemas.microsoft.com/office/powerpoint/2010/main" val="2854312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05" y="0"/>
            <a:ext cx="8153400" cy="574040"/>
          </a:xfrm>
          <a:prstGeom prst="rect">
            <a:avLst/>
          </a:prstGeom>
        </p:spPr>
        <p:txBody>
          <a:bodyPr vert="horz" wrap="square" lIns="0" tIns="12700" rIns="0" bIns="0" rtlCol="0">
            <a:spAutoFit/>
          </a:bodyPr>
          <a:lstStyle/>
          <a:p>
            <a:pPr marL="12700">
              <a:lnSpc>
                <a:spcPct val="100000"/>
              </a:lnSpc>
              <a:spcBef>
                <a:spcPts val="100"/>
              </a:spcBef>
            </a:pPr>
            <a:r>
              <a:rPr lang="fr-FR" sz="3600" dirty="0"/>
              <a:t>Orienter la préparation et la riposte</a:t>
            </a:r>
            <a:endParaRPr sz="3600" dirty="0"/>
          </a:p>
        </p:txBody>
      </p:sp>
      <p:sp>
        <p:nvSpPr>
          <p:cNvPr id="3" name="object 3"/>
          <p:cNvSpPr txBox="1"/>
          <p:nvPr/>
        </p:nvSpPr>
        <p:spPr>
          <a:xfrm>
            <a:off x="5560608" y="6638035"/>
            <a:ext cx="1200150" cy="208279"/>
          </a:xfrm>
          <a:prstGeom prst="rect">
            <a:avLst/>
          </a:prstGeom>
        </p:spPr>
        <p:txBody>
          <a:bodyPr vert="horz" wrap="square" lIns="0" tIns="12700" rIns="0" bIns="0" rtlCol="0">
            <a:spAutoFit/>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sz="1200" b="1" i="0" u="none" strike="noStrike" kern="1200" cap="none" spc="-5" normalizeH="0" baseline="0" noProof="0">
                <a:ln>
                  <a:noFill/>
                </a:ln>
                <a:solidFill>
                  <a:srgbClr val="FFFFFF"/>
                </a:solidFill>
                <a:effectLst/>
                <a:uLnTx/>
                <a:uFillTx/>
                <a:latin typeface="Arial"/>
                <a:ea typeface="+mn-ea"/>
                <a:cs typeface="Arial"/>
              </a:rPr>
              <a:t>20 October</a:t>
            </a:r>
            <a:r>
              <a:rPr kumimoji="0" sz="1200" b="1" i="0" u="none" strike="noStrike" kern="1200" cap="none" spc="-65" normalizeH="0" baseline="0" noProof="0">
                <a:ln>
                  <a:noFill/>
                </a:ln>
                <a:solidFill>
                  <a:srgbClr val="FFFFFF"/>
                </a:solidFill>
                <a:effectLst/>
                <a:uLnTx/>
                <a:uFillTx/>
                <a:latin typeface="Arial"/>
                <a:ea typeface="+mn-ea"/>
                <a:cs typeface="Arial"/>
              </a:rPr>
              <a:t> </a:t>
            </a:r>
            <a:r>
              <a:rPr kumimoji="0" sz="1200" b="1" i="0" u="none" strike="noStrike" kern="1200" cap="none" spc="-5" normalizeH="0" baseline="0" noProof="0">
                <a:ln>
                  <a:noFill/>
                </a:ln>
                <a:solidFill>
                  <a:srgbClr val="FFFFFF"/>
                </a:solidFill>
                <a:effectLst/>
                <a:uLnTx/>
                <a:uFillTx/>
                <a:latin typeface="Arial"/>
                <a:ea typeface="+mn-ea"/>
                <a:cs typeface="Arial"/>
              </a:rPr>
              <a:t>2020</a:t>
            </a:r>
            <a:endParaRPr kumimoji="0" sz="1200" b="0" i="0" u="none" strike="noStrike" kern="1200" cap="none" spc="0" normalizeH="0" baseline="0" noProof="0">
              <a:ln>
                <a:noFill/>
              </a:ln>
              <a:solidFill>
                <a:prstClr val="black"/>
              </a:solidFill>
              <a:effectLst/>
              <a:uLnTx/>
              <a:uFillTx/>
              <a:latin typeface="Arial"/>
              <a:ea typeface="+mn-ea"/>
              <a:cs typeface="Arial"/>
            </a:endParaRPr>
          </a:p>
        </p:txBody>
      </p:sp>
      <p:sp>
        <p:nvSpPr>
          <p:cNvPr id="4" name="object 4"/>
          <p:cNvSpPr txBox="1"/>
          <p:nvPr/>
        </p:nvSpPr>
        <p:spPr>
          <a:xfrm>
            <a:off x="447137" y="2269835"/>
            <a:ext cx="5181600" cy="4629472"/>
          </a:xfrm>
          <a:prstGeom prst="rect">
            <a:avLst/>
          </a:prstGeom>
        </p:spPr>
        <p:txBody>
          <a:bodyPr vert="horz" wrap="square" lIns="0" tIns="12700" rIns="0" bIns="0" rtlCol="0" anchor="t">
            <a:spAutoFit/>
          </a:bodyPr>
          <a:lstStyle/>
          <a:p>
            <a:pPr marL="12700" marR="5080" algn="just">
              <a:defRPr/>
            </a:pPr>
            <a:endParaRPr kumimoji="0" lang="fr-FR" sz="2000" b="0" i="1" u="none" strike="noStrike" kern="1200" cap="none" spc="0" normalizeH="0" baseline="0" noProof="0" dirty="0">
              <a:ln>
                <a:noFill/>
              </a:ln>
              <a:effectLst/>
              <a:uLnTx/>
              <a:uFillTx/>
              <a:latin typeface="Arial"/>
              <a:ea typeface="+mn-ea"/>
              <a:cs typeface="Arial"/>
            </a:endParaRPr>
          </a:p>
          <a:p>
            <a:pPr marL="12700" marR="5080" algn="just">
              <a:defRPr/>
            </a:pPr>
            <a:r>
              <a:rPr kumimoji="0" lang="fr-FR" sz="2000" b="0" i="1" u="none" strike="noStrike" kern="1200" cap="none" spc="0" normalizeH="0" baseline="0" noProof="0" dirty="0">
                <a:ln>
                  <a:noFill/>
                </a:ln>
                <a:effectLst/>
                <a:uLnTx/>
                <a:uFillTx/>
                <a:latin typeface="Arial"/>
                <a:ea typeface="+mn-ea"/>
                <a:cs typeface="Arial"/>
              </a:rPr>
              <a:t>Depuis janvier 2020, l’OMS a publié plus de 100 documents sur la COVID-19. Plus de la moitié d'entre eux sont des orientations techniques </a:t>
            </a:r>
            <a:r>
              <a:rPr kumimoji="0" lang="en-US" sz="2000" b="0" i="1" u="none" strike="noStrike" kern="1200" cap="none" spc="-5" normalizeH="0" baseline="0" noProof="0" dirty="0">
                <a:ln>
                  <a:noFill/>
                </a:ln>
                <a:effectLst/>
                <a:uLnTx/>
                <a:uFillTx/>
                <a:latin typeface="Arial"/>
                <a:cs typeface="Arial"/>
                <a:hlinkClick r:id="rId3"/>
              </a:rPr>
              <a:t>orientations techniques</a:t>
            </a:r>
            <a:r>
              <a:rPr kumimoji="0" lang="en-US" sz="2000" b="0" i="1" u="none" strike="noStrike" kern="1200" cap="none" spc="-5" normalizeH="0" baseline="0" noProof="0" dirty="0">
                <a:ln>
                  <a:noFill/>
                </a:ln>
                <a:effectLst/>
                <a:uLnTx/>
                <a:uFillTx/>
                <a:latin typeface="Arial"/>
                <a:cs typeface="Arial"/>
              </a:rPr>
              <a:t>, </a:t>
            </a:r>
            <a:r>
              <a:rPr kumimoji="0" lang="fr-FR" sz="2000" b="0" i="1" u="none" strike="noStrike" kern="1200" cap="none" spc="-5" normalizeH="0" baseline="0" noProof="0" dirty="0">
                <a:ln>
                  <a:noFill/>
                </a:ln>
                <a:effectLst/>
                <a:uLnTx/>
                <a:uFillTx/>
                <a:latin typeface="Arial"/>
                <a:cs typeface="Arial"/>
              </a:rPr>
              <a:t>portant sur la manière de trouver et de tester les cas, de dispenser des soins sûrs et adaptés aux patients en fonction de la gravité de la maladie, de suivre les contacts et de les mettre en quarantaine, d’empêcher la transmission d’une personne à l’autre, d’assurer la protection des agents de santé et d’aider les communautés à apporter une réponse adaptée</a:t>
            </a:r>
            <a:r>
              <a:rPr kumimoji="0" lang="en-US" sz="2000" b="0" i="1" u="none" strike="noStrike" kern="1200" cap="none" spc="-5" normalizeH="0" baseline="0" noProof="0" dirty="0">
                <a:ln>
                  <a:noFill/>
                </a:ln>
                <a:effectLst/>
                <a:uLnTx/>
                <a:uFillTx/>
                <a:latin typeface="Arial"/>
                <a:ea typeface="+mn-ea"/>
                <a:cs typeface="Arial"/>
              </a:rPr>
              <a:t>.</a:t>
            </a:r>
            <a:endParaRPr lang="en-US" sz="2000" b="0" i="1" u="none" strike="noStrike" kern="1200" cap="none" spc="-5" normalizeH="0" baseline="0" noProof="0" dirty="0">
              <a:ln>
                <a:noFill/>
              </a:ln>
              <a:effectLst/>
              <a:uLnTx/>
              <a:uFillTx/>
              <a:latin typeface="Arial"/>
              <a:cs typeface="Arial"/>
            </a:endParaRPr>
          </a:p>
          <a:p>
            <a:pPr marL="12700" marR="5080" lvl="0" indent="0" algn="just"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dirty="0">
              <a:ln>
                <a:noFill/>
              </a:ln>
              <a:solidFill>
                <a:prstClr val="black"/>
              </a:solidFill>
              <a:effectLst/>
              <a:uLnTx/>
              <a:uFillTx/>
              <a:latin typeface="Arial"/>
              <a:ea typeface="+mn-ea"/>
              <a:cs typeface="Arial"/>
            </a:endParaRPr>
          </a:p>
        </p:txBody>
      </p:sp>
      <p:pic>
        <p:nvPicPr>
          <p:cNvPr id="5" name="Picture 4">
            <a:extLst>
              <a:ext uri="{FF2B5EF4-FFF2-40B4-BE49-F238E27FC236}">
                <a16:creationId xmlns:a16="http://schemas.microsoft.com/office/drawing/2014/main" id="{67F4174D-B483-4056-8D4C-B4319788D2B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097202" y="2819112"/>
            <a:ext cx="5863279" cy="3296400"/>
          </a:xfrm>
          <a:prstGeom prst="rect">
            <a:avLst/>
          </a:prstGeom>
        </p:spPr>
      </p:pic>
      <p:sp>
        <p:nvSpPr>
          <p:cNvPr id="6" name="Rectangle 5">
            <a:extLst>
              <a:ext uri="{FF2B5EF4-FFF2-40B4-BE49-F238E27FC236}">
                <a16:creationId xmlns:a16="http://schemas.microsoft.com/office/drawing/2014/main" id="{C2468288-ECC5-41C3-B8A8-71B4F041AD70}"/>
              </a:ext>
            </a:extLst>
          </p:cNvPr>
          <p:cNvSpPr/>
          <p:nvPr/>
        </p:nvSpPr>
        <p:spPr>
          <a:xfrm>
            <a:off x="381000" y="1524000"/>
            <a:ext cx="11429999" cy="1015663"/>
          </a:xfrm>
          <a:prstGeom prst="rect">
            <a:avLst/>
          </a:prstGeom>
        </p:spPr>
        <p:txBody>
          <a:bodyPr wrap="square">
            <a:spAutoFit/>
          </a:bodyPr>
          <a:lstStyle/>
          <a:p>
            <a:pPr marL="12700" marR="5080" lvl="0" indent="0" algn="just" defTabSz="914400" rtl="0" eaLnBrk="1" fontAlgn="auto" latinLnBrk="0" hangingPunct="1">
              <a:lnSpc>
                <a:spcPct val="100000"/>
              </a:lnSpc>
              <a:spcBef>
                <a:spcPts val="0"/>
              </a:spcBef>
              <a:spcAft>
                <a:spcPts val="0"/>
              </a:spcAft>
              <a:buClrTx/>
              <a:buSzTx/>
              <a:buFontTx/>
              <a:buNone/>
              <a:tabLst/>
              <a:defRPr/>
            </a:pPr>
            <a:r>
              <a:rPr kumimoji="0" lang="fr-FR" sz="2000" b="0" i="1" u="none" strike="noStrike" kern="1200" cap="none" spc="-5" normalizeH="0" baseline="0" noProof="0" dirty="0">
                <a:ln>
                  <a:noFill/>
                </a:ln>
                <a:solidFill>
                  <a:prstClr val="black"/>
                </a:solidFill>
                <a:effectLst/>
                <a:uLnTx/>
                <a:uFillTx/>
                <a:latin typeface="Arial"/>
                <a:ea typeface="+mn-ea"/>
                <a:cs typeface="Arial"/>
              </a:rPr>
              <a:t>Lors des situations d’urgence sanitaire telles que la pandémie de COVID-19, un des rôles essentiels de l’OMS est de rassembler des données et des travaux de recherche du monde entier, de les évaluer et de conseiller les pays sur la marche à suivre.</a:t>
            </a:r>
          </a:p>
        </p:txBody>
      </p:sp>
      <p:sp>
        <p:nvSpPr>
          <p:cNvPr id="7" name="Rectangle 6">
            <a:extLst>
              <a:ext uri="{FF2B5EF4-FFF2-40B4-BE49-F238E27FC236}">
                <a16:creationId xmlns:a16="http://schemas.microsoft.com/office/drawing/2014/main" id="{2F1501F3-15E2-42C1-A8A4-BCC3789D981B}"/>
              </a:ext>
            </a:extLst>
          </p:cNvPr>
          <p:cNvSpPr/>
          <p:nvPr/>
        </p:nvSpPr>
        <p:spPr>
          <a:xfrm>
            <a:off x="1676400" y="721331"/>
            <a:ext cx="8686800" cy="523220"/>
          </a:xfrm>
          <a:prstGeom prst="rect">
            <a:avLst/>
          </a:prstGeom>
        </p:spPr>
        <p:txBody>
          <a:bodyPr wrap="square">
            <a:spAutoFit/>
          </a:bodyPr>
          <a:lstStyle/>
          <a:p>
            <a:pPr marL="12700" marR="0" lvl="0" indent="0" algn="just" defTabSz="914400" rtl="0" eaLnBrk="1" fontAlgn="auto" latinLnBrk="0" hangingPunct="1">
              <a:lnSpc>
                <a:spcPct val="100000"/>
              </a:lnSpc>
              <a:spcBef>
                <a:spcPts val="100"/>
              </a:spcBef>
              <a:spcAft>
                <a:spcPts val="0"/>
              </a:spcAft>
              <a:buClrTx/>
              <a:buSzTx/>
              <a:buFontTx/>
              <a:buNone/>
              <a:tabLst/>
              <a:defRPr/>
            </a:pPr>
            <a:r>
              <a:rPr kumimoji="0" lang="fr-FR" sz="2800" b="1" i="0" u="none" strike="noStrike" kern="1200" cap="none" spc="-5" normalizeH="0" baseline="0" noProof="0" dirty="0">
                <a:ln>
                  <a:noFill/>
                </a:ln>
                <a:solidFill>
                  <a:srgbClr val="005D85"/>
                </a:solidFill>
                <a:effectLst/>
                <a:uLnTx/>
                <a:uFillTx/>
                <a:latin typeface="Arial"/>
                <a:ea typeface="+mn-ea"/>
                <a:cs typeface="Arial"/>
              </a:rPr>
              <a:t>L’OMS fournit des conseils actualisés et utiles</a:t>
            </a:r>
          </a:p>
        </p:txBody>
      </p:sp>
    </p:spTree>
    <p:extLst>
      <p:ext uri="{BB962C8B-B14F-4D97-AF65-F5344CB8AC3E}">
        <p14:creationId xmlns:p14="http://schemas.microsoft.com/office/powerpoint/2010/main" val="16241008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kumimoji="0" lang="fr-FR"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Deuxième partie de l’ordre du jour</a:t>
            </a:r>
            <a:endParaRPr lang="en-US" dirty="0"/>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10" name="Picture 9">
            <a:extLst>
              <a:ext uri="{FF2B5EF4-FFF2-40B4-BE49-F238E27FC236}">
                <a16:creationId xmlns:a16="http://schemas.microsoft.com/office/drawing/2014/main" id="{1289DD38-C76C-4D2F-9480-0059C55577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371114" y="2028418"/>
            <a:ext cx="3095487" cy="3032921"/>
          </a:xfrm>
          <a:prstGeom prst="rect">
            <a:avLst/>
          </a:prstGeom>
        </p:spPr>
      </p:pic>
      <p:sp>
        <p:nvSpPr>
          <p:cNvPr id="7" name="TextBox 6">
            <a:extLst>
              <a:ext uri="{FF2B5EF4-FFF2-40B4-BE49-F238E27FC236}">
                <a16:creationId xmlns:a16="http://schemas.microsoft.com/office/drawing/2014/main" id="{58B9E5DC-C990-473B-843A-E81DF812EE4D}"/>
              </a:ext>
            </a:extLst>
          </p:cNvPr>
          <p:cNvSpPr txBox="1"/>
          <p:nvPr/>
        </p:nvSpPr>
        <p:spPr>
          <a:xfrm>
            <a:off x="668703" y="1821643"/>
            <a:ext cx="7781554" cy="34906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GB" sz="20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Après-midi : </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2000" b="0" i="0"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14:00   Récapitulatif </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000" b="0" i="0"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14:15   </a:t>
            </a:r>
            <a:r>
              <a:rPr kumimoji="0" lang="fr-FR" sz="2000" b="0" i="0"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Analyse des lacunes et planification des actions </a:t>
            </a:r>
            <a:r>
              <a:rPr kumimoji="0" lang="en-US" sz="1800" b="0" i="1"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a:t>
            </a:r>
            <a:r>
              <a:rPr kumimoji="0" lang="fr-FR" sz="1800" b="0" i="1"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en groupe</a:t>
            </a:r>
            <a:r>
              <a:rPr kumimoji="0" lang="en-US" sz="1800" b="0" i="1"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 </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000" b="0" i="0"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15:30   Pause-café (15 min)</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000" b="0" i="0"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15:45   Planification des actions </a:t>
            </a:r>
            <a:r>
              <a:rPr kumimoji="0" lang="en-US" sz="1800" b="0" i="1"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(suite, </a:t>
            </a:r>
            <a:r>
              <a:rPr kumimoji="0" lang="fr-FR" sz="1800" b="0" i="1"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en groupe</a:t>
            </a:r>
            <a:r>
              <a:rPr kumimoji="0" lang="en-US" sz="1800" b="0" i="1"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 </a:t>
            </a:r>
            <a:endParaRPr kumimoji="0" lang="en-US" sz="2000" b="0" i="1"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000" b="0" i="0"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16:30   </a:t>
            </a:r>
            <a:r>
              <a:rPr kumimoji="0" lang="fr-FR" sz="2000" b="0" i="0"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Consolidation en séance plénière</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000" b="0" i="0"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17:00   </a:t>
            </a:r>
            <a:r>
              <a:rPr kumimoji="0" lang="fr-FR" sz="2000" b="0" i="0"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Synthèse</a:t>
            </a:r>
            <a:r>
              <a:rPr kumimoji="0" lang="en-US" sz="2000" b="0" i="0"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 et </a:t>
            </a:r>
            <a:r>
              <a:rPr kumimoji="0" lang="fr-FR" sz="2000" b="0" i="0"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prochaines étapes</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000" b="0" i="0"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17:30   </a:t>
            </a:r>
            <a:r>
              <a:rPr kumimoji="0" lang="fr-FR" sz="2000" b="0" i="0" u="none" strike="noStrike" kern="1200" cap="none" spc="0" normalizeH="0" baseline="0" noProof="0" dirty="0">
                <a:ln>
                  <a:noFill/>
                </a:ln>
                <a:solidFill>
                  <a:srgbClr val="383838"/>
                </a:solidFill>
                <a:effectLst/>
                <a:uLnTx/>
                <a:uFillTx/>
                <a:latin typeface="Arial" panose="020B0604020202020204"/>
                <a:ea typeface="+mn-ea"/>
                <a:cs typeface="Calibri" panose="020F0502020204030204" pitchFamily="34" charset="0"/>
              </a:rPr>
              <a:t>Clôture</a:t>
            </a:r>
          </a:p>
          <a:p>
            <a:endParaRPr lang="en-US" sz="2000" dirty="0">
              <a:latin typeface="+mj-lt"/>
              <a:cs typeface="Calibri" panose="020F0502020204030204" pitchFamily="34" charset="0"/>
            </a:endParaRPr>
          </a:p>
        </p:txBody>
      </p:sp>
    </p:spTree>
    <p:extLst>
      <p:ext uri="{BB962C8B-B14F-4D97-AF65-F5344CB8AC3E}">
        <p14:creationId xmlns:p14="http://schemas.microsoft.com/office/powerpoint/2010/main" val="419655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a:bodyPr>
          <a:lstStyle/>
          <a:p>
            <a:pPr>
              <a:lnSpc>
                <a:spcPct val="100000"/>
              </a:lnSpc>
            </a:pPr>
            <a:r>
              <a:rPr lang="fr-FR" sz="2800" dirty="0">
                <a:cs typeface="Calibri" panose="020F0502020204030204" pitchFamily="34" charset="0"/>
              </a:rPr>
              <a:t>Les ressources suivantes sont disponibles auprès de l’OMS</a:t>
            </a: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6" name="Picture 5">
            <a:extLst>
              <a:ext uri="{FF2B5EF4-FFF2-40B4-BE49-F238E27FC236}">
                <a16:creationId xmlns:a16="http://schemas.microsoft.com/office/drawing/2014/main" id="{54DC0EBD-36F7-2E4E-AFFA-1D516691CDC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08406" y="758139"/>
            <a:ext cx="2769407" cy="2671484"/>
          </a:xfrm>
          <a:prstGeom prst="rect">
            <a:avLst/>
          </a:prstGeom>
        </p:spPr>
      </p:pic>
      <p:pic>
        <p:nvPicPr>
          <p:cNvPr id="8" name="Picture 7" descr="A picture containing person, sky, outdoor, child&#10;&#10;Description automatically generated">
            <a:extLst>
              <a:ext uri="{FF2B5EF4-FFF2-40B4-BE49-F238E27FC236}">
                <a16:creationId xmlns:a16="http://schemas.microsoft.com/office/drawing/2014/main" id="{35524BDD-0A63-CE4E-9713-73FCFD6E981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85094" y="721161"/>
            <a:ext cx="3498262" cy="2028248"/>
          </a:xfrm>
          <a:prstGeom prst="rect">
            <a:avLst/>
          </a:prstGeom>
        </p:spPr>
      </p:pic>
      <p:sp>
        <p:nvSpPr>
          <p:cNvPr id="9" name="TextBox 8">
            <a:extLst>
              <a:ext uri="{FF2B5EF4-FFF2-40B4-BE49-F238E27FC236}">
                <a16:creationId xmlns:a16="http://schemas.microsoft.com/office/drawing/2014/main" id="{09452002-F78C-484B-B7EC-0162BBFCE4B2}"/>
              </a:ext>
            </a:extLst>
          </p:cNvPr>
          <p:cNvSpPr txBox="1"/>
          <p:nvPr/>
        </p:nvSpPr>
        <p:spPr>
          <a:xfrm>
            <a:off x="7813443" y="2923386"/>
            <a:ext cx="3498262" cy="338554"/>
          </a:xfrm>
          <a:prstGeom prst="rect">
            <a:avLst/>
          </a:prstGeom>
          <a:noFill/>
        </p:spPr>
        <p:txBody>
          <a:bodyPr wrap="square" rtlCol="0">
            <a:spAutoFit/>
          </a:bodyPr>
          <a:lstStyle/>
          <a:p>
            <a:pPr>
              <a:spcBef>
                <a:spcPts val="700"/>
              </a:spcBef>
              <a:buClr>
                <a:srgbClr val="DD8047"/>
              </a:buClr>
              <a:buSzPct val="60000"/>
            </a:pPr>
            <a:r>
              <a:rPr lang="en-US" sz="1600" b="1" dirty="0">
                <a:solidFill>
                  <a:srgbClr val="0070C0"/>
                </a:solidFill>
                <a:latin typeface="+mj-lt"/>
                <a:cs typeface="Calibri" panose="020F0502020204030204" pitchFamily="34" charset="0"/>
                <a:hlinkClick r:id="rId4"/>
              </a:rPr>
              <a:t>https://www.vaccinesafetynet.org</a:t>
            </a:r>
            <a:r>
              <a:rPr lang="en-US" sz="1600" b="1" dirty="0">
                <a:solidFill>
                  <a:srgbClr val="0070C0"/>
                </a:solidFill>
                <a:latin typeface="+mj-lt"/>
                <a:cs typeface="Calibri" panose="020F0502020204030204" pitchFamily="34" charset="0"/>
              </a:rPr>
              <a:t> </a:t>
            </a:r>
          </a:p>
        </p:txBody>
      </p:sp>
      <p:sp>
        <p:nvSpPr>
          <p:cNvPr id="10" name="TextBox 9">
            <a:extLst>
              <a:ext uri="{FF2B5EF4-FFF2-40B4-BE49-F238E27FC236}">
                <a16:creationId xmlns:a16="http://schemas.microsoft.com/office/drawing/2014/main" id="{A8741E12-31C1-944D-A61F-C0E0D52BED0D}"/>
              </a:ext>
            </a:extLst>
          </p:cNvPr>
          <p:cNvSpPr txBox="1"/>
          <p:nvPr/>
        </p:nvSpPr>
        <p:spPr>
          <a:xfrm>
            <a:off x="3808406" y="3772877"/>
            <a:ext cx="2797744" cy="1474763"/>
          </a:xfrm>
          <a:prstGeom prst="rect">
            <a:avLst/>
          </a:prstGeom>
          <a:noFill/>
        </p:spPr>
        <p:txBody>
          <a:bodyPr wrap="square" rtlCol="0">
            <a:spAutoFit/>
          </a:bodyPr>
          <a:lstStyle/>
          <a:p>
            <a:pPr algn="ctr">
              <a:spcBef>
                <a:spcPts val="700"/>
              </a:spcBef>
              <a:buClr>
                <a:srgbClr val="DD8047"/>
              </a:buClr>
              <a:buSzPct val="60000"/>
            </a:pPr>
            <a:r>
              <a:rPr lang="en-US" sz="1600" spc="-5">
                <a:solidFill>
                  <a:prstClr val="black"/>
                </a:solidFill>
                <a:latin typeface="Roboto"/>
                <a:cs typeface="Roboto"/>
                <a:hlinkClick r:id="rId5"/>
              </a:rPr>
              <a:t>Guidance on developing a national deployment and vaccination plan for COVID-19 vaccines</a:t>
            </a:r>
            <a:endParaRPr lang="en-US" sz="1600">
              <a:solidFill>
                <a:prstClr val="black"/>
              </a:solidFill>
              <a:latin typeface="Roboto"/>
              <a:cs typeface="Roboto"/>
            </a:endParaRPr>
          </a:p>
          <a:p>
            <a:pPr algn="l">
              <a:spcBef>
                <a:spcPts val="700"/>
              </a:spcBef>
              <a:buClr>
                <a:srgbClr val="DD8047"/>
              </a:buClr>
              <a:buSzPct val="60000"/>
            </a:pPr>
            <a:endParaRPr lang="en-US" sz="2000" b="1">
              <a:solidFill>
                <a:srgbClr val="0070C0"/>
              </a:solidFill>
              <a:latin typeface="+mj-lt"/>
              <a:cs typeface="Calibri" panose="020F0502020204030204" pitchFamily="34" charset="0"/>
            </a:endParaRPr>
          </a:p>
        </p:txBody>
      </p:sp>
      <p:sp>
        <p:nvSpPr>
          <p:cNvPr id="11" name="Rectangle 10">
            <a:extLst>
              <a:ext uri="{FF2B5EF4-FFF2-40B4-BE49-F238E27FC236}">
                <a16:creationId xmlns:a16="http://schemas.microsoft.com/office/drawing/2014/main" id="{D27C7C42-C15D-B140-908A-4059C73EB8E6}"/>
              </a:ext>
            </a:extLst>
          </p:cNvPr>
          <p:cNvSpPr/>
          <p:nvPr/>
        </p:nvSpPr>
        <p:spPr>
          <a:xfrm>
            <a:off x="7866333" y="5995499"/>
            <a:ext cx="3392481" cy="584775"/>
          </a:xfrm>
          <a:prstGeom prst="rect">
            <a:avLst/>
          </a:prstGeom>
        </p:spPr>
        <p:txBody>
          <a:bodyPr wrap="square">
            <a:spAutoFit/>
          </a:bodyPr>
          <a:lstStyle/>
          <a:p>
            <a:pPr algn="ctr"/>
            <a:r>
              <a:rPr lang="en-US" sz="1600" dirty="0">
                <a:solidFill>
                  <a:srgbClr val="008DCF"/>
                </a:solidFill>
                <a:hlinkClick r:id="rId6"/>
              </a:rPr>
              <a:t>https://www.who.int/immunization_standards/vaccine_regulation/en/</a:t>
            </a:r>
            <a:r>
              <a:rPr lang="en-US" sz="1600" dirty="0">
                <a:solidFill>
                  <a:srgbClr val="008DCF"/>
                </a:solidFill>
              </a:rPr>
              <a:t> </a:t>
            </a:r>
          </a:p>
        </p:txBody>
      </p:sp>
      <p:pic>
        <p:nvPicPr>
          <p:cNvPr id="13" name="Picture 12" descr="Graphical user interface, text, application, email&#10;&#10;Description automatically generated">
            <a:extLst>
              <a:ext uri="{FF2B5EF4-FFF2-40B4-BE49-F238E27FC236}">
                <a16:creationId xmlns:a16="http://schemas.microsoft.com/office/drawing/2014/main" id="{1E2C3795-61D4-FA46-A0ED-23FA3BA82572}"/>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813443" y="3435917"/>
            <a:ext cx="3264132" cy="2578962"/>
          </a:xfrm>
          <a:prstGeom prst="rect">
            <a:avLst/>
          </a:prstGeom>
        </p:spPr>
      </p:pic>
      <p:pic>
        <p:nvPicPr>
          <p:cNvPr id="12" name="Picture 11">
            <a:extLst>
              <a:ext uri="{FF2B5EF4-FFF2-40B4-BE49-F238E27FC236}">
                <a16:creationId xmlns:a16="http://schemas.microsoft.com/office/drawing/2014/main" id="{736ED407-13E5-4BE2-BC2E-B94087706655}"/>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248981" y="758139"/>
            <a:ext cx="3079356" cy="35216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a:extLst>
              <a:ext uri="{FF2B5EF4-FFF2-40B4-BE49-F238E27FC236}">
                <a16:creationId xmlns:a16="http://schemas.microsoft.com/office/drawing/2014/main" id="{3987822A-A621-4A6F-9276-8C82C12F50A4}"/>
              </a:ext>
            </a:extLst>
          </p:cNvPr>
          <p:cNvSpPr/>
          <p:nvPr/>
        </p:nvSpPr>
        <p:spPr>
          <a:xfrm>
            <a:off x="152780" y="4510258"/>
            <a:ext cx="3079357" cy="923330"/>
          </a:xfrm>
          <a:prstGeom prst="rect">
            <a:avLst/>
          </a:prstGeom>
        </p:spPr>
        <p:txBody>
          <a:bodyPr wrap="square">
            <a:spAutoFit/>
          </a:bodyPr>
          <a:lstStyle/>
          <a:p>
            <a:pPr algn="ctr"/>
            <a:r>
              <a:rPr lang="en-GB">
                <a:hlinkClick r:id="rId9"/>
              </a:rPr>
              <a:t>https://cms.who.int/teams/regulation-prequalification/covid-19</a:t>
            </a:r>
            <a:r>
              <a:rPr lang="en-GB"/>
              <a:t> </a:t>
            </a:r>
          </a:p>
        </p:txBody>
      </p:sp>
    </p:spTree>
    <p:extLst>
      <p:ext uri="{BB962C8B-B14F-4D97-AF65-F5344CB8AC3E}">
        <p14:creationId xmlns:p14="http://schemas.microsoft.com/office/powerpoint/2010/main" val="3460538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fr-FR" dirty="0"/>
              <a:t>Pause</a:t>
            </a:r>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fr-FR" sz="3600" b="1" dirty="0">
                <a:solidFill>
                  <a:schemeClr val="accent1"/>
                </a:solidFill>
              </a:rPr>
              <a:t>Pause-café</a:t>
            </a:r>
            <a:br>
              <a:rPr lang="fr-FR" sz="3600" b="1" dirty="0">
                <a:solidFill>
                  <a:schemeClr val="accent1"/>
                </a:solidFill>
              </a:rPr>
            </a:br>
            <a:r>
              <a:rPr lang="fr-FR" sz="3600" b="1" dirty="0">
                <a:solidFill>
                  <a:schemeClr val="accent1"/>
                </a:solidFill>
              </a:rPr>
              <a:t>(15 minutes)</a:t>
            </a:r>
          </a:p>
        </p:txBody>
      </p:sp>
      <p:pic>
        <p:nvPicPr>
          <p:cNvPr id="8" name="Content Placeholder 6" descr="A close up of a coffee cup sitting on a table&#10;&#10;Description automatically generated">
            <a:extLst>
              <a:ext uri="{FF2B5EF4-FFF2-40B4-BE49-F238E27FC236}">
                <a16:creationId xmlns:a16="http://schemas.microsoft.com/office/drawing/2014/main" id="{40D55979-E3C8-4FF8-8E59-A1BD7A07A87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Tree>
    <p:extLst>
      <p:ext uri="{BB962C8B-B14F-4D97-AF65-F5344CB8AC3E}">
        <p14:creationId xmlns:p14="http://schemas.microsoft.com/office/powerpoint/2010/main" val="2303228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fontScale="90000"/>
          </a:bodyPr>
          <a:lstStyle/>
          <a:p>
            <a:r>
              <a:rPr kumimoji="0" lang="fr-FR"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Analyse des points forts et des lacunes</a:t>
            </a:r>
            <a:endParaRPr lang="en-US" dirty="0"/>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21 December 2020</a:t>
            </a:fld>
            <a:endPar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12" name="Rectangle 11">
            <a:extLst>
              <a:ext uri="{FF2B5EF4-FFF2-40B4-BE49-F238E27FC236}">
                <a16:creationId xmlns:a16="http://schemas.microsoft.com/office/drawing/2014/main" id="{1877A0E9-096C-4A41-9A11-6F78DDD52E07}"/>
              </a:ext>
            </a:extLst>
          </p:cNvPr>
          <p:cNvSpPr/>
          <p:nvPr/>
        </p:nvSpPr>
        <p:spPr>
          <a:xfrm>
            <a:off x="388225" y="5660071"/>
            <a:ext cx="4817660" cy="767789"/>
          </a:xfrm>
          <a:prstGeom prst="rect">
            <a:avLst/>
          </a:prstGeom>
          <a:solidFill>
            <a:schemeClr val="accent5">
              <a:lumMod val="5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white"/>
                </a:solidFill>
                <a:effectLst/>
                <a:uLnTx/>
                <a:uFillTx/>
                <a:latin typeface="Arial" panose="020B0604020202020204"/>
                <a:ea typeface="+mn-ea"/>
                <a:cs typeface="+mn-cs"/>
              </a:rPr>
              <a:t>PLAN D’ACTION</a:t>
            </a:r>
          </a:p>
        </p:txBody>
      </p:sp>
      <p:sp>
        <p:nvSpPr>
          <p:cNvPr id="11" name="Flowchart: Off-page Connector 10">
            <a:extLst>
              <a:ext uri="{FF2B5EF4-FFF2-40B4-BE49-F238E27FC236}">
                <a16:creationId xmlns:a16="http://schemas.microsoft.com/office/drawing/2014/main" id="{08E76C2F-ACDA-41BF-B5D5-4F2B6F3316EB}"/>
              </a:ext>
            </a:extLst>
          </p:cNvPr>
          <p:cNvSpPr/>
          <p:nvPr/>
        </p:nvSpPr>
        <p:spPr>
          <a:xfrm>
            <a:off x="388225" y="3740296"/>
            <a:ext cx="4817660" cy="2019058"/>
          </a:xfrm>
          <a:prstGeom prst="flowChartOffpageConnector">
            <a:avLst/>
          </a:prstGeom>
          <a:solidFill>
            <a:schemeClr val="tx2">
              <a:lumMod val="60000"/>
              <a:lumOff val="4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200" b="0" i="0" u="none" strike="noStrike" kern="1200" cap="none" spc="0" normalizeH="0" baseline="0" noProof="0" dirty="0">
                <a:ln>
                  <a:noFill/>
                </a:ln>
                <a:solidFill>
                  <a:prstClr val="black"/>
                </a:solidFill>
                <a:effectLst/>
                <a:uLnTx/>
                <a:uFillTx/>
                <a:latin typeface="Arial" panose="020B0604020202020204"/>
                <a:ea typeface="+mn-ea"/>
                <a:cs typeface="+mn-cs"/>
              </a:rPr>
              <a:t>Proposer des idées pour améliorer vos systèmes, plans et procédures</a:t>
            </a:r>
            <a:endParaRPr kumimoji="0" lang="en-US" sz="32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0" name="Flowchart: Off-page Connector 9">
            <a:extLst>
              <a:ext uri="{FF2B5EF4-FFF2-40B4-BE49-F238E27FC236}">
                <a16:creationId xmlns:a16="http://schemas.microsoft.com/office/drawing/2014/main" id="{79B8B67E-8274-4744-97F0-91637BA7A559}"/>
              </a:ext>
            </a:extLst>
          </p:cNvPr>
          <p:cNvSpPr/>
          <p:nvPr/>
        </p:nvSpPr>
        <p:spPr>
          <a:xfrm>
            <a:off x="388225" y="2342740"/>
            <a:ext cx="4817660" cy="1474280"/>
          </a:xfrm>
          <a:prstGeom prst="flowChartOffpageConnector">
            <a:avLst/>
          </a:prstGeom>
          <a:solidFill>
            <a:schemeClr val="tx2">
              <a:lumMod val="40000"/>
              <a:lumOff val="6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200" b="0" i="0" u="none" strike="noStrike" kern="1200" cap="none" spc="0" normalizeH="0" baseline="0" noProof="0" dirty="0">
                <a:ln>
                  <a:noFill/>
                </a:ln>
                <a:solidFill>
                  <a:prstClr val="black"/>
                </a:solidFill>
                <a:effectLst/>
                <a:uLnTx/>
                <a:uFillTx/>
                <a:latin typeface="Arial" panose="020B0604020202020204"/>
                <a:ea typeface="+mn-ea"/>
                <a:cs typeface="+mn-cs"/>
              </a:rPr>
              <a:t>Vérifier les hypothèses</a:t>
            </a:r>
          </a:p>
        </p:txBody>
      </p:sp>
      <p:sp>
        <p:nvSpPr>
          <p:cNvPr id="8" name="Flowchart: Off-page Connector 7">
            <a:extLst>
              <a:ext uri="{FF2B5EF4-FFF2-40B4-BE49-F238E27FC236}">
                <a16:creationId xmlns:a16="http://schemas.microsoft.com/office/drawing/2014/main" id="{D7F5B448-CFCC-47F0-A53A-961C9A8A21DE}"/>
              </a:ext>
            </a:extLst>
          </p:cNvPr>
          <p:cNvSpPr/>
          <p:nvPr/>
        </p:nvSpPr>
        <p:spPr>
          <a:xfrm>
            <a:off x="388225" y="914568"/>
            <a:ext cx="4817660" cy="1474280"/>
          </a:xfrm>
          <a:prstGeom prst="flowChartOffpageConnector">
            <a:avLst/>
          </a:prstGeom>
          <a:solidFill>
            <a:schemeClr val="bg2"/>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3200" b="0" i="0" u="none" strike="noStrike" kern="1200" cap="none" spc="0" normalizeH="0" baseline="0" noProof="0" dirty="0">
                <a:ln>
                  <a:noFill/>
                </a:ln>
                <a:solidFill>
                  <a:prstClr val="black"/>
                </a:solidFill>
                <a:effectLst/>
                <a:uLnTx/>
                <a:uFillTx/>
                <a:latin typeface="Arial" panose="020B0604020202020204"/>
                <a:ea typeface="+mn-ea"/>
                <a:cs typeface="+mn-cs"/>
              </a:rPr>
              <a:t>Passer en</a:t>
            </a:r>
            <a:r>
              <a:rPr kumimoji="0" lang="en-US" sz="3200" b="0" i="0" u="none" strike="noStrike" kern="1200" cap="none" spc="0" normalizeH="0" baseline="0" noProof="0" dirty="0">
                <a:ln>
                  <a:noFill/>
                </a:ln>
                <a:solidFill>
                  <a:prstClr val="black"/>
                </a:solidFill>
                <a:effectLst/>
                <a:uLnTx/>
                <a:uFillTx/>
                <a:latin typeface="Arial" panose="020B0604020202020204"/>
                <a:ea typeface="+mn-ea"/>
                <a:cs typeface="+mn-cs"/>
              </a:rPr>
              <a:t> </a:t>
            </a:r>
            <a:r>
              <a:rPr kumimoji="0" lang="fr-FR" sz="3200" b="0" i="0" u="none" strike="noStrike" kern="1200" cap="none" spc="0" normalizeH="0" baseline="0" noProof="0" dirty="0">
                <a:ln>
                  <a:noFill/>
                </a:ln>
                <a:solidFill>
                  <a:prstClr val="black"/>
                </a:solidFill>
                <a:effectLst/>
                <a:uLnTx/>
                <a:uFillTx/>
                <a:latin typeface="Arial" panose="020B0604020202020204"/>
                <a:ea typeface="+mn-ea"/>
                <a:cs typeface="+mn-cs"/>
              </a:rPr>
              <a:t>revue les points forts et les lacunes</a:t>
            </a:r>
          </a:p>
        </p:txBody>
      </p:sp>
      <p:sp>
        <p:nvSpPr>
          <p:cNvPr id="13" name="Rectangle 12">
            <a:extLst>
              <a:ext uri="{FF2B5EF4-FFF2-40B4-BE49-F238E27FC236}">
                <a16:creationId xmlns:a16="http://schemas.microsoft.com/office/drawing/2014/main" id="{26D38A6C-2F8F-4154-AD53-AC19193B93C6}"/>
              </a:ext>
            </a:extLst>
          </p:cNvPr>
          <p:cNvSpPr/>
          <p:nvPr/>
        </p:nvSpPr>
        <p:spPr>
          <a:xfrm>
            <a:off x="5841240" y="990741"/>
            <a:ext cx="5559361" cy="4571923"/>
          </a:xfrm>
          <a:prstGeom prst="rect">
            <a:avLst/>
          </a:prstGeom>
        </p:spPr>
        <p:txBody>
          <a:bodyPr wrap="square" lIns="91440" tIns="45720" rIns="91440" bIns="45720" anchor="t">
            <a:noAutofit/>
          </a:bodyPr>
          <a:lstStyle/>
          <a:p>
            <a:pPr lvl="0">
              <a:spcAft>
                <a:spcPts val="1200"/>
              </a:spcAft>
            </a:pPr>
            <a:r>
              <a:rPr lang="en-US" sz="1600" b="1" u="sng" dirty="0">
                <a:solidFill>
                  <a:prstClr val="black"/>
                </a:solidFill>
                <a:cs typeface="Calibri" panose="020F0502020204030204" pitchFamily="34" charset="0"/>
              </a:rPr>
              <a:t>TÂCHES :</a:t>
            </a:r>
          </a:p>
          <a:p>
            <a:pPr marL="342900" lvl="0" indent="-342900">
              <a:spcAft>
                <a:spcPts val="1200"/>
              </a:spcAft>
              <a:buFontTx/>
              <a:buAutoNum type="arabicPeriod"/>
            </a:pPr>
            <a:r>
              <a:rPr lang="fr-FR" sz="1550" dirty="0">
                <a:solidFill>
                  <a:prstClr val="black"/>
                </a:solidFill>
                <a:cs typeface="Calibri" panose="020F0502020204030204" pitchFamily="34" charset="0"/>
              </a:rPr>
              <a:t>En groupes, divisez une feuille de papier en trois parties</a:t>
            </a:r>
            <a:r>
              <a:rPr lang="en-US" sz="1550" dirty="0">
                <a:solidFill>
                  <a:prstClr val="black"/>
                </a:solidFill>
                <a:cs typeface="Calibri" panose="020F0502020204030204" pitchFamily="34" charset="0"/>
              </a:rPr>
              <a:t>.</a:t>
            </a:r>
          </a:p>
          <a:p>
            <a:pPr marL="342900" lvl="0" indent="-342900">
              <a:spcAft>
                <a:spcPts val="1200"/>
              </a:spcAft>
              <a:buFontTx/>
              <a:buAutoNum type="arabicPeriod"/>
            </a:pPr>
            <a:r>
              <a:rPr lang="fr-FR" sz="1550" dirty="0">
                <a:solidFill>
                  <a:prstClr val="black"/>
                </a:solidFill>
                <a:cs typeface="Calibri"/>
              </a:rPr>
              <a:t>Examinez le plan national de déploiement et de vaccination (PNDV) et les notes prises au cours de l’exercice de simulation</a:t>
            </a:r>
            <a:endParaRPr lang="en-US" sz="1550" dirty="0">
              <a:solidFill>
                <a:prstClr val="black"/>
              </a:solidFill>
              <a:cs typeface="Calibri"/>
            </a:endParaRPr>
          </a:p>
          <a:p>
            <a:pPr marL="342900" lvl="0" indent="-342900">
              <a:spcAft>
                <a:spcPts val="1200"/>
              </a:spcAft>
              <a:buFont typeface="+mj-lt"/>
              <a:buAutoNum type="arabicPeriod"/>
            </a:pPr>
            <a:r>
              <a:rPr lang="fr-FR" sz="1550" dirty="0">
                <a:solidFill>
                  <a:prstClr val="black"/>
                </a:solidFill>
                <a:cs typeface="Calibri" panose="020F0502020204030204" pitchFamily="34" charset="0"/>
              </a:rPr>
              <a:t>Après discussion, inscrivez vos réponses aux trois questions suivantes dans les colonnes correspondantes </a:t>
            </a:r>
            <a:r>
              <a:rPr lang="en-US" sz="1550" dirty="0">
                <a:solidFill>
                  <a:prstClr val="black"/>
                </a:solidFill>
                <a:cs typeface="Calibri" panose="020F0502020204030204" pitchFamily="34" charset="0"/>
              </a:rPr>
              <a:t>:</a:t>
            </a:r>
            <a:endParaRPr lang="en-US" sz="1550" b="1" dirty="0">
              <a:solidFill>
                <a:prstClr val="black"/>
              </a:solidFill>
              <a:cs typeface="Calibri" panose="020F0502020204030204" pitchFamily="34" charset="0"/>
            </a:endParaRPr>
          </a:p>
          <a:p>
            <a:pPr marL="800100" lvl="1" indent="-342900">
              <a:spcAft>
                <a:spcPts val="1200"/>
              </a:spcAft>
              <a:buFont typeface="Arial" panose="020B0604020202020204" pitchFamily="34" charset="0"/>
              <a:buChar char="•"/>
            </a:pPr>
            <a:r>
              <a:rPr lang="fr-FR" sz="1550" dirty="0">
                <a:solidFill>
                  <a:prstClr val="black"/>
                </a:solidFill>
                <a:cs typeface="Calibri" panose="020F0502020204030204" pitchFamily="34" charset="0"/>
              </a:rPr>
              <a:t>Quels sont les éléments de la planification du déploiement des vaccins contre la COVID 19 qui sont bons/efficaces ? (Bonne pratique)</a:t>
            </a:r>
            <a:endParaRPr lang="en-US" sz="1550" dirty="0">
              <a:solidFill>
                <a:prstClr val="black"/>
              </a:solidFill>
              <a:cs typeface="Calibri" panose="020F0502020204030204" pitchFamily="34" charset="0"/>
            </a:endParaRPr>
          </a:p>
          <a:p>
            <a:pPr marL="800100" lvl="1" indent="-342900">
              <a:spcAft>
                <a:spcPts val="1200"/>
              </a:spcAft>
              <a:buFont typeface="Arial" panose="020B0604020202020204" pitchFamily="34" charset="0"/>
              <a:buChar char="•"/>
            </a:pPr>
            <a:r>
              <a:rPr lang="fr-FR" sz="1550" dirty="0">
                <a:solidFill>
                  <a:prstClr val="black"/>
                </a:solidFill>
                <a:cs typeface="Calibri" panose="020F0502020204030204" pitchFamily="34" charset="0"/>
              </a:rPr>
              <a:t>Quels sont les éléments de la planification du déploiement des vaccins contre la COVID 19 qui sont mauvais ou problématiques et qui nécessitent d'être améliorés ? (goulets d’étranglement)</a:t>
            </a:r>
            <a:endParaRPr lang="en-US" sz="1550" dirty="0">
              <a:solidFill>
                <a:prstClr val="black"/>
              </a:solidFill>
              <a:cs typeface="Calibri" panose="020F0502020204030204" pitchFamily="34" charset="0"/>
            </a:endParaRPr>
          </a:p>
          <a:p>
            <a:pPr marL="800100" lvl="1" indent="-342900">
              <a:spcAft>
                <a:spcPts val="1200"/>
              </a:spcAft>
              <a:buFont typeface="Arial" panose="020B0604020202020204" pitchFamily="34" charset="0"/>
              <a:buChar char="•"/>
            </a:pPr>
            <a:r>
              <a:rPr lang="fr-FR" sz="1550" dirty="0">
                <a:solidFill>
                  <a:prstClr val="black"/>
                </a:solidFill>
                <a:cs typeface="Calibri" panose="020F0502020204030204" pitchFamily="34" charset="0"/>
              </a:rPr>
              <a:t>Quels sont, selon vous, les trois principaux domaines/activités qui nécessitent une planification plus poussée</a:t>
            </a:r>
            <a:endParaRPr kumimoji="0" lang="en-US" sz="1800" b="0" i="0" u="none" strike="noStrike" kern="1200" cap="none" spc="0" normalizeH="0" baseline="0" noProof="0" dirty="0">
              <a:ln>
                <a:noFill/>
              </a:ln>
              <a:solidFill>
                <a:prstClr val="black"/>
              </a:solidFill>
              <a:effectLst/>
              <a:uLnTx/>
              <a:uFillTx/>
              <a:latin typeface="Arial" panose="020B0604020202020204"/>
              <a:ea typeface="+mn-ea"/>
              <a:cs typeface="Calibri" panose="020F0502020204030204" pitchFamily="34" charset="0"/>
            </a:endParaRPr>
          </a:p>
        </p:txBody>
      </p:sp>
      <p:grpSp>
        <p:nvGrpSpPr>
          <p:cNvPr id="14" name="Group 13">
            <a:extLst>
              <a:ext uri="{FF2B5EF4-FFF2-40B4-BE49-F238E27FC236}">
                <a16:creationId xmlns:a16="http://schemas.microsoft.com/office/drawing/2014/main" id="{89301FD9-3E22-4D05-AB5A-E42D4E841735}"/>
              </a:ext>
            </a:extLst>
          </p:cNvPr>
          <p:cNvGrpSpPr/>
          <p:nvPr/>
        </p:nvGrpSpPr>
        <p:grpSpPr>
          <a:xfrm>
            <a:off x="10015153" y="616062"/>
            <a:ext cx="1849281" cy="749356"/>
            <a:chOff x="9978391" y="5342554"/>
            <a:chExt cx="1849281" cy="749356"/>
          </a:xfrm>
        </p:grpSpPr>
        <p:pic>
          <p:nvPicPr>
            <p:cNvPr id="15" name="Picture 14">
              <a:extLst>
                <a:ext uri="{FF2B5EF4-FFF2-40B4-BE49-F238E27FC236}">
                  <a16:creationId xmlns:a16="http://schemas.microsoft.com/office/drawing/2014/main" id="{68BB950D-E0EA-4CF9-914C-A9343E4B778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6" name="TextBox 15">
              <a:extLst>
                <a:ext uri="{FF2B5EF4-FFF2-40B4-BE49-F238E27FC236}">
                  <a16:creationId xmlns:a16="http://schemas.microsoft.com/office/drawing/2014/main" id="{E30C1043-CB9B-46D4-B470-C7E83CDEBCC2}"/>
                </a:ext>
              </a:extLst>
            </p:cNvPr>
            <p:cNvSpPr txBox="1"/>
            <p:nvPr/>
          </p:nvSpPr>
          <p:spPr>
            <a:xfrm>
              <a:off x="10668380" y="5522976"/>
              <a:ext cx="1159292"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75 min</a:t>
              </a:r>
            </a:p>
          </p:txBody>
        </p:sp>
      </p:grpSp>
      <p:cxnSp>
        <p:nvCxnSpPr>
          <p:cNvPr id="18" name="Straight Connector 17">
            <a:extLst>
              <a:ext uri="{FF2B5EF4-FFF2-40B4-BE49-F238E27FC236}">
                <a16:creationId xmlns:a16="http://schemas.microsoft.com/office/drawing/2014/main" id="{BCBB288C-3A71-44A7-A69E-8D16D8551DF0}"/>
              </a:ext>
            </a:extLst>
          </p:cNvPr>
          <p:cNvCxnSpPr/>
          <p:nvPr/>
        </p:nvCxnSpPr>
        <p:spPr>
          <a:xfrm>
            <a:off x="5506589" y="6270602"/>
            <a:ext cx="6228665"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5B964DD-F08B-438A-B1C8-E8CDC9A289C8}"/>
              </a:ext>
            </a:extLst>
          </p:cNvPr>
          <p:cNvSpPr txBox="1"/>
          <p:nvPr/>
        </p:nvSpPr>
        <p:spPr>
          <a:xfrm>
            <a:off x="6313714" y="6270602"/>
            <a:ext cx="5421539"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1400" b="0" i="1" u="none" strike="noStrike" kern="1200" cap="none" spc="0" normalizeH="0" baseline="0" noProof="0" dirty="0">
                <a:ln>
                  <a:noFill/>
                </a:ln>
                <a:solidFill>
                  <a:srgbClr val="A24B19"/>
                </a:solidFill>
                <a:effectLst/>
                <a:uLnTx/>
                <a:uFillTx/>
                <a:latin typeface="Arial" panose="020B0604020202020204"/>
                <a:ea typeface="+mn-ea"/>
                <a:cs typeface="Calibri" panose="020F0502020204030204" pitchFamily="34" charset="0"/>
              </a:rPr>
              <a:t>Note : le plan d’action sera réalisé au cours de la séance suivante</a:t>
            </a:r>
            <a:endParaRPr kumimoji="0" lang="en-US" sz="1400" b="0" i="1" u="none" strike="noStrike" kern="1200" cap="none" spc="0" normalizeH="0" baseline="0" noProof="0" dirty="0">
              <a:ln>
                <a:noFill/>
              </a:ln>
              <a:solidFill>
                <a:srgbClr val="A24B19"/>
              </a:solidFill>
              <a:effectLst/>
              <a:uLnTx/>
              <a:uFillTx/>
              <a:latin typeface="Arial" panose="020B0604020202020204"/>
              <a:ea typeface="+mn-ea"/>
              <a:cs typeface="Calibri" panose="020F0502020204030204" pitchFamily="34" charset="0"/>
            </a:endParaRPr>
          </a:p>
        </p:txBody>
      </p:sp>
    </p:spTree>
    <p:extLst>
      <p:ext uri="{BB962C8B-B14F-4D97-AF65-F5344CB8AC3E}">
        <p14:creationId xmlns:p14="http://schemas.microsoft.com/office/powerpoint/2010/main" val="3616625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kumimoji="0" lang="en-US"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Plan </a:t>
            </a:r>
            <a:r>
              <a:rPr kumimoji="0" lang="fr-FR"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d’action</a:t>
            </a:r>
            <a:endParaRPr lang="en-US" dirty="0"/>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5" name="Picture 4">
            <a:extLst>
              <a:ext uri="{FF2B5EF4-FFF2-40B4-BE49-F238E27FC236}">
                <a16:creationId xmlns:a16="http://schemas.microsoft.com/office/drawing/2014/main" id="{191160E5-625D-4340-B7C6-749B9B9DC69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780" y="1591319"/>
            <a:ext cx="3633701" cy="3675362"/>
          </a:xfrm>
          <a:prstGeom prst="rect">
            <a:avLst/>
          </a:prstGeom>
        </p:spPr>
      </p:pic>
      <p:pic>
        <p:nvPicPr>
          <p:cNvPr id="20" name="Picture 19">
            <a:extLst>
              <a:ext uri="{FF2B5EF4-FFF2-40B4-BE49-F238E27FC236}">
                <a16:creationId xmlns:a16="http://schemas.microsoft.com/office/drawing/2014/main" id="{F7E3BC02-E4EF-4331-AE3E-414EB8D48D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70240" y="1315990"/>
            <a:ext cx="7944256" cy="4327360"/>
          </a:xfrm>
          <a:prstGeom prst="rect">
            <a:avLst/>
          </a:prstGeom>
        </p:spPr>
      </p:pic>
      <p:grpSp>
        <p:nvGrpSpPr>
          <p:cNvPr id="21" name="Group 20">
            <a:extLst>
              <a:ext uri="{FF2B5EF4-FFF2-40B4-BE49-F238E27FC236}">
                <a16:creationId xmlns:a16="http://schemas.microsoft.com/office/drawing/2014/main" id="{7B2A816A-70D3-48BC-BE06-C4284701AC98}"/>
              </a:ext>
            </a:extLst>
          </p:cNvPr>
          <p:cNvGrpSpPr/>
          <p:nvPr/>
        </p:nvGrpSpPr>
        <p:grpSpPr>
          <a:xfrm>
            <a:off x="1445420" y="5643350"/>
            <a:ext cx="1849281" cy="749356"/>
            <a:chOff x="9978391" y="5342554"/>
            <a:chExt cx="1849281" cy="749356"/>
          </a:xfrm>
        </p:grpSpPr>
        <p:pic>
          <p:nvPicPr>
            <p:cNvPr id="22" name="Picture 21">
              <a:extLst>
                <a:ext uri="{FF2B5EF4-FFF2-40B4-BE49-F238E27FC236}">
                  <a16:creationId xmlns:a16="http://schemas.microsoft.com/office/drawing/2014/main" id="{51F79309-2284-4C6C-8B8E-00FB51F645F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23" name="TextBox 22">
              <a:extLst>
                <a:ext uri="{FF2B5EF4-FFF2-40B4-BE49-F238E27FC236}">
                  <a16:creationId xmlns:a16="http://schemas.microsoft.com/office/drawing/2014/main" id="{6FFD4572-B504-4819-B475-93A622443C5B}"/>
                </a:ext>
              </a:extLst>
            </p:cNvPr>
            <p:cNvSpPr txBox="1"/>
            <p:nvPr/>
          </p:nvSpPr>
          <p:spPr>
            <a:xfrm>
              <a:off x="10668380" y="5522976"/>
              <a:ext cx="1159292"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45 min</a:t>
              </a:r>
            </a:p>
          </p:txBody>
        </p:sp>
      </p:grpSp>
    </p:spTree>
    <p:extLst>
      <p:ext uri="{BB962C8B-B14F-4D97-AF65-F5344CB8AC3E}">
        <p14:creationId xmlns:p14="http://schemas.microsoft.com/office/powerpoint/2010/main" val="3263521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kumimoji="0" lang="fr-FR"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Formulaire d’évaluation des participants</a:t>
            </a:r>
            <a:endParaRPr lang="en-US" dirty="0"/>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EA682B2-33C9-4D4F-9A18-C7D5F7FE2751}" type="datetime3">
              <a:rPr kumimoji="0" lang="en-US" sz="1200" b="1" i="0" u="none" strike="noStrike" kern="1200" cap="none" spc="0" normalizeH="0" baseline="0" noProof="0" smtClean="0">
                <a:ln>
                  <a:noFill/>
                </a:ln>
                <a:solidFill>
                  <a:prstClr val="white"/>
                </a:solidFill>
                <a:effectLst/>
                <a:uLnTx/>
                <a:uFillTx/>
                <a:latin typeface="Arial" panose="020B0604020202020204" pitchFamily="34" charset="0"/>
                <a:ea typeface="+mn-ea"/>
                <a:cs typeface="Arial" panose="020B0604020202020204" pitchFamily="34" charset="0"/>
              </a:rPr>
              <a:pPr marL="0" marR="0" lvl="0" indent="0" algn="l" defTabSz="914400" rtl="0" eaLnBrk="1" fontAlgn="auto" latinLnBrk="0" hangingPunct="1">
                <a:lnSpc>
                  <a:spcPct val="100000"/>
                </a:lnSpc>
                <a:spcBef>
                  <a:spcPts val="0"/>
                </a:spcBef>
                <a:spcAft>
                  <a:spcPts val="0"/>
                </a:spcAft>
                <a:buClrTx/>
                <a:buSzTx/>
                <a:buFontTx/>
                <a:buNone/>
                <a:tabLst/>
                <a:defRPr/>
              </a:pPr>
              <a:t>21 December 2020</a:t>
            </a:fld>
            <a:endParaRPr kumimoji="0" lang="en-US" sz="1200" b="1"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5" name="Rectangle 4">
            <a:extLst>
              <a:ext uri="{FF2B5EF4-FFF2-40B4-BE49-F238E27FC236}">
                <a16:creationId xmlns:a16="http://schemas.microsoft.com/office/drawing/2014/main" id="{C62B40BA-F069-46EB-80AD-1DA680739316}"/>
              </a:ext>
            </a:extLst>
          </p:cNvPr>
          <p:cNvSpPr/>
          <p:nvPr/>
        </p:nvSpPr>
        <p:spPr>
          <a:xfrm>
            <a:off x="6172765" y="2184611"/>
            <a:ext cx="4799463" cy="22467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kumimoji="0" lang="fr-FR" sz="2800"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Vos </a:t>
            </a:r>
            <a:r>
              <a:rPr kumimoji="0" lang="fr-FR" sz="2800"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3"/>
              </a:rPr>
              <a:t>commentaires</a:t>
            </a:r>
            <a:r>
              <a:rPr kumimoji="0" lang="en-US" sz="2800"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hlinkClick r:id="rId3"/>
              </a:rPr>
              <a:t> </a:t>
            </a:r>
            <a:r>
              <a:rPr kumimoji="0" lang="fr-FR" sz="2800"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nous aideront à maintenir et à améliorer la qualité et la pertinence des futurs exercices de simulation</a:t>
            </a:r>
            <a:r>
              <a:rPr kumimoji="0" lang="en-US" sz="2800" b="0" i="1"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rPr>
              <a:t>.</a:t>
            </a:r>
            <a:endParaRPr kumimoji="0" lang="en-US" sz="3200" b="0" i="0" u="none" strike="noStrike" kern="1200" cap="none" spc="0" normalizeH="0" baseline="0" noProof="0" dirty="0">
              <a:ln>
                <a:noFill/>
              </a:ln>
              <a:solidFill>
                <a:prstClr val="black"/>
              </a:solidFill>
              <a:effectLst/>
              <a:uLnTx/>
              <a:uFillTx/>
              <a:latin typeface="Arial" panose="020B0604020202020204" pitchFamily="34" charset="0"/>
              <a:ea typeface="Calibri" panose="020F0502020204030204" pitchFamily="34" charset="0"/>
              <a:cs typeface="+mn-cs"/>
            </a:endParaRPr>
          </a:p>
        </p:txBody>
      </p:sp>
      <p:grpSp>
        <p:nvGrpSpPr>
          <p:cNvPr id="9" name="Group 8">
            <a:extLst>
              <a:ext uri="{FF2B5EF4-FFF2-40B4-BE49-F238E27FC236}">
                <a16:creationId xmlns:a16="http://schemas.microsoft.com/office/drawing/2014/main" id="{2B3E6510-CC81-4105-9D35-20E4BF56DD55}"/>
              </a:ext>
            </a:extLst>
          </p:cNvPr>
          <p:cNvGrpSpPr/>
          <p:nvPr/>
        </p:nvGrpSpPr>
        <p:grpSpPr>
          <a:xfrm>
            <a:off x="7730214" y="4687651"/>
            <a:ext cx="1677760" cy="749356"/>
            <a:chOff x="9978391" y="5342554"/>
            <a:chExt cx="1677760" cy="749356"/>
          </a:xfrm>
        </p:grpSpPr>
        <p:pic>
          <p:nvPicPr>
            <p:cNvPr id="13" name="Picture 12">
              <a:extLst>
                <a:ext uri="{FF2B5EF4-FFF2-40B4-BE49-F238E27FC236}">
                  <a16:creationId xmlns:a16="http://schemas.microsoft.com/office/drawing/2014/main" id="{973EC829-C3FA-4328-99AA-B40E0032AAF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4" name="TextBox 13">
              <a:extLst>
                <a:ext uri="{FF2B5EF4-FFF2-40B4-BE49-F238E27FC236}">
                  <a16:creationId xmlns:a16="http://schemas.microsoft.com/office/drawing/2014/main" id="{CC1F5717-065B-4919-AD00-736B6FD64B1C}"/>
                </a:ext>
              </a:extLst>
            </p:cNvPr>
            <p:cNvSpPr txBox="1"/>
            <p:nvPr/>
          </p:nvSpPr>
          <p:spPr>
            <a:xfrm>
              <a:off x="10668380" y="5522976"/>
              <a:ext cx="98777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5 min</a:t>
              </a:r>
            </a:p>
          </p:txBody>
        </p:sp>
      </p:grpSp>
      <p:pic>
        <p:nvPicPr>
          <p:cNvPr id="10" name="Image 9" descr="Publications | Strategic Partnership for IHR and Health Security (SPH)">
            <a:extLst>
              <a:ext uri="{FF2B5EF4-FFF2-40B4-BE49-F238E27FC236}">
                <a16:creationId xmlns:a16="http://schemas.microsoft.com/office/drawing/2014/main" id="{3B9BAF1E-C5EF-48B5-85E1-CD3BBE326043}"/>
              </a:ext>
            </a:extLst>
          </p:cNvPr>
          <p:cNvPicPr/>
          <p:nvPr/>
        </p:nvPicPr>
        <p:blipFill>
          <a:blip r:embed="rId5">
            <a:extLst>
              <a:ext uri="{28A0092B-C50C-407E-A947-70E740481C1C}">
                <a14:useLocalDpi xmlns:a14="http://schemas.microsoft.com/office/drawing/2010/main" val="0"/>
              </a:ext>
            </a:extLst>
          </a:blip>
          <a:srcRect/>
          <a:stretch>
            <a:fillRect/>
          </a:stretch>
        </p:blipFill>
        <p:spPr bwMode="auto">
          <a:xfrm>
            <a:off x="630622" y="875763"/>
            <a:ext cx="5065986" cy="5396247"/>
          </a:xfrm>
          <a:prstGeom prst="rect">
            <a:avLst/>
          </a:prstGeom>
          <a:noFill/>
          <a:ln>
            <a:noFill/>
          </a:ln>
        </p:spPr>
      </p:pic>
    </p:spTree>
    <p:extLst>
      <p:ext uri="{BB962C8B-B14F-4D97-AF65-F5344CB8AC3E}">
        <p14:creationId xmlns:p14="http://schemas.microsoft.com/office/powerpoint/2010/main" val="1238934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kumimoji="0" lang="fr-FR"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Synthèse et prochaines étapes</a:t>
            </a:r>
            <a:endParaRPr lang="en-US" dirty="0"/>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7" name="Picture 6">
            <a:extLst>
              <a:ext uri="{FF2B5EF4-FFF2-40B4-BE49-F238E27FC236}">
                <a16:creationId xmlns:a16="http://schemas.microsoft.com/office/drawing/2014/main" id="{7200FD45-150F-4024-82DC-29A8CF80CB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419557">
            <a:off x="1928217" y="1162881"/>
            <a:ext cx="7850404" cy="4500941"/>
          </a:xfrm>
          <a:prstGeom prst="rect">
            <a:avLst/>
          </a:prstGeom>
        </p:spPr>
      </p:pic>
      <p:sp>
        <p:nvSpPr>
          <p:cNvPr id="8" name="TextBox 7">
            <a:extLst>
              <a:ext uri="{FF2B5EF4-FFF2-40B4-BE49-F238E27FC236}">
                <a16:creationId xmlns:a16="http://schemas.microsoft.com/office/drawing/2014/main" id="{0E46B248-6FCC-4C4D-B5C7-8F13B04B80AF}"/>
              </a:ext>
            </a:extLst>
          </p:cNvPr>
          <p:cNvSpPr txBox="1"/>
          <p:nvPr/>
        </p:nvSpPr>
        <p:spPr>
          <a:xfrm>
            <a:off x="1878508" y="4578825"/>
            <a:ext cx="794982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36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PROCHAINES ÉTAPES</a:t>
            </a:r>
          </a:p>
        </p:txBody>
      </p:sp>
    </p:spTree>
    <p:extLst>
      <p:ext uri="{BB962C8B-B14F-4D97-AF65-F5344CB8AC3E}">
        <p14:creationId xmlns:p14="http://schemas.microsoft.com/office/powerpoint/2010/main" val="2979113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BCF9-0B8D-4074-9436-701BDD2B6BFF}"/>
              </a:ext>
            </a:extLst>
          </p:cNvPr>
          <p:cNvSpPr/>
          <p:nvPr/>
        </p:nvSpPr>
        <p:spPr>
          <a:xfrm>
            <a:off x="0" y="3773606"/>
            <a:ext cx="12192000" cy="28933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sz="2400" b="1" i="0" u="none" strike="noStrike" kern="1200" cap="none" spc="0" normalizeH="0" baseline="0" noProof="0">
                <a:ln>
                  <a:noFill/>
                </a:ln>
                <a:solidFill>
                  <a:prstClr val="white"/>
                </a:solidFill>
                <a:effectLst/>
                <a:uLnTx/>
                <a:uFillTx/>
                <a:latin typeface="Arial" panose="020B0604020202020204"/>
                <a:ea typeface="+mn-ea"/>
                <a:cs typeface="+mn-cs"/>
              </a:rPr>
              <a:t>WHO RESOURCES</a:t>
            </a:r>
          </a:p>
        </p:txBody>
      </p:sp>
      <p:sp>
        <p:nvSpPr>
          <p:cNvPr id="10" name="TextBox 9">
            <a:extLst>
              <a:ext uri="{FF2B5EF4-FFF2-40B4-BE49-F238E27FC236}">
                <a16:creationId xmlns:a16="http://schemas.microsoft.com/office/drawing/2014/main" id="{04F2AF43-6C07-4B87-BFC4-B1B98FDD4CAF}"/>
              </a:ext>
            </a:extLst>
          </p:cNvPr>
          <p:cNvSpPr txBox="1"/>
          <p:nvPr/>
        </p:nvSpPr>
        <p:spPr>
          <a:xfrm>
            <a:off x="0" y="-101525"/>
            <a:ext cx="121920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4800" b="1" i="0" u="none" strike="noStrike" kern="1200" cap="none" spc="0" normalizeH="0" baseline="0" dirty="0">
                <a:ln>
                  <a:noFill/>
                </a:ln>
                <a:solidFill>
                  <a:prstClr val="white"/>
                </a:solidFill>
                <a:effectLst/>
                <a:uLnTx/>
                <a:uFillTx/>
                <a:latin typeface="Arial" panose="020B0604020202020204"/>
                <a:ea typeface="+mn-ea"/>
                <a:cs typeface="Calibri" panose="020F0502020204030204" pitchFamily="34" charset="0"/>
              </a:rPr>
              <a:t>MERCI !</a:t>
            </a:r>
          </a:p>
        </p:txBody>
      </p:sp>
      <p:sp>
        <p:nvSpPr>
          <p:cNvPr id="13" name="Rectangle: Rounded Corners 12">
            <a:extLst>
              <a:ext uri="{FF2B5EF4-FFF2-40B4-BE49-F238E27FC236}">
                <a16:creationId xmlns:a16="http://schemas.microsoft.com/office/drawing/2014/main" id="{C11B9C60-02FC-41E8-B2BE-53DD780C3CA3}"/>
              </a:ext>
            </a:extLst>
          </p:cNvPr>
          <p:cNvSpPr/>
          <p:nvPr/>
        </p:nvSpPr>
        <p:spPr>
          <a:xfrm>
            <a:off x="1239599"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Arial" panose="020B0604020202020204"/>
                <a:ea typeface="+mn-ea"/>
                <a:cs typeface="+mn-cs"/>
              </a:rPr>
              <a:t>Page Web OMS sur l’urgence </a:t>
            </a:r>
            <a:r>
              <a:rPr kumimoji="0" lang="fr-FR" sz="1800" b="1" i="0" u="none" strike="noStrike" kern="1200" cap="none" spc="0" normalizeH="0" baseline="0" noProof="0" dirty="0">
                <a:ln>
                  <a:noFill/>
                </a:ln>
                <a:solidFill>
                  <a:prstClr val="black"/>
                </a:solidFill>
                <a:effectLst/>
                <a:uLnTx/>
                <a:uFillTx/>
                <a:latin typeface="Arial" panose="020B0604020202020204"/>
                <a:ea typeface="+mn-ea"/>
                <a:cs typeface="+mn-cs"/>
              </a:rPr>
              <a:t>COVID-19</a:t>
            </a:r>
          </a:p>
        </p:txBody>
      </p:sp>
      <p:pic>
        <p:nvPicPr>
          <p:cNvPr id="9" name="Picture 8">
            <a:hlinkClick r:id="rId3"/>
            <a:extLst>
              <a:ext uri="{FF2B5EF4-FFF2-40B4-BE49-F238E27FC236}">
                <a16:creationId xmlns:a16="http://schemas.microsoft.com/office/drawing/2014/main" id="{73E02E2C-30C2-49FA-8399-05DC2B895B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50782" y="5170714"/>
            <a:ext cx="1043875" cy="982459"/>
          </a:xfrm>
          <a:prstGeom prst="rect">
            <a:avLst/>
          </a:prstGeom>
        </p:spPr>
      </p:pic>
      <p:sp>
        <p:nvSpPr>
          <p:cNvPr id="18" name="TextBox 17">
            <a:extLst>
              <a:ext uri="{FF2B5EF4-FFF2-40B4-BE49-F238E27FC236}">
                <a16:creationId xmlns:a16="http://schemas.microsoft.com/office/drawing/2014/main" id="{E23129EC-78FD-42DC-A2CC-588997984439}"/>
              </a:ext>
            </a:extLst>
          </p:cNvPr>
          <p:cNvSpPr txBox="1"/>
          <p:nvPr/>
        </p:nvSpPr>
        <p:spPr>
          <a:xfrm>
            <a:off x="1524000" y="6227799"/>
            <a:ext cx="189411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1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Scannez ou cliquez</a:t>
            </a:r>
          </a:p>
        </p:txBody>
      </p:sp>
      <p:sp>
        <p:nvSpPr>
          <p:cNvPr id="2" name="TextBox 1">
            <a:extLst>
              <a:ext uri="{FF2B5EF4-FFF2-40B4-BE49-F238E27FC236}">
                <a16:creationId xmlns:a16="http://schemas.microsoft.com/office/drawing/2014/main" id="{792C72D7-0DB3-47B6-ACCD-3268695FBC1A}"/>
              </a:ext>
            </a:extLst>
          </p:cNvPr>
          <p:cNvSpPr txBox="1"/>
          <p:nvPr/>
        </p:nvSpPr>
        <p:spPr>
          <a:xfrm>
            <a:off x="0" y="665919"/>
            <a:ext cx="12192000" cy="3152145"/>
          </a:xfrm>
          <a:prstGeom prst="rect">
            <a:avLst/>
          </a:prstGeom>
          <a:noFill/>
        </p:spPr>
        <p:txBody>
          <a:bodyPr wrap="square" lIns="91440" tIns="45720" rIns="91440" bIns="45720" rtlCol="0" anchor="t">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2400" b="1" i="0" u="none" strike="noStrike" kern="1200" cap="none" spc="0" normalizeH="0" baseline="0" noProof="0" dirty="0">
                <a:ln>
                  <a:noFill/>
                </a:ln>
                <a:solidFill>
                  <a:srgbClr val="0070C0"/>
                </a:solidFill>
                <a:effectLst/>
                <a:uLnTx/>
                <a:uFillTx/>
                <a:latin typeface="Arial" panose="020B0604020202020204"/>
                <a:ea typeface="+mn-ea"/>
                <a:cs typeface="Calibri"/>
              </a:rPr>
              <a:t>Pour tout soutien technique pour les exercices de simulation, veuillez contacter votre point focal au bureau de pays ou au bureau régional de l’OMS </a:t>
            </a:r>
            <a:r>
              <a:rPr kumimoji="0" lang="fr-FR" sz="2400" b="1" i="0" u="none" strike="noStrike" kern="1200" cap="none" spc="0" normalizeH="0" baseline="0" dirty="0">
                <a:ln>
                  <a:noFill/>
                </a:ln>
                <a:solidFill>
                  <a:srgbClr val="0070C0"/>
                </a:solidFill>
                <a:effectLst/>
                <a:uLnTx/>
                <a:uFillTx/>
                <a:latin typeface="Arial" panose="020B0604020202020204"/>
                <a:ea typeface="+mn-ea"/>
                <a:cs typeface="Calibri"/>
              </a:rPr>
              <a:t>:</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20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AFRO: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5"/>
              </a:rPr>
              <a:t>stephenm@who.int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EMRO: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6"/>
              </a:rPr>
              <a:t>samhourid@who.int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EURO: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7"/>
              </a:rPr>
              <a:t>schmidtt@who.int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8"/>
              </a:rPr>
              <a:t>rashforda@who.int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PAHO: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9"/>
              </a:rPr>
              <a:t>andragro@paho.org</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SEARO: 	</a:t>
            </a:r>
            <a:r>
              <a:rPr kumimoji="0" lang="en-US" sz="1800" b="1" i="0" u="none" strike="noStrike" kern="1200" cap="none" spc="0" normalizeH="0" baseline="0" noProof="0" dirty="0">
                <a:ln>
                  <a:noFill/>
                </a:ln>
                <a:solidFill>
                  <a:prstClr val="black"/>
                </a:solidFill>
                <a:effectLst/>
                <a:uLnTx/>
                <a:uFillTx/>
                <a:latin typeface="Arial" panose="020B0604020202020204"/>
                <a:ea typeface="+mn-lt"/>
                <a:cs typeface="Arial" panose="020B0604020202020204"/>
                <a:hlinkClick r:id="rId10"/>
              </a:rPr>
              <a:t>katom@who.int</a:t>
            </a:r>
            <a:r>
              <a:rPr kumimoji="0" lang="en-US" sz="1800" b="1" i="0" u="none" strike="noStrike" kern="1200" cap="none" spc="0" normalizeH="0" baseline="0" noProof="0" dirty="0">
                <a:ln>
                  <a:noFill/>
                </a:ln>
                <a:solidFill>
                  <a:prstClr val="black"/>
                </a:solidFill>
                <a:effectLst/>
                <a:uLnTx/>
                <a:uFillTx/>
                <a:latin typeface="Arial" panose="020B0604020202020204"/>
                <a:ea typeface="+mn-lt"/>
                <a:cs typeface="Arial" panose="020B0604020202020204"/>
              </a:rPr>
              <a:t>; </a:t>
            </a:r>
            <a:r>
              <a:rPr kumimoji="0" lang="en-US" sz="1800" b="1" i="0" u="none" strike="noStrike" kern="1200" cap="none" spc="0" normalizeH="0" baseline="0" noProof="0" dirty="0">
                <a:ln>
                  <a:noFill/>
                </a:ln>
                <a:solidFill>
                  <a:srgbClr val="0070C0"/>
                </a:solidFill>
                <a:effectLst/>
                <a:uLnTx/>
                <a:uFillTx/>
                <a:latin typeface="Arial" panose="020B0604020202020204"/>
                <a:ea typeface="+mn-lt"/>
                <a:cs typeface="Calibri"/>
                <a:hlinkClick r:id="rId11"/>
              </a:rPr>
              <a:t>htikem</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11"/>
              </a:rPr>
              <a:t>@who.int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WPRO: 		</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hlinkClick r:id="rId12"/>
              </a:rPr>
              <a:t>eshofoniea@who.int</a:t>
            </a: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GB"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p:txBody>
      </p:sp>
      <p:sp>
        <p:nvSpPr>
          <p:cNvPr id="15" name="Rectangle: Rounded Corners 14">
            <a:extLst>
              <a:ext uri="{FF2B5EF4-FFF2-40B4-BE49-F238E27FC236}">
                <a16:creationId xmlns:a16="http://schemas.microsoft.com/office/drawing/2014/main" id="{8C6D610C-26D0-4FA3-8062-200749C0C412}"/>
              </a:ext>
            </a:extLst>
          </p:cNvPr>
          <p:cNvSpPr/>
          <p:nvPr/>
        </p:nvSpPr>
        <p:spPr>
          <a:xfrm>
            <a:off x="4918924"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Arial" panose="020B0604020202020204"/>
                <a:ea typeface="+mn-ea"/>
                <a:cs typeface="+mn-cs"/>
              </a:rPr>
              <a:t>Plus d’informations sur le coronavirus</a:t>
            </a:r>
          </a:p>
        </p:txBody>
      </p:sp>
      <p:pic>
        <p:nvPicPr>
          <p:cNvPr id="16" name="Picture 15">
            <a:hlinkClick r:id="rId13"/>
            <a:extLst>
              <a:ext uri="{FF2B5EF4-FFF2-40B4-BE49-F238E27FC236}">
                <a16:creationId xmlns:a16="http://schemas.microsoft.com/office/drawing/2014/main" id="{BD923BB1-F5AD-406F-BBD9-A8E464A1FDE4}"/>
              </a:ext>
            </a:extLst>
          </p:cNvPr>
          <p:cNvPicPr>
            <a:picLocks noChangeAspect="1"/>
          </p:cNvPicPr>
          <p:nvPr/>
        </p:nvPicPr>
        <p:blipFill>
          <a:blip r:embed="rId14" cstate="email">
            <a:alphaModFix/>
            <a:extLst>
              <a:ext uri="{28A0092B-C50C-407E-A947-70E740481C1C}">
                <a14:useLocalDpi xmlns:a14="http://schemas.microsoft.com/office/drawing/2010/main"/>
              </a:ext>
            </a:extLst>
          </a:blip>
          <a:stretch>
            <a:fillRect/>
          </a:stretch>
        </p:blipFill>
        <p:spPr>
          <a:xfrm>
            <a:off x="5633959" y="5090038"/>
            <a:ext cx="1036171" cy="1063135"/>
          </a:xfrm>
          <a:prstGeom prst="rect">
            <a:avLst/>
          </a:prstGeom>
        </p:spPr>
      </p:pic>
      <p:sp>
        <p:nvSpPr>
          <p:cNvPr id="17" name="TextBox 16">
            <a:extLst>
              <a:ext uri="{FF2B5EF4-FFF2-40B4-BE49-F238E27FC236}">
                <a16:creationId xmlns:a16="http://schemas.microsoft.com/office/drawing/2014/main" id="{CC06E5A8-EA35-4F91-A6BE-270512AABBE5}"/>
              </a:ext>
            </a:extLst>
          </p:cNvPr>
          <p:cNvSpPr txBox="1"/>
          <p:nvPr/>
        </p:nvSpPr>
        <p:spPr>
          <a:xfrm>
            <a:off x="5159829" y="6227798"/>
            <a:ext cx="189411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1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Scannez ou cliquez</a:t>
            </a:r>
          </a:p>
        </p:txBody>
      </p:sp>
      <p:sp>
        <p:nvSpPr>
          <p:cNvPr id="19" name="Rectangle: Rounded Corners 18">
            <a:extLst>
              <a:ext uri="{FF2B5EF4-FFF2-40B4-BE49-F238E27FC236}">
                <a16:creationId xmlns:a16="http://schemas.microsoft.com/office/drawing/2014/main" id="{143DD285-C321-4EA7-9111-A30C5465E894}"/>
              </a:ext>
            </a:extLst>
          </p:cNvPr>
          <p:cNvSpPr/>
          <p:nvPr/>
        </p:nvSpPr>
        <p:spPr>
          <a:xfrm>
            <a:off x="8598249" y="4381795"/>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1882775" algn="r"/>
              </a:tabLst>
              <a:defRPr/>
            </a:pPr>
            <a:r>
              <a:rPr kumimoji="0" lang="fr-FR" sz="1600" b="1" i="0" u="none" strike="noStrike" kern="1200" cap="none" spc="0" normalizeH="0" baseline="0" noProof="0" dirty="0">
                <a:ln>
                  <a:noFill/>
                </a:ln>
                <a:solidFill>
                  <a:prstClr val="black"/>
                </a:solidFill>
                <a:effectLst/>
                <a:uLnTx/>
                <a:uFillTx/>
                <a:latin typeface="Arial" panose="020B0604020202020204"/>
                <a:ea typeface="+mn-ea"/>
                <a:cs typeface="+mn-cs"/>
              </a:rPr>
              <a:t>Ressources OMS sur les exercices de simulation</a:t>
            </a:r>
          </a:p>
        </p:txBody>
      </p:sp>
      <p:pic>
        <p:nvPicPr>
          <p:cNvPr id="4" name="Picture 3">
            <a:hlinkClick r:id="rId15"/>
            <a:extLst>
              <a:ext uri="{FF2B5EF4-FFF2-40B4-BE49-F238E27FC236}">
                <a16:creationId xmlns:a16="http://schemas.microsoft.com/office/drawing/2014/main" id="{8D4128EA-2D55-489B-A288-BCFD7174DEE5}"/>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9271436" y="5064618"/>
            <a:ext cx="1119866" cy="1113974"/>
          </a:xfrm>
          <a:prstGeom prst="rect">
            <a:avLst/>
          </a:prstGeom>
        </p:spPr>
      </p:pic>
      <p:sp>
        <p:nvSpPr>
          <p:cNvPr id="20" name="TextBox 19">
            <a:extLst>
              <a:ext uri="{FF2B5EF4-FFF2-40B4-BE49-F238E27FC236}">
                <a16:creationId xmlns:a16="http://schemas.microsoft.com/office/drawing/2014/main" id="{8C6E2D8B-9E90-47C9-847D-B1B528939382}"/>
              </a:ext>
            </a:extLst>
          </p:cNvPr>
          <p:cNvSpPr txBox="1"/>
          <p:nvPr/>
        </p:nvSpPr>
        <p:spPr>
          <a:xfrm>
            <a:off x="8948058" y="6227798"/>
            <a:ext cx="189411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700"/>
              </a:spcBef>
              <a:spcAft>
                <a:spcPts val="0"/>
              </a:spcAft>
              <a:buClr>
                <a:srgbClr val="DD8047"/>
              </a:buClr>
              <a:buSzPct val="60000"/>
              <a:buFontTx/>
              <a:buNone/>
              <a:tabLst/>
              <a:defRPr/>
            </a:pPr>
            <a:r>
              <a:rPr kumimoji="0" lang="fr-FR" sz="14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rPr>
              <a:t>Scannez ou cliquez</a:t>
            </a:r>
          </a:p>
        </p:txBody>
      </p:sp>
    </p:spTree>
    <p:extLst>
      <p:ext uri="{BB962C8B-B14F-4D97-AF65-F5344CB8AC3E}">
        <p14:creationId xmlns:p14="http://schemas.microsoft.com/office/powerpoint/2010/main" val="5309898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a:extLst>
              <a:ext uri="{FF2B5EF4-FFF2-40B4-BE49-F238E27FC236}">
                <a16:creationId xmlns:a16="http://schemas.microsoft.com/office/drawing/2014/main" id="{DC4FB458-8FA3-4BC1-8A0D-FC385CD0C4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482479" y="5629257"/>
            <a:ext cx="1819796" cy="745309"/>
          </a:xfrm>
          <a:prstGeom prst="rect">
            <a:avLst/>
          </a:prstGeom>
        </p:spPr>
      </p:pic>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en-US"/>
              <a:t>Latest WHO Situation Report</a:t>
            </a: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8" name="Picture 7">
            <a:hlinkClick r:id="rId3"/>
            <a:extLst>
              <a:ext uri="{FF2B5EF4-FFF2-40B4-BE49-F238E27FC236}">
                <a16:creationId xmlns:a16="http://schemas.microsoft.com/office/drawing/2014/main" id="{9189C7DF-0451-4293-B040-91EBEF0391B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84559" y="1726325"/>
            <a:ext cx="2615637" cy="3405349"/>
          </a:xfrm>
          <a:prstGeom prst="roundRect">
            <a:avLst>
              <a:gd name="adj" fmla="val 6425"/>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0" name="Rectangle 9">
            <a:extLst>
              <a:ext uri="{FF2B5EF4-FFF2-40B4-BE49-F238E27FC236}">
                <a16:creationId xmlns:a16="http://schemas.microsoft.com/office/drawing/2014/main" id="{04F871DA-2632-4765-A38B-969A64757D61}"/>
              </a:ext>
            </a:extLst>
          </p:cNvPr>
          <p:cNvSpPr/>
          <p:nvPr/>
        </p:nvSpPr>
        <p:spPr>
          <a:xfrm>
            <a:off x="6096000" y="997974"/>
            <a:ext cx="5960936" cy="707886"/>
          </a:xfrm>
          <a:prstGeom prst="rect">
            <a:avLst/>
          </a:prstGeom>
        </p:spPr>
        <p:txBody>
          <a:bodyPr wrap="square">
            <a:spAutoFit/>
          </a:bodyPr>
          <a:lstStyle/>
          <a:p>
            <a:pPr algn="ctr"/>
            <a:r>
              <a:rPr lang="fr-FR" sz="2000" b="1" dirty="0"/>
              <a:t>La situation évolue rapidement.</a:t>
            </a:r>
          </a:p>
          <a:p>
            <a:pPr algn="ctr"/>
            <a:r>
              <a:rPr lang="fr-FR" sz="2000" dirty="0"/>
              <a:t>Consultez le dernier rapport de situation de l’OMS</a:t>
            </a:r>
            <a:r>
              <a:rPr lang="en-US" sz="2000" dirty="0"/>
              <a:t>.</a:t>
            </a:r>
          </a:p>
        </p:txBody>
      </p:sp>
      <p:sp>
        <p:nvSpPr>
          <p:cNvPr id="3" name="Rectangle 2">
            <a:extLst>
              <a:ext uri="{FF2B5EF4-FFF2-40B4-BE49-F238E27FC236}">
                <a16:creationId xmlns:a16="http://schemas.microsoft.com/office/drawing/2014/main" id="{4C2D76FA-52E5-4517-B5DD-B2567B4D6473}"/>
              </a:ext>
            </a:extLst>
          </p:cNvPr>
          <p:cNvSpPr/>
          <p:nvPr/>
        </p:nvSpPr>
        <p:spPr>
          <a:xfrm>
            <a:off x="276672" y="4372357"/>
            <a:ext cx="6096000" cy="2062103"/>
          </a:xfrm>
          <a:prstGeom prst="rect">
            <a:avLst/>
          </a:prstGeom>
        </p:spPr>
        <p:txBody>
          <a:bodyPr>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Arial" panose="020B0604020202020204"/>
                <a:ea typeface="+mn-ea"/>
                <a:cs typeface="+mn-cs"/>
              </a:rPr>
              <a:t>Contexte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none" spc="0" normalizeH="0" baseline="0" noProof="0" dirty="0">
                <a:ln>
                  <a:noFill/>
                </a:ln>
                <a:solidFill>
                  <a:prstClr val="black"/>
                </a:solidFill>
                <a:effectLst/>
                <a:uLnTx/>
                <a:uFillTx/>
                <a:latin typeface="Arial" panose="020B0604020202020204"/>
                <a:ea typeface="+mn-ea"/>
                <a:cs typeface="+mn-cs"/>
              </a:rPr>
              <a:t>Un certain nombre de pays sont actuellement engagés dans la recherche et le développement d'un nouveau vaccin qui viendra s’ajouter à l’arsenal des initiatives en cours pour lutter contre la COVID-19. Bien que de nombreuses personnes aient déclaré que l’arrivée d’un vaccin viable sera un élément clé pour mettre fin à la pandémie, la réalité est plus compliquée</a:t>
            </a:r>
            <a:r>
              <a:rPr lang="fr-FR" sz="1600" dirty="0">
                <a:solidFill>
                  <a:prstClr val="black"/>
                </a:solidFill>
              </a:rPr>
              <a:t>.</a:t>
            </a:r>
          </a:p>
          <a:p>
            <a:pPr lvl="0"/>
            <a:endParaRPr lang="en-GB" sz="1600" dirty="0">
              <a:solidFill>
                <a:prstClr val="black"/>
              </a:solidFill>
            </a:endParaRPr>
          </a:p>
        </p:txBody>
      </p:sp>
      <p:pic>
        <p:nvPicPr>
          <p:cNvPr id="5" name="Picture 4">
            <a:extLst>
              <a:ext uri="{FF2B5EF4-FFF2-40B4-BE49-F238E27FC236}">
                <a16:creationId xmlns:a16="http://schemas.microsoft.com/office/drawing/2014/main" id="{D0C7AF10-8FE2-4ED6-92AB-8D07B22550D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7832" y="848000"/>
            <a:ext cx="4871126" cy="3249450"/>
          </a:xfrm>
          <a:prstGeom prst="rect">
            <a:avLst/>
          </a:prstGeom>
        </p:spPr>
      </p:pic>
    </p:spTree>
    <p:extLst>
      <p:ext uri="{BB962C8B-B14F-4D97-AF65-F5344CB8AC3E}">
        <p14:creationId xmlns:p14="http://schemas.microsoft.com/office/powerpoint/2010/main" val="3382875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fr-FR" dirty="0"/>
              <a:t>Contexte - COVAX</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fld id="{7EA682B2-33C9-4D4F-9A18-C7D5F7FE2751}" type="datetime3">
              <a:rPr lang="en-US" smtClean="0"/>
              <a:t>21 December 2020</a:t>
            </a:fld>
            <a:endParaRPr lang="en-US"/>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27726" y="709493"/>
            <a:ext cx="5840456" cy="5715000"/>
          </a:xfrm>
          <a:solidFill>
            <a:schemeClr val="tx2">
              <a:lumMod val="20000"/>
              <a:lumOff val="80000"/>
            </a:schemeClr>
          </a:solidFill>
        </p:spPr>
        <p:txBody>
          <a:bodyPr anchor="ctr">
            <a:noAutofit/>
          </a:body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fr-FR" sz="1400" b="1" i="0" u="none" strike="noStrike" kern="1200" cap="none" spc="0" normalizeH="0" baseline="0" noProof="0" dirty="0">
                <a:ln>
                  <a:noFill/>
                </a:ln>
                <a:solidFill>
                  <a:prstClr val="black"/>
                </a:solidFill>
                <a:effectLst/>
                <a:uLnTx/>
                <a:uFillTx/>
                <a:latin typeface="Arial"/>
                <a:ea typeface="+mn-ea"/>
                <a:cs typeface="Arial"/>
              </a:rPr>
              <a:t>L’initiative </a:t>
            </a:r>
            <a:r>
              <a:rPr kumimoji="0" lang="en-GB" sz="1400" b="1" i="0" u="none" strike="noStrike" kern="1200" cap="none" spc="0" normalizeH="0" baseline="0" noProof="0" dirty="0">
                <a:ln>
                  <a:noFill/>
                </a:ln>
                <a:solidFill>
                  <a:prstClr val="black"/>
                </a:solidFill>
                <a:effectLst/>
                <a:uLnTx/>
                <a:uFillTx/>
                <a:latin typeface="Arial"/>
                <a:ea typeface="+mn-ea"/>
                <a:cs typeface="Arial"/>
              </a:rPr>
              <a:t>COVAX</a:t>
            </a:r>
            <a:endParaRPr kumimoji="0" lang="en-US" sz="1400" b="0" i="0" u="none" strike="noStrike" kern="1200" cap="none" spc="0" normalizeH="0" baseline="0" noProof="0" dirty="0">
              <a:ln>
                <a:noFill/>
              </a:ln>
              <a:solidFill>
                <a:prstClr val="black"/>
              </a:solidFill>
              <a:effectLst/>
              <a:uLnTx/>
              <a:uFillTx/>
              <a:latin typeface="Arial"/>
              <a:ea typeface="+mn-ea"/>
              <a:cs typeface="Arial"/>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prstClr val="black"/>
                </a:solidFill>
                <a:effectLst/>
                <a:uLnTx/>
                <a:uFillTx/>
                <a:latin typeface="Arial"/>
                <a:ea typeface="+mn-ea"/>
                <a:cs typeface="Arial"/>
              </a:rPr>
              <a:t>Le COVAX est l’axe de travail vaccins du dispositif pour accélérer l’accès aux outils de lutte contre la COVID-19</a:t>
            </a:r>
            <a:endParaRPr kumimoji="0" lang="en-US" sz="1400" b="0" i="0" u="none" strike="noStrike" kern="1200" cap="none" spc="0" normalizeH="0" baseline="0" noProof="0" dirty="0">
              <a:ln>
                <a:noFill/>
              </a:ln>
              <a:solidFill>
                <a:prstClr val="black"/>
              </a:solidFill>
              <a:effectLst/>
              <a:uLnTx/>
              <a:uFillTx/>
              <a:latin typeface="Arial"/>
              <a:ea typeface="+mn-ea"/>
              <a:cs typeface="Arial"/>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prstClr val="black"/>
                </a:solidFill>
                <a:effectLst/>
                <a:uLnTx/>
                <a:uFillTx/>
                <a:latin typeface="Arial"/>
                <a:ea typeface="+mn-ea"/>
                <a:cs typeface="Arial"/>
              </a:rPr>
              <a:t>Le dispositif pour accélérer l’accès aux outils de lutte contre la COVID-19 (Accélérateur ACT) est une nouvelle collaboration mondiale novatrice visant à accélérer la mise au point et la production de produits de diagnostic, de traitements et de vaccins contre la COVID-19 et à en assurer un accès équitable</a:t>
            </a:r>
            <a:r>
              <a:rPr kumimoji="0" lang="en-US" sz="1400" b="0" i="0" u="none" strike="noStrike" kern="1200" cap="none" spc="0" normalizeH="0" baseline="0" noProof="0" dirty="0">
                <a:ln>
                  <a:noFill/>
                </a:ln>
                <a:solidFill>
                  <a:prstClr val="black"/>
                </a:solidFill>
                <a:effectLst/>
                <a:uLnTx/>
                <a:uFillTx/>
                <a:latin typeface="Arial"/>
                <a:ea typeface="+mn-ea"/>
                <a:cs typeface="Arial"/>
              </a:rPr>
              <a:t>. </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prstClr val="black"/>
                </a:solidFill>
                <a:effectLst/>
                <a:uLnTx/>
                <a:uFillTx/>
                <a:latin typeface="Arial"/>
                <a:ea typeface="+mn-ea"/>
                <a:cs typeface="Arial"/>
              </a:rPr>
              <a:t>Son objectif est d’accélérer la mise au point et la fabrication de vaccins contre la COVID-19 et d’en assurer un accès juste et équitable et de fournir au moins 2 milliards de doses de vaccins approuvés d’ici la fin 2021</a:t>
            </a:r>
            <a:r>
              <a:rPr kumimoji="0" lang="en-US" sz="1400" b="0" i="0" u="none" strike="noStrike" kern="1200" cap="none" spc="0" normalizeH="0" baseline="0" noProof="0" dirty="0">
                <a:ln>
                  <a:noFill/>
                </a:ln>
                <a:solidFill>
                  <a:prstClr val="black"/>
                </a:solidFill>
                <a:effectLst/>
                <a:uLnTx/>
                <a:uFillTx/>
                <a:latin typeface="Arial"/>
                <a:ea typeface="+mn-ea"/>
                <a:cs typeface="Arial"/>
              </a:rPr>
              <a:t>. </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endParaRPr kumimoji="0" lang="en-GB"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fr-FR" sz="1400" b="1" i="0" u="none" strike="noStrike" kern="1200" cap="none" spc="0" normalizeH="0" baseline="0" noProof="0" dirty="0">
                <a:ln>
                  <a:noFill/>
                </a:ln>
                <a:solidFill>
                  <a:prstClr val="black"/>
                </a:solidFill>
                <a:effectLst/>
                <a:uLnTx/>
                <a:uFillTx/>
                <a:latin typeface="Arial"/>
                <a:ea typeface="+mn-ea"/>
                <a:cs typeface="Arial"/>
              </a:rPr>
              <a:t>Que propose le mécanisme COVAX</a:t>
            </a:r>
            <a:endParaRPr kumimoji="0" lang="fr-FR" sz="1400" b="0" i="0" u="none" strike="noStrike" kern="1200" cap="none" spc="0" normalizeH="0" baseline="0" noProof="0" dirty="0">
              <a:ln>
                <a:noFill/>
              </a:ln>
              <a:solidFill>
                <a:prstClr val="black"/>
              </a:solidFill>
              <a:effectLst/>
              <a:uLnTx/>
              <a:uFillTx/>
              <a:latin typeface="Arial"/>
              <a:ea typeface="+mn-ea"/>
              <a:cs typeface="Arial"/>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prstClr val="black"/>
                </a:solidFill>
                <a:effectLst/>
                <a:uLnTx/>
                <a:uFillTx/>
                <a:latin typeface="Arial"/>
                <a:ea typeface="+mn-ea"/>
                <a:cs typeface="Arial"/>
              </a:rPr>
              <a:t>Fournir suffisamment de doses pour au moins 20 % de la population des pays</a:t>
            </a: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prstClr val="black"/>
                </a:solidFill>
                <a:effectLst/>
                <a:uLnTx/>
                <a:uFillTx/>
                <a:latin typeface="Arial"/>
                <a:ea typeface="+mn-ea"/>
                <a:cs typeface="Arial"/>
              </a:rPr>
              <a:t>Gérer activement un éventail diversifié de vaccins</a:t>
            </a:r>
            <a:endParaRPr kumimoji="0" lang="en-GB" sz="1400" b="0" i="0" u="none" strike="noStrike" kern="1200" cap="none" spc="0" normalizeH="0" baseline="0" noProof="0" dirty="0">
              <a:ln>
                <a:noFill/>
              </a:ln>
              <a:solidFill>
                <a:prstClr val="black"/>
              </a:solidFill>
              <a:effectLst/>
              <a:uLnTx/>
              <a:uFillTx/>
              <a:latin typeface="Arial"/>
              <a:ea typeface="+mn-ea"/>
              <a:cs typeface="Arial"/>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prstClr val="black"/>
                </a:solidFill>
                <a:effectLst/>
                <a:uLnTx/>
                <a:uFillTx/>
                <a:latin typeface="Arial"/>
                <a:ea typeface="+mn-ea"/>
                <a:cs typeface="Arial"/>
              </a:rPr>
              <a:t>Distribuer les vaccins dès qu’ils sont disponibles</a:t>
            </a:r>
            <a:endParaRPr kumimoji="0" lang="en-GB" sz="1400" b="0" i="0" u="none" strike="noStrike" kern="1200" cap="none" spc="0" normalizeH="0" baseline="0" noProof="0" dirty="0">
              <a:ln>
                <a:noFill/>
              </a:ln>
              <a:solidFill>
                <a:prstClr val="black"/>
              </a:solidFill>
              <a:effectLst/>
              <a:uLnTx/>
              <a:uFillTx/>
              <a:latin typeface="Arial"/>
              <a:ea typeface="+mn-ea"/>
              <a:cs typeface="Arial"/>
            </a:endParaRPr>
          </a:p>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prstClr val="black"/>
                </a:solidFill>
                <a:effectLst/>
                <a:uLnTx/>
                <a:uFillTx/>
                <a:latin typeface="Arial"/>
                <a:ea typeface="+mn-ea"/>
                <a:cs typeface="Arial"/>
              </a:rPr>
              <a:t>Mettre fin à la phase aiguë de la pandémie</a:t>
            </a:r>
            <a:endParaRPr lang="en-GB" sz="1400"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2885726" cy="400110"/>
          </a:xfrm>
          <a:prstGeom prst="rect">
            <a:avLst/>
          </a:prstGeom>
          <a:noFill/>
        </p:spPr>
        <p:txBody>
          <a:bodyPr wrap="none" rtlCol="0">
            <a:spAutoFit/>
          </a:bodyPr>
          <a:lstStyle/>
          <a:p>
            <a:pPr>
              <a:spcBef>
                <a:spcPts val="700"/>
              </a:spcBef>
              <a:buClr>
                <a:srgbClr val="DD8047"/>
              </a:buClr>
              <a:buSzPct val="60000"/>
            </a:pPr>
            <a:r>
              <a:rPr lang="en-US" sz="2000" b="1" dirty="0">
                <a:solidFill>
                  <a:schemeClr val="bg1"/>
                </a:solidFill>
                <a:latin typeface="Arial Black" panose="020B0A04020102020204" pitchFamily="34" charset="0"/>
              </a:rPr>
              <a:t>POUR SIMULATION</a:t>
            </a:r>
          </a:p>
        </p:txBody>
      </p:sp>
      <p:sp>
        <p:nvSpPr>
          <p:cNvPr id="5" name="Rectangle 4">
            <a:extLst>
              <a:ext uri="{FF2B5EF4-FFF2-40B4-BE49-F238E27FC236}">
                <a16:creationId xmlns:a16="http://schemas.microsoft.com/office/drawing/2014/main" id="{EBF9F3F3-04EF-487A-AE50-62A49F17C48C}"/>
              </a:ext>
            </a:extLst>
          </p:cNvPr>
          <p:cNvSpPr/>
          <p:nvPr/>
        </p:nvSpPr>
        <p:spPr>
          <a:xfrm>
            <a:off x="7366577" y="5543011"/>
            <a:ext cx="3480440" cy="369332"/>
          </a:xfrm>
          <a:prstGeom prst="rect">
            <a:avLst/>
          </a:prstGeom>
        </p:spPr>
        <p:txBody>
          <a:bodyPr wrap="none">
            <a:spAutoFit/>
          </a:bodyPr>
          <a:lstStyle/>
          <a:p>
            <a:r>
              <a:rPr lang="en-GB" dirty="0">
                <a:hlinkClick r:id="rId4"/>
              </a:rPr>
              <a:t>https://youtu.be/5opR6x6NMpQ</a:t>
            </a:r>
            <a:r>
              <a:rPr lang="en-GB" dirty="0"/>
              <a:t> </a:t>
            </a:r>
          </a:p>
        </p:txBody>
      </p:sp>
      <p:pic>
        <p:nvPicPr>
          <p:cNvPr id="6" name="Online Media 5" title="COVAX: Ensuring global equitable access to COVID-19 vaccines">
            <a:hlinkClick r:id="" action="ppaction://media"/>
            <a:extLst>
              <a:ext uri="{FF2B5EF4-FFF2-40B4-BE49-F238E27FC236}">
                <a16:creationId xmlns:a16="http://schemas.microsoft.com/office/drawing/2014/main" id="{EE161750-5A91-43F4-921A-FA33943D3B2D}"/>
              </a:ext>
            </a:extLst>
          </p:cNvPr>
          <p:cNvPicPr>
            <a:picLocks noRot="1" noChangeAspect="1"/>
          </p:cNvPicPr>
          <p:nvPr>
            <a:videoFile r:link="rId1"/>
          </p:nvPr>
        </p:nvPicPr>
        <p:blipFill>
          <a:blip r:embed="rId5"/>
          <a:stretch>
            <a:fillRect/>
          </a:stretch>
        </p:blipFill>
        <p:spPr>
          <a:xfrm>
            <a:off x="6096000" y="1408937"/>
            <a:ext cx="6076601" cy="3418088"/>
          </a:xfrm>
          <a:prstGeom prst="rect">
            <a:avLst/>
          </a:prstGeom>
        </p:spPr>
      </p:pic>
    </p:spTree>
    <p:extLst>
      <p:ext uri="{BB962C8B-B14F-4D97-AF65-F5344CB8AC3E}">
        <p14:creationId xmlns:p14="http://schemas.microsoft.com/office/powerpoint/2010/main" val="1257342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B79E4-8162-4125-9D14-A9E90C68F4F4}"/>
              </a:ext>
            </a:extLst>
          </p:cNvPr>
          <p:cNvSpPr>
            <a:spLocks noGrp="1"/>
          </p:cNvSpPr>
          <p:nvPr>
            <p:ph type="title"/>
          </p:nvPr>
        </p:nvSpPr>
        <p:spPr>
          <a:xfrm>
            <a:off x="159303" y="0"/>
            <a:ext cx="11791692" cy="553998"/>
          </a:xfrm>
        </p:spPr>
        <p:txBody>
          <a:bodyPr/>
          <a:lstStyle/>
          <a:p>
            <a:r>
              <a:rPr lang="fr-FR" sz="3600" dirty="0"/>
              <a:t>Mises à jour réglementaires sur la COVID-19</a:t>
            </a:r>
          </a:p>
        </p:txBody>
      </p:sp>
      <p:sp>
        <p:nvSpPr>
          <p:cNvPr id="3" name="Text Placeholder 2">
            <a:extLst>
              <a:ext uri="{FF2B5EF4-FFF2-40B4-BE49-F238E27FC236}">
                <a16:creationId xmlns:a16="http://schemas.microsoft.com/office/drawing/2014/main" id="{E508795D-4013-41F9-B6BB-64FE1A65EEC9}"/>
              </a:ext>
            </a:extLst>
          </p:cNvPr>
          <p:cNvSpPr>
            <a:spLocks noGrp="1"/>
          </p:cNvSpPr>
          <p:nvPr>
            <p:ph type="body" idx="1"/>
          </p:nvPr>
        </p:nvSpPr>
        <p:spPr>
          <a:xfrm>
            <a:off x="385129" y="1274564"/>
            <a:ext cx="5842415" cy="4616648"/>
          </a:xfrm>
        </p:spPr>
        <p:txBody>
          <a:bodyPr/>
          <a:lstStyle/>
          <a:p>
            <a:pPr algn="l"/>
            <a:r>
              <a:rPr lang="fr-FR" sz="2000" b="1" dirty="0"/>
              <a:t>Public cible : </a:t>
            </a:r>
          </a:p>
          <a:p>
            <a:pPr marL="342900" indent="-342900" algn="l">
              <a:buFont typeface="Arial" panose="020B0604020202020204" pitchFamily="34" charset="0"/>
              <a:buChar char="•"/>
            </a:pPr>
            <a:r>
              <a:rPr lang="fr-FR" sz="2000" dirty="0"/>
              <a:t>Autorités de réglementation nationales (ARN)</a:t>
            </a:r>
            <a:r>
              <a:rPr lang="en-US" sz="2000" dirty="0"/>
              <a:t>, </a:t>
            </a:r>
          </a:p>
          <a:p>
            <a:pPr marL="342900" indent="-342900" algn="l">
              <a:buFont typeface="Arial" panose="020B0604020202020204" pitchFamily="34" charset="0"/>
              <a:buChar char="•"/>
            </a:pPr>
            <a:r>
              <a:rPr lang="fr-FR" sz="2000" dirty="0"/>
              <a:t>Conseillers pharmaceutiques régionaux,</a:t>
            </a:r>
          </a:p>
          <a:p>
            <a:pPr marL="342900" indent="-342900" algn="l">
              <a:buFont typeface="Arial" panose="020B0604020202020204" pitchFamily="34" charset="0"/>
              <a:buChar char="•"/>
            </a:pPr>
            <a:r>
              <a:rPr lang="fr-FR" sz="2000" dirty="0"/>
              <a:t>Réseaux de réglementation et parties prenantes impliquées</a:t>
            </a:r>
            <a:endParaRPr lang="en-US" sz="2000" dirty="0"/>
          </a:p>
          <a:p>
            <a:pPr marL="342900" indent="-342900" algn="l">
              <a:buFont typeface="Arial" panose="020B0604020202020204" pitchFamily="34" charset="0"/>
              <a:buChar char="•"/>
            </a:pPr>
            <a:endParaRPr lang="en-US" sz="2000" dirty="0"/>
          </a:p>
          <a:p>
            <a:pPr marL="342900" indent="-342900" algn="l">
              <a:buFont typeface="Arial" panose="020B0604020202020204" pitchFamily="34" charset="0"/>
              <a:buChar char="•"/>
            </a:pPr>
            <a:endParaRPr lang="en-US" sz="2000" dirty="0"/>
          </a:p>
          <a:p>
            <a:pPr marL="342900" indent="-342900" algn="l">
              <a:buFont typeface="Arial" panose="020B0604020202020204" pitchFamily="34" charset="0"/>
              <a:buChar char="•"/>
            </a:pPr>
            <a:endParaRPr lang="en-US" sz="2000" dirty="0"/>
          </a:p>
          <a:p>
            <a:pPr algn="l"/>
            <a:r>
              <a:rPr lang="fr-FR" sz="2000" b="1" dirty="0"/>
              <a:t>Objectif : </a:t>
            </a:r>
          </a:p>
          <a:p>
            <a:pPr algn="l"/>
            <a:r>
              <a:rPr lang="fr-FR" sz="2000" dirty="0"/>
              <a:t>fournir en temps utile des informations sur le développement et l’approbation réglementaire des outils de diagnostic, des thérapies et des vaccins liés à la COVID-19</a:t>
            </a:r>
            <a:r>
              <a:rPr lang="en-US" sz="2000" dirty="0"/>
              <a:t>. </a:t>
            </a:r>
          </a:p>
          <a:p>
            <a:pPr algn="just"/>
            <a:endParaRPr lang="en-US" sz="2000" dirty="0"/>
          </a:p>
          <a:p>
            <a:pPr algn="just"/>
            <a:endParaRPr lang="en-GB" sz="2000" dirty="0"/>
          </a:p>
        </p:txBody>
      </p:sp>
      <p:sp>
        <p:nvSpPr>
          <p:cNvPr id="4" name="Rectangle 3">
            <a:extLst>
              <a:ext uri="{FF2B5EF4-FFF2-40B4-BE49-F238E27FC236}">
                <a16:creationId xmlns:a16="http://schemas.microsoft.com/office/drawing/2014/main" id="{52E572A3-6A22-4484-A959-1DE77ADCFBD7}"/>
              </a:ext>
            </a:extLst>
          </p:cNvPr>
          <p:cNvSpPr/>
          <p:nvPr/>
        </p:nvSpPr>
        <p:spPr>
          <a:xfrm>
            <a:off x="6096000" y="872502"/>
            <a:ext cx="5950688" cy="1323439"/>
          </a:xfrm>
          <a:prstGeom prst="rect">
            <a:avLst/>
          </a:prstGeom>
        </p:spPr>
        <p:txBody>
          <a:bodyPr wrap="square">
            <a:spAutoFit/>
          </a:bodyPr>
          <a:lstStyle/>
          <a:p>
            <a:pPr algn="ctr"/>
            <a:r>
              <a:rPr lang="fr-FR" sz="2000" b="1" dirty="0"/>
              <a:t>La situation évolue rapidement</a:t>
            </a:r>
          </a:p>
          <a:p>
            <a:pPr algn="ctr"/>
            <a:r>
              <a:rPr lang="en-US" sz="2000" b="1" dirty="0"/>
              <a:t> </a:t>
            </a:r>
            <a:r>
              <a:rPr lang="fr-FR" sz="2000" b="1" dirty="0"/>
              <a:t>Consultez les dernières mises à jour réglementaires de l’OMS</a:t>
            </a:r>
            <a:r>
              <a:rPr lang="en-US" sz="2000" b="1" dirty="0"/>
              <a:t> </a:t>
            </a:r>
          </a:p>
          <a:p>
            <a:pPr algn="ctr"/>
            <a:r>
              <a:rPr lang="en-US" sz="2000" b="1" dirty="0"/>
              <a:t> </a:t>
            </a:r>
            <a:endParaRPr lang="en-GB" sz="2000" b="1" dirty="0"/>
          </a:p>
        </p:txBody>
      </p:sp>
      <p:pic>
        <p:nvPicPr>
          <p:cNvPr id="6" name="Picture 5">
            <a:extLst>
              <a:ext uri="{FF2B5EF4-FFF2-40B4-BE49-F238E27FC236}">
                <a16:creationId xmlns:a16="http://schemas.microsoft.com/office/drawing/2014/main" id="{0E183524-FD26-4783-99C0-AFFF2F9A0FE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773490" y="1995055"/>
            <a:ext cx="3079356" cy="3414727"/>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7" name="Picture 6">
            <a:hlinkClick r:id="rId4"/>
            <a:extLst>
              <a:ext uri="{FF2B5EF4-FFF2-40B4-BE49-F238E27FC236}">
                <a16:creationId xmlns:a16="http://schemas.microsoft.com/office/drawing/2014/main" id="{39BA2965-CC52-4369-9596-E22AE2EA8B5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583189" y="5680136"/>
            <a:ext cx="1819796" cy="745309"/>
          </a:xfrm>
          <a:prstGeom prst="rect">
            <a:avLst/>
          </a:prstGeom>
        </p:spPr>
      </p:pic>
    </p:spTree>
    <p:extLst>
      <p:ext uri="{BB962C8B-B14F-4D97-AF65-F5344CB8AC3E}">
        <p14:creationId xmlns:p14="http://schemas.microsoft.com/office/powerpoint/2010/main" val="1341662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546B6-1766-4618-AB37-69C62D8F1E64}"/>
              </a:ext>
            </a:extLst>
          </p:cNvPr>
          <p:cNvSpPr>
            <a:spLocks noGrp="1"/>
          </p:cNvSpPr>
          <p:nvPr>
            <p:ph type="title"/>
          </p:nvPr>
        </p:nvSpPr>
        <p:spPr>
          <a:xfrm>
            <a:off x="152780" y="-8247"/>
            <a:ext cx="11277220" cy="581340"/>
          </a:xfrm>
        </p:spPr>
        <p:txBody>
          <a:bodyPr>
            <a:normAutofit fontScale="90000"/>
          </a:bodyPr>
          <a:lstStyle/>
          <a:p>
            <a:r>
              <a:rPr kumimoji="0" lang="fr-FR"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Qu’est-ce qu’un exercice de simulation sur table </a:t>
            </a:r>
            <a:r>
              <a:rPr kumimoji="0" lang="en-US"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a:t>
            </a:r>
            <a:endParaRPr lang="en-US" dirty="0"/>
          </a:p>
        </p:txBody>
      </p:sp>
      <p:sp>
        <p:nvSpPr>
          <p:cNvPr id="3" name="Content Placeholder 2">
            <a:extLst>
              <a:ext uri="{FF2B5EF4-FFF2-40B4-BE49-F238E27FC236}">
                <a16:creationId xmlns:a16="http://schemas.microsoft.com/office/drawing/2014/main" id="{449D7005-D0A1-4AC3-9669-670EA17DF11F}"/>
              </a:ext>
            </a:extLst>
          </p:cNvPr>
          <p:cNvSpPr>
            <a:spLocks noGrp="1"/>
          </p:cNvSpPr>
          <p:nvPr>
            <p:ph idx="1"/>
          </p:nvPr>
        </p:nvSpPr>
        <p:spPr>
          <a:xfrm>
            <a:off x="838200" y="1017346"/>
            <a:ext cx="9294628" cy="5159617"/>
          </a:xfrm>
        </p:spPr>
        <p:txBody>
          <a:bodyPr>
            <a:norm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005D85"/>
                </a:solidFill>
                <a:effectLst/>
                <a:uLnTx/>
                <a:uFillTx/>
                <a:latin typeface="Calibri" panose="020F0502020204030204" pitchFamily="34" charset="0"/>
                <a:ea typeface="+mn-ea"/>
                <a:cs typeface="Calibri" panose="020F0502020204030204" pitchFamily="34" charset="0"/>
              </a:rPr>
              <a:t>Un </a:t>
            </a:r>
            <a:r>
              <a:rPr kumimoji="0" lang="fr-FR" sz="2800" b="1" i="0" u="none" strike="noStrike" kern="1200" cap="none" spc="0" normalizeH="0" baseline="0" noProof="0" dirty="0">
                <a:ln>
                  <a:noFill/>
                </a:ln>
                <a:solidFill>
                  <a:srgbClr val="005D85"/>
                </a:solidFill>
                <a:effectLst/>
                <a:uLnTx/>
                <a:uFillTx/>
                <a:latin typeface="Calibri" panose="020F0502020204030204" pitchFamily="34" charset="0"/>
                <a:ea typeface="+mn-ea"/>
                <a:cs typeface="Calibri" panose="020F0502020204030204" pitchFamily="34" charset="0"/>
              </a:rPr>
              <a:t>exercice</a:t>
            </a:r>
            <a:r>
              <a:rPr kumimoji="0" lang="en-US" sz="2800" b="1" i="0" u="none" strike="noStrike" kern="1200" cap="none" spc="0" normalizeH="0" baseline="0" noProof="0" dirty="0">
                <a:ln>
                  <a:noFill/>
                </a:ln>
                <a:solidFill>
                  <a:srgbClr val="005D85"/>
                </a:solidFill>
                <a:effectLst/>
                <a:uLnTx/>
                <a:uFillTx/>
                <a:latin typeface="Calibri" panose="020F0502020204030204" pitchFamily="34" charset="0"/>
                <a:ea typeface="+mn-ea"/>
                <a:cs typeface="Calibri" panose="020F0502020204030204" pitchFamily="34" charset="0"/>
              </a:rPr>
              <a:t> sur table (TTX)</a:t>
            </a: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fr-FR"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est</a:t>
            </a: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r>
              <a:rPr kumimoji="0" lang="fr-FR"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un exercice qui utilise un scénario de simulation en plusieurs étapes, ainsi qu’une série d’</a:t>
            </a:r>
            <a:r>
              <a:rPr kumimoji="0" lang="fr-FR" sz="2800" b="0" i="0" u="none" strike="noStrike" kern="1200" cap="none" spc="0" normalizeH="0" baseline="0" noProof="0" dirty="0" err="1">
                <a:ln>
                  <a:noFill/>
                </a:ln>
                <a:solidFill>
                  <a:prstClr val="black"/>
                </a:solidFill>
                <a:effectLst/>
                <a:uLnTx/>
                <a:uFillTx/>
                <a:latin typeface="Calibri" panose="020F0502020204030204" pitchFamily="34" charset="0"/>
                <a:ea typeface="+mn-ea"/>
                <a:cs typeface="Calibri" panose="020F0502020204030204" pitchFamily="34" charset="0"/>
              </a:rPr>
              <a:t>injects</a:t>
            </a:r>
            <a:r>
              <a:rPr kumimoji="0" lang="fr-FR"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rédigés à l’avance, pour faire réfléchir les participants aux retombées d’une urgence sanitaire potentielle sur les plans, procédures et capacités existants</a:t>
            </a: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dirty="0">
              <a:solidFill>
                <a:prstClr val="black"/>
              </a:solidFill>
              <a:latin typeface="Calibri" panose="020F0502020204030204" pitchFamily="34" charset="0"/>
              <a:cs typeface="Calibri" panose="020F0502020204030204" pitchFamily="34" charset="0"/>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fr-FR"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Un TTX </a:t>
            </a:r>
            <a:r>
              <a:rPr kumimoji="0" lang="fr-FR" sz="2800" b="1" i="0" u="none" strike="noStrike" kern="1200" cap="none" spc="0" normalizeH="0" baseline="0" noProof="0" dirty="0">
                <a:ln>
                  <a:noFill/>
                </a:ln>
                <a:solidFill>
                  <a:srgbClr val="005D85"/>
                </a:solidFill>
                <a:effectLst/>
                <a:uLnTx/>
                <a:uFillTx/>
                <a:latin typeface="Calibri" panose="020F0502020204030204" pitchFamily="34" charset="0"/>
                <a:ea typeface="+mn-ea"/>
                <a:cs typeface="Calibri" panose="020F0502020204030204" pitchFamily="34" charset="0"/>
              </a:rPr>
              <a:t>simule une situation d’urgence</a:t>
            </a:r>
            <a:r>
              <a:rPr kumimoji="0" lang="fr-FR"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dans un environnement informel et dépourvu de stress. » </a:t>
            </a:r>
            <a:r>
              <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t> </a:t>
            </a:r>
            <a:br>
              <a:rPr kumimoji="0" lang="en-US" sz="2800" b="0"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rPr>
            </a:br>
            <a:br>
              <a:rPr kumimoji="0" lang="en-US"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br>
            <a:r>
              <a:rPr kumimoji="0" lang="fr-FR"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Manuel OMS d’exercices de simulation</a:t>
            </a:r>
            <a:r>
              <a:rPr kumimoji="0" lang="en-US" sz="16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2017</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sz="1200" i="1" u="sng" kern="1200" dirty="0">
                <a:solidFill>
                  <a:srgbClr val="0070C0"/>
                </a:solidFill>
                <a:effectLst/>
                <a:latin typeface="Arial" panose="020B0604020202020204" pitchFamily="34" charset="0"/>
                <a:ea typeface="Arial" panose="020B0604020202020204" pitchFamily="34" charset="0"/>
                <a:hlinkClick r:id="rId3"/>
              </a:rPr>
              <a:t>https://www.who.int/ihr/publications/WHO-WHE-CPI-2017.10/fr/</a:t>
            </a:r>
            <a:endPar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indent="0">
              <a:buNone/>
            </a:pPr>
            <a:endParaRPr lang="en-US" dirty="0"/>
          </a:p>
        </p:txBody>
      </p:sp>
      <p:sp>
        <p:nvSpPr>
          <p:cNvPr id="4" name="Date Placeholder 3">
            <a:extLst>
              <a:ext uri="{FF2B5EF4-FFF2-40B4-BE49-F238E27FC236}">
                <a16:creationId xmlns:a16="http://schemas.microsoft.com/office/drawing/2014/main" id="{8E67F07D-280F-4690-8F55-72C4FE4D5DCA}"/>
              </a:ext>
            </a:extLst>
          </p:cNvPr>
          <p:cNvSpPr>
            <a:spLocks noGrp="1"/>
          </p:cNvSpPr>
          <p:nvPr>
            <p:ph type="dt" sz="half" idx="10"/>
          </p:nvPr>
        </p:nvSpPr>
        <p:spPr/>
        <p:txBody>
          <a:bodyPr/>
          <a:lstStyle/>
          <a:p>
            <a:fld id="{7EA682B2-33C9-4D4F-9A18-C7D5F7FE2751}" type="datetime3">
              <a:rPr lang="en-US" smtClean="0"/>
              <a:t>21 December 2020</a:t>
            </a:fld>
            <a:endParaRPr lang="en-US"/>
          </a:p>
        </p:txBody>
      </p:sp>
      <p:pic>
        <p:nvPicPr>
          <p:cNvPr id="7" name="Image 6">
            <a:extLst>
              <a:ext uri="{FF2B5EF4-FFF2-40B4-BE49-F238E27FC236}">
                <a16:creationId xmlns:a16="http://schemas.microsoft.com/office/drawing/2014/main" id="{C3C02F7D-0ED1-4432-9590-E6988B31D86A}"/>
              </a:ext>
            </a:extLst>
          </p:cNvPr>
          <p:cNvPicPr>
            <a:picLocks noChangeAspect="1"/>
          </p:cNvPicPr>
          <p:nvPr/>
        </p:nvPicPr>
        <p:blipFill>
          <a:blip r:embed="rId4"/>
          <a:stretch>
            <a:fillRect/>
          </a:stretch>
        </p:blipFill>
        <p:spPr>
          <a:xfrm>
            <a:off x="10456263" y="4816549"/>
            <a:ext cx="1103117" cy="1254642"/>
          </a:xfrm>
          <a:prstGeom prst="rect">
            <a:avLst/>
          </a:prstGeom>
        </p:spPr>
      </p:pic>
      <p:pic>
        <p:nvPicPr>
          <p:cNvPr id="8" name="Image 7">
            <a:extLst>
              <a:ext uri="{FF2B5EF4-FFF2-40B4-BE49-F238E27FC236}">
                <a16:creationId xmlns:a16="http://schemas.microsoft.com/office/drawing/2014/main" id="{D1FA6E2D-3B7C-4A14-964E-2ED0441BB3D4}"/>
              </a:ext>
            </a:extLst>
          </p:cNvPr>
          <p:cNvPicPr>
            <a:picLocks noChangeAspect="1"/>
          </p:cNvPicPr>
          <p:nvPr/>
        </p:nvPicPr>
        <p:blipFill>
          <a:blip r:embed="rId5"/>
          <a:stretch>
            <a:fillRect/>
          </a:stretch>
        </p:blipFill>
        <p:spPr>
          <a:xfrm>
            <a:off x="10456263" y="6071190"/>
            <a:ext cx="1197021" cy="310559"/>
          </a:xfrm>
          <a:prstGeom prst="rect">
            <a:avLst/>
          </a:prstGeom>
        </p:spPr>
      </p:pic>
    </p:spTree>
    <p:extLst>
      <p:ext uri="{BB962C8B-B14F-4D97-AF65-F5344CB8AC3E}">
        <p14:creationId xmlns:p14="http://schemas.microsoft.com/office/powerpoint/2010/main" val="460285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19" y="0"/>
            <a:ext cx="3963670" cy="574040"/>
          </a:xfrm>
          <a:prstGeom prst="rect">
            <a:avLst/>
          </a:prstGeom>
        </p:spPr>
        <p:txBody>
          <a:bodyPr vert="horz" wrap="square" lIns="0" tIns="12700" rIns="0" bIns="0" rtlCol="0">
            <a:spAutoFit/>
          </a:bodyPr>
          <a:lstStyle/>
          <a:p>
            <a:pPr marL="12700">
              <a:lnSpc>
                <a:spcPct val="100000"/>
              </a:lnSpc>
              <a:spcBef>
                <a:spcPts val="100"/>
              </a:spcBef>
            </a:pPr>
            <a:r>
              <a:rPr kumimoji="0" lang="fr-CH" sz="3600" b="1" i="0" u="none" strike="noStrike" kern="0" cap="none" spc="-5" normalizeH="0" baseline="0" noProof="0" dirty="0">
                <a:ln>
                  <a:noFill/>
                </a:ln>
                <a:solidFill>
                  <a:prstClr val="white"/>
                </a:solidFill>
                <a:effectLst/>
                <a:uLnTx/>
                <a:uFillTx/>
                <a:latin typeface="Arial"/>
                <a:ea typeface="+mj-ea"/>
                <a:cs typeface="Arial"/>
              </a:rPr>
              <a:t>Forme et finalité</a:t>
            </a:r>
            <a:endParaRPr sz="3600" dirty="0"/>
          </a:p>
        </p:txBody>
      </p:sp>
      <p:sp>
        <p:nvSpPr>
          <p:cNvPr id="3" name="object 3"/>
          <p:cNvSpPr txBox="1"/>
          <p:nvPr/>
        </p:nvSpPr>
        <p:spPr>
          <a:xfrm>
            <a:off x="362302" y="1182443"/>
            <a:ext cx="6608769" cy="5480346"/>
          </a:xfrm>
          <a:prstGeom prst="rect">
            <a:avLst/>
          </a:prstGeom>
        </p:spPr>
        <p:txBody>
          <a:bodyPr vert="horz" wrap="square" lIns="0" tIns="70485" rIns="0" bIns="0" rtlCol="0">
            <a:spAutoFit/>
          </a:bodyPr>
          <a:lstStyle/>
          <a:p>
            <a:pPr marL="12700" marR="0" lvl="0" indent="0" algn="l" defTabSz="914400" rtl="0" eaLnBrk="1" fontAlgn="auto" latinLnBrk="0" hangingPunct="1">
              <a:spcBef>
                <a:spcPts val="555"/>
              </a:spcBef>
              <a:spcAft>
                <a:spcPts val="0"/>
              </a:spcAft>
              <a:buClrTx/>
              <a:buSzTx/>
              <a:buFontTx/>
              <a:buNone/>
              <a:tabLst/>
              <a:defRPr/>
            </a:pPr>
            <a:r>
              <a:rPr kumimoji="0" lang="fr-FR" sz="2200" b="1" i="0" u="none" strike="noStrike" kern="1200" cap="none" spc="-5" normalizeH="0" baseline="0" noProof="0" dirty="0">
                <a:ln>
                  <a:noFill/>
                </a:ln>
                <a:solidFill>
                  <a:srgbClr val="005D85"/>
                </a:solidFill>
                <a:effectLst/>
                <a:uLnTx/>
                <a:uFillTx/>
                <a:latin typeface="Roboto"/>
                <a:ea typeface="+mn-ea"/>
                <a:cs typeface="Roboto"/>
              </a:rPr>
              <a:t>Forme de l’exercice</a:t>
            </a:r>
            <a:endParaRPr kumimoji="0" sz="2200" b="0" i="0" u="none" strike="noStrike" kern="1200" cap="none" spc="0" normalizeH="0" baseline="0" noProof="0" dirty="0">
              <a:ln>
                <a:noFill/>
              </a:ln>
              <a:solidFill>
                <a:prstClr val="black"/>
              </a:solidFill>
              <a:effectLst/>
              <a:uLnTx/>
              <a:uFillTx/>
              <a:latin typeface="Roboto"/>
              <a:ea typeface="+mn-ea"/>
              <a:cs typeface="Roboto"/>
            </a:endParaRPr>
          </a:p>
          <a:p>
            <a:pPr marL="12700" marR="5715" lvl="0" indent="0" algn="l" defTabSz="914400" rtl="0" eaLnBrk="1" fontAlgn="auto" latinLnBrk="0" hangingPunct="1">
              <a:spcBef>
                <a:spcPts val="1005"/>
              </a:spcBef>
              <a:spcAft>
                <a:spcPts val="0"/>
              </a:spcAft>
              <a:buClrTx/>
              <a:buSzTx/>
              <a:buFontTx/>
              <a:buNone/>
              <a:tabLst/>
              <a:defRPr/>
            </a:pPr>
            <a:r>
              <a:rPr kumimoji="0" lang="fr-FR" sz="2100" b="0" i="0" u="none" strike="noStrike" kern="1200" cap="none" spc="-5" normalizeH="0" baseline="0" noProof="0" dirty="0">
                <a:ln>
                  <a:noFill/>
                </a:ln>
                <a:solidFill>
                  <a:prstClr val="black"/>
                </a:solidFill>
                <a:effectLst/>
                <a:uLnTx/>
                <a:uFillTx/>
                <a:latin typeface="Roboto"/>
                <a:ea typeface="+mn-ea"/>
                <a:cs typeface="Roboto"/>
              </a:rPr>
              <a:t>Cet exercice repose sur le document suivant </a:t>
            </a:r>
            <a:r>
              <a:rPr kumimoji="0" sz="2200" b="0" i="0" u="none" strike="noStrike" kern="1200" cap="none" spc="-5" normalizeH="0" baseline="0" noProof="0" dirty="0">
                <a:ln>
                  <a:noFill/>
                </a:ln>
                <a:solidFill>
                  <a:prstClr val="black"/>
                </a:solidFill>
                <a:effectLst/>
                <a:uLnTx/>
                <a:uFillTx/>
                <a:latin typeface="Roboto"/>
                <a:ea typeface="+mn-ea"/>
                <a:cs typeface="Roboto"/>
              </a:rPr>
              <a:t>:</a:t>
            </a:r>
            <a:endParaRPr kumimoji="0" lang="en-US" sz="2200" b="0" i="0" u="none" strike="noStrike" kern="1200" cap="none" spc="-5" normalizeH="0" baseline="0" noProof="0" dirty="0">
              <a:ln>
                <a:noFill/>
              </a:ln>
              <a:solidFill>
                <a:prstClr val="black"/>
              </a:solidFill>
              <a:effectLst/>
              <a:uLnTx/>
              <a:uFillTx/>
              <a:latin typeface="Roboto"/>
              <a:ea typeface="+mn-ea"/>
              <a:cs typeface="Roboto"/>
            </a:endParaRPr>
          </a:p>
          <a:p>
            <a:pPr marL="355600" marR="5715" lvl="0" indent="-342900" algn="l" defTabSz="914400" rtl="0" eaLnBrk="1" fontAlgn="auto" latinLnBrk="0" hangingPunct="1">
              <a:spcBef>
                <a:spcPts val="1005"/>
              </a:spcBef>
              <a:spcAft>
                <a:spcPts val="0"/>
              </a:spcAft>
              <a:buClrTx/>
              <a:buSzTx/>
              <a:buFont typeface="Arial" panose="020B0604020202020204" pitchFamily="34" charset="0"/>
              <a:buChar char="•"/>
              <a:tabLst/>
              <a:defRPr/>
            </a:pPr>
            <a:r>
              <a:rPr lang="en-US" sz="2200" spc="-5" dirty="0">
                <a:solidFill>
                  <a:prstClr val="black"/>
                </a:solidFill>
                <a:latin typeface="Roboto"/>
                <a:cs typeface="Roboto"/>
                <a:hlinkClick r:id="rId3"/>
              </a:rPr>
              <a:t>Guidance on developing a national deployment and vaccination plan for COVID-19 vaccines</a:t>
            </a:r>
            <a:endParaRPr kumimoji="0" sz="2200" b="0" i="0" u="none" strike="noStrike" kern="1200" cap="none" spc="0" normalizeH="0" baseline="0" noProof="0" dirty="0">
              <a:ln>
                <a:noFill/>
              </a:ln>
              <a:solidFill>
                <a:prstClr val="black"/>
              </a:solidFill>
              <a:effectLst/>
              <a:uLnTx/>
              <a:uFillTx/>
              <a:latin typeface="Roboto"/>
              <a:ea typeface="+mn-ea"/>
              <a:cs typeface="Roboto"/>
            </a:endParaRPr>
          </a:p>
          <a:p>
            <a:pPr marL="241300" marR="0" lvl="0" indent="-228600" algn="l" defTabSz="914400" rtl="0" eaLnBrk="1" fontAlgn="auto" latinLnBrk="0" hangingPunct="1">
              <a:spcBef>
                <a:spcPts val="459"/>
              </a:spcBef>
              <a:spcAft>
                <a:spcPts val="0"/>
              </a:spcAft>
              <a:buClrTx/>
              <a:buSzTx/>
              <a:buFont typeface="Arial"/>
              <a:buChar char="•"/>
              <a:tabLst>
                <a:tab pos="240665" algn="l"/>
                <a:tab pos="241300" algn="l"/>
              </a:tabLst>
              <a:defRPr/>
            </a:pPr>
            <a:endParaRPr kumimoji="0" sz="2650" b="0" i="0" u="none" strike="noStrike" kern="1200" cap="none" spc="0" normalizeH="0" baseline="0" noProof="0" dirty="0">
              <a:ln>
                <a:noFill/>
              </a:ln>
              <a:solidFill>
                <a:prstClr val="black"/>
              </a:solidFill>
              <a:effectLst/>
              <a:uLnTx/>
              <a:uFillTx/>
              <a:latin typeface="Roboto"/>
              <a:ea typeface="+mn-ea"/>
              <a:cs typeface="Roboto"/>
            </a:endParaRPr>
          </a:p>
          <a:p>
            <a:pPr marL="12700" marR="0" lvl="0" indent="0" algn="l" defTabSz="914400" rtl="0" eaLnBrk="1" fontAlgn="auto" latinLnBrk="0" hangingPunct="1">
              <a:spcBef>
                <a:spcPts val="0"/>
              </a:spcBef>
              <a:spcAft>
                <a:spcPts val="0"/>
              </a:spcAft>
              <a:buClrTx/>
              <a:buSzTx/>
              <a:buFontTx/>
              <a:buNone/>
              <a:tabLst/>
              <a:defRPr/>
            </a:pPr>
            <a:r>
              <a:rPr lang="fr-FR" sz="2200" b="1" spc="-5" dirty="0">
                <a:solidFill>
                  <a:srgbClr val="005D85"/>
                </a:solidFill>
                <a:latin typeface="Roboto"/>
                <a:cs typeface="Roboto"/>
              </a:rPr>
              <a:t>Finalité</a:t>
            </a:r>
            <a:endParaRPr kumimoji="0" lang="fr-FR" sz="2200" b="0" i="0" u="none" strike="noStrike" kern="1200" cap="none" spc="0" normalizeH="0" baseline="0" noProof="0" dirty="0">
              <a:ln>
                <a:noFill/>
              </a:ln>
              <a:solidFill>
                <a:prstClr val="black"/>
              </a:solidFill>
              <a:effectLst/>
              <a:uLnTx/>
              <a:uFillTx/>
              <a:latin typeface="Roboto"/>
              <a:ea typeface="+mn-ea"/>
              <a:cs typeface="Roboto"/>
            </a:endParaRPr>
          </a:p>
          <a:p>
            <a:pPr marL="12700" lvl="0" algn="just">
              <a:spcBef>
                <a:spcPts val="455"/>
              </a:spcBef>
              <a:defRPr/>
            </a:pPr>
            <a:r>
              <a:rPr kumimoji="0" lang="fr-FR" sz="2000" b="0" i="0" u="none" strike="noStrike" kern="1200" cap="none" spc="-5" normalizeH="0" baseline="0" noProof="0" dirty="0">
                <a:ln>
                  <a:noFill/>
                </a:ln>
                <a:solidFill>
                  <a:prstClr val="black"/>
                </a:solidFill>
                <a:effectLst/>
                <a:uLnTx/>
                <a:uFillTx/>
                <a:latin typeface="Roboto"/>
                <a:ea typeface="+mn-ea"/>
                <a:cs typeface="Roboto"/>
              </a:rPr>
              <a:t>Par le biais de groupes de discussion animés,</a:t>
            </a:r>
            <a:r>
              <a:rPr kumimoji="0" lang="fr-FR" sz="2000" b="0" i="0" u="none" strike="noStrike" kern="1200" cap="none" spc="290" normalizeH="0" baseline="0" noProof="0" dirty="0">
                <a:ln>
                  <a:noFill/>
                </a:ln>
                <a:solidFill>
                  <a:prstClr val="black"/>
                </a:solidFill>
                <a:effectLst/>
                <a:uLnTx/>
                <a:uFillTx/>
                <a:latin typeface="Roboto"/>
                <a:ea typeface="+mn-ea"/>
                <a:cs typeface="Roboto"/>
              </a:rPr>
              <a:t> </a:t>
            </a:r>
            <a:r>
              <a:rPr kumimoji="0" lang="fr-FR" sz="2000" b="1" i="0" u="none" strike="noStrike" kern="1200" cap="none" spc="290" normalizeH="0" baseline="0" noProof="0" dirty="0">
                <a:ln>
                  <a:noFill/>
                </a:ln>
                <a:solidFill>
                  <a:prstClr val="black"/>
                </a:solidFill>
                <a:effectLst/>
                <a:uLnTx/>
                <a:uFillTx/>
                <a:latin typeface="Roboto"/>
                <a:ea typeface="+mn-ea"/>
                <a:cs typeface="Roboto"/>
              </a:rPr>
              <a:t>l’exercice vise à aider les pays à planifier, élaborer et mettre à jour leur plan national de déploiement et de vaccination (PNDV)</a:t>
            </a:r>
            <a:r>
              <a:rPr kumimoji="0" lang="fr-FR" sz="2000" b="0" i="0" u="none" strike="noStrike" kern="1200" cap="none" spc="290" normalizeH="0" baseline="0" noProof="0" dirty="0">
                <a:ln>
                  <a:noFill/>
                </a:ln>
                <a:solidFill>
                  <a:prstClr val="black"/>
                </a:solidFill>
                <a:effectLst/>
                <a:uLnTx/>
                <a:uFillTx/>
                <a:latin typeface="Roboto"/>
                <a:ea typeface="+mn-ea"/>
                <a:cs typeface="Roboto"/>
              </a:rPr>
              <a:t> en vue de la mise à disposition rapide et équitable des vaccins contre la COVID-19 en abordant spécifiquement les questions de réglementation et de sécurité</a:t>
            </a:r>
            <a:r>
              <a:rPr lang="en-US" sz="2000" dirty="0">
                <a:solidFill>
                  <a:prstClr val="black"/>
                </a:solidFill>
                <a:latin typeface="Roboto"/>
                <a:cs typeface="Roboto"/>
              </a:rPr>
              <a:t>.</a:t>
            </a:r>
            <a:endParaRPr kumimoji="0" sz="2000" b="0" i="0" u="none" strike="noStrike" kern="1200" cap="none" spc="0" normalizeH="0" baseline="0" noProof="0" dirty="0">
              <a:ln>
                <a:noFill/>
              </a:ln>
              <a:solidFill>
                <a:prstClr val="black"/>
              </a:solidFill>
              <a:effectLst/>
              <a:uLnTx/>
              <a:uFillTx/>
              <a:latin typeface="Roboto"/>
              <a:ea typeface="+mn-ea"/>
              <a:cs typeface="Roboto"/>
            </a:endParaRPr>
          </a:p>
        </p:txBody>
      </p:sp>
      <p:sp>
        <p:nvSpPr>
          <p:cNvPr id="6" name="object 6"/>
          <p:cNvSpPr txBox="1"/>
          <p:nvPr/>
        </p:nvSpPr>
        <p:spPr>
          <a:xfrm>
            <a:off x="11485176" y="6634184"/>
            <a:ext cx="534035" cy="196215"/>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5" normalizeH="0" baseline="0" noProof="0">
                <a:ln>
                  <a:noFill/>
                </a:ln>
                <a:solidFill>
                  <a:srgbClr val="FFFFFF"/>
                </a:solidFill>
                <a:effectLst/>
                <a:uLnTx/>
                <a:uFillTx/>
                <a:latin typeface="Arial"/>
                <a:ea typeface="+mn-ea"/>
                <a:cs typeface="Arial"/>
              </a:rPr>
              <a:t>page</a:t>
            </a:r>
            <a:r>
              <a:rPr kumimoji="0" sz="1200" b="1" i="0" u="none" strike="noStrike" kern="1200" cap="none" spc="-55" normalizeH="0" baseline="0" noProof="0">
                <a:ln>
                  <a:noFill/>
                </a:ln>
                <a:solidFill>
                  <a:srgbClr val="FFFFFF"/>
                </a:solidFill>
                <a:effectLst/>
                <a:uLnTx/>
                <a:uFillTx/>
                <a:latin typeface="Arial"/>
                <a:ea typeface="+mn-ea"/>
                <a:cs typeface="Arial"/>
              </a:rPr>
              <a:t> </a:t>
            </a:r>
            <a:fld id="{81D60167-4931-47E6-BA6A-407CBD079E47}" type="slidenum">
              <a:rPr kumimoji="0" sz="1200" b="1" i="0" u="none" strike="noStrike" kern="1200" cap="none" spc="0" normalizeH="0" baseline="0" noProof="0" dirty="0">
                <a:ln>
                  <a:noFill/>
                </a:ln>
                <a:solidFill>
                  <a:srgbClr val="FFFFFF"/>
                </a:solidFill>
                <a:effectLst/>
                <a:uLnTx/>
                <a:uFillTx/>
                <a:latin typeface="Arial"/>
                <a:ea typeface="+mn-ea"/>
                <a:cs typeface="Arial"/>
              </a:rPr>
              <a:pPr marL="12700" marR="0" lvl="0" indent="0" algn="l" defTabSz="914400" rtl="0" eaLnBrk="1" fontAlgn="auto" latinLnBrk="0" hangingPunct="1">
                <a:lnSpc>
                  <a:spcPts val="1425"/>
                </a:lnSpc>
                <a:spcBef>
                  <a:spcPts val="0"/>
                </a:spcBef>
                <a:spcAft>
                  <a:spcPts val="0"/>
                </a:spcAft>
                <a:buClrTx/>
                <a:buSzTx/>
                <a:buFontTx/>
                <a:buNone/>
                <a:tabLst/>
                <a:defRPr/>
              </a:pPr>
              <a:t>8</a:t>
            </a:fld>
            <a:endParaRPr kumimoji="0" sz="1200" b="0" i="0" u="none" strike="noStrike" kern="1200" cap="none" spc="0" normalizeH="0" baseline="0" noProof="0">
              <a:ln>
                <a:noFill/>
              </a:ln>
              <a:solidFill>
                <a:prstClr val="black"/>
              </a:solidFill>
              <a:effectLst/>
              <a:uLnTx/>
              <a:uFillTx/>
              <a:latin typeface="Arial"/>
              <a:ea typeface="+mn-ea"/>
              <a:cs typeface="Arial"/>
            </a:endParaRPr>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15" normalizeH="0" baseline="0" noProof="0">
                <a:ln>
                  <a:noFill/>
                </a:ln>
                <a:solidFill>
                  <a:prstClr val="white"/>
                </a:solidFill>
                <a:effectLst/>
                <a:uLnTx/>
                <a:uFillTx/>
                <a:latin typeface="Arial"/>
                <a:ea typeface="+mn-ea"/>
                <a:cs typeface="Arial"/>
              </a:rPr>
              <a:t>SIMULATION</a:t>
            </a:r>
            <a:r>
              <a:rPr kumimoji="0" sz="1200" b="1" i="0" u="none" strike="noStrike" kern="1200" cap="none" spc="-35" normalizeH="0" baseline="0" noProof="0">
                <a:ln>
                  <a:noFill/>
                </a:ln>
                <a:solidFill>
                  <a:prstClr val="white"/>
                </a:solidFill>
                <a:effectLst/>
                <a:uLnTx/>
                <a:uFillTx/>
                <a:latin typeface="Arial"/>
                <a:ea typeface="+mn-ea"/>
                <a:cs typeface="Arial"/>
              </a:rPr>
              <a:t> </a:t>
            </a:r>
            <a:r>
              <a:rPr kumimoji="0" sz="1200" b="1" i="0" u="none" strike="noStrike" kern="1200" cap="none" spc="-5" normalizeH="0" baseline="0" noProof="0">
                <a:ln>
                  <a:noFill/>
                </a:ln>
                <a:solidFill>
                  <a:prstClr val="white"/>
                </a:solidFill>
                <a:effectLst/>
                <a:uLnTx/>
                <a:uFillTx/>
                <a:latin typeface="Arial"/>
                <a:ea typeface="+mn-ea"/>
                <a:cs typeface="Arial"/>
              </a:rPr>
              <a:t>EXERCISE</a:t>
            </a:r>
          </a:p>
        </p:txBody>
      </p:sp>
      <p:sp>
        <p:nvSpPr>
          <p:cNvPr id="8" name="object 8"/>
          <p:cNvSpPr txBox="1"/>
          <p:nvPr/>
        </p:nvSpPr>
        <p:spPr>
          <a:xfrm>
            <a:off x="2374926" y="6652472"/>
            <a:ext cx="727075" cy="196215"/>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5" normalizeH="0" baseline="0" noProof="0">
                <a:ln>
                  <a:noFill/>
                </a:ln>
                <a:solidFill>
                  <a:srgbClr val="FFFFFF"/>
                </a:solidFill>
                <a:effectLst/>
                <a:uLnTx/>
                <a:uFillTx/>
                <a:latin typeface="Arial"/>
                <a:ea typeface="+mn-ea"/>
                <a:cs typeface="Arial"/>
              </a:rPr>
              <a:t>C</a:t>
            </a:r>
            <a:r>
              <a:rPr kumimoji="0" sz="1200" b="1" i="0" u="none" strike="noStrike" kern="1200" cap="none" spc="0" normalizeH="0" baseline="0" noProof="0">
                <a:ln>
                  <a:noFill/>
                </a:ln>
                <a:solidFill>
                  <a:srgbClr val="FFFFFF"/>
                </a:solidFill>
                <a:effectLst/>
                <a:uLnTx/>
                <a:uFillTx/>
                <a:latin typeface="Arial"/>
                <a:ea typeface="+mn-ea"/>
                <a:cs typeface="Arial"/>
              </a:rPr>
              <a:t>O</a:t>
            </a:r>
            <a:r>
              <a:rPr kumimoji="0" sz="1200" b="1" i="0" u="none" strike="noStrike" kern="1200" cap="none" spc="-5" normalizeH="0" baseline="0" noProof="0">
                <a:ln>
                  <a:noFill/>
                </a:ln>
                <a:solidFill>
                  <a:srgbClr val="FFFFFF"/>
                </a:solidFill>
                <a:effectLst/>
                <a:uLnTx/>
                <a:uFillTx/>
                <a:latin typeface="Arial"/>
                <a:ea typeface="+mn-ea"/>
                <a:cs typeface="Arial"/>
              </a:rPr>
              <a:t>V</a:t>
            </a:r>
            <a:r>
              <a:rPr kumimoji="0" sz="1200" b="1" i="0" u="none" strike="noStrike" kern="1200" cap="none" spc="0" normalizeH="0" baseline="0" noProof="0">
                <a:ln>
                  <a:noFill/>
                </a:ln>
                <a:solidFill>
                  <a:srgbClr val="FFFFFF"/>
                </a:solidFill>
                <a:effectLst/>
                <a:uLnTx/>
                <a:uFillTx/>
                <a:latin typeface="Arial"/>
                <a:ea typeface="+mn-ea"/>
                <a:cs typeface="Arial"/>
              </a:rPr>
              <a:t>I</a:t>
            </a:r>
            <a:r>
              <a:rPr kumimoji="0" sz="1200" b="1" i="0" u="none" strike="noStrike" kern="1200" cap="none" spc="-5" normalizeH="0" baseline="0" noProof="0">
                <a:ln>
                  <a:noFill/>
                </a:ln>
                <a:solidFill>
                  <a:srgbClr val="FFFFFF"/>
                </a:solidFill>
                <a:effectLst/>
                <a:uLnTx/>
                <a:uFillTx/>
                <a:latin typeface="Arial"/>
                <a:ea typeface="+mn-ea"/>
                <a:cs typeface="Arial"/>
              </a:rPr>
              <a:t>D</a:t>
            </a:r>
            <a:r>
              <a:rPr kumimoji="0" sz="1200" b="1" i="0" u="none" strike="noStrike" kern="1200" cap="none" spc="0" normalizeH="0" baseline="0" noProof="0">
                <a:ln>
                  <a:noFill/>
                </a:ln>
                <a:solidFill>
                  <a:srgbClr val="FFFFFF"/>
                </a:solidFill>
                <a:effectLst/>
                <a:uLnTx/>
                <a:uFillTx/>
                <a:latin typeface="Arial"/>
                <a:ea typeface="+mn-ea"/>
                <a:cs typeface="Arial"/>
              </a:rPr>
              <a:t>-</a:t>
            </a:r>
            <a:r>
              <a:rPr kumimoji="0" sz="1200" b="1" i="0" u="none" strike="noStrike" kern="1200" cap="none" spc="-5" normalizeH="0" baseline="0" noProof="0">
                <a:ln>
                  <a:noFill/>
                </a:ln>
                <a:solidFill>
                  <a:srgbClr val="FFFFFF"/>
                </a:solidFill>
                <a:effectLst/>
                <a:uLnTx/>
                <a:uFillTx/>
                <a:latin typeface="Arial"/>
                <a:ea typeface="+mn-ea"/>
                <a:cs typeface="Arial"/>
              </a:rPr>
              <a:t>19</a:t>
            </a:r>
            <a:endParaRPr kumimoji="0" sz="1200" b="0" i="0" u="none" strike="noStrike" kern="1200" cap="none" spc="0" normalizeH="0" baseline="0" noProof="0">
              <a:ln>
                <a:noFill/>
              </a:ln>
              <a:solidFill>
                <a:prstClr val="black"/>
              </a:solidFill>
              <a:effectLst/>
              <a:uLnTx/>
              <a:uFillTx/>
              <a:latin typeface="Arial"/>
              <a:ea typeface="+mn-ea"/>
              <a:cs typeface="Arial"/>
            </a:endParaRPr>
          </a:p>
        </p:txBody>
      </p:sp>
      <p:pic>
        <p:nvPicPr>
          <p:cNvPr id="9" name="Picture 8">
            <a:extLst>
              <a:ext uri="{FF2B5EF4-FFF2-40B4-BE49-F238E27FC236}">
                <a16:creationId xmlns:a16="http://schemas.microsoft.com/office/drawing/2014/main" id="{EC0F5E92-07AE-4264-AA82-A97DA17855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81748" y="1474839"/>
            <a:ext cx="4510252" cy="4350774"/>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kumimoji="0" lang="fr-FR" sz="4000" b="1" i="0" u="none" strike="noStrike" kern="1200" cap="none" spc="0" normalizeH="0" baseline="0" noProof="0" dirty="0">
                <a:ln>
                  <a:noFill/>
                </a:ln>
                <a:solidFill>
                  <a:prstClr val="white"/>
                </a:solidFill>
                <a:effectLst/>
                <a:uLnTx/>
                <a:uFillTx/>
                <a:latin typeface="Arial" panose="020B0604020202020204" pitchFamily="34" charset="0"/>
                <a:ea typeface="+mj-ea"/>
                <a:cs typeface="Arial" panose="020B0604020202020204" pitchFamily="34" charset="0"/>
              </a:rPr>
              <a:t>Portée de l’exercice de simulation sur table</a:t>
            </a:r>
            <a:endParaRPr lang="en-US" dirty="0"/>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44148" cy="5465750"/>
          </a:xfrm>
        </p:spPr>
        <p:txBody>
          <a:bodyPr vert="horz" lIns="91440" tIns="45720" rIns="91440" bIns="45720" rtlCol="0" anchor="t">
            <a:noAutofit/>
          </a:bodyPr>
          <a:lstStyle/>
          <a:p>
            <a:pPr marL="0" indent="0">
              <a:lnSpc>
                <a:spcPct val="100000"/>
              </a:lnSpc>
              <a:spcBef>
                <a:spcPts val="0"/>
              </a:spcBef>
              <a:buNone/>
            </a:pPr>
            <a:r>
              <a:rPr lang="fr-FR" sz="2400" b="1" dirty="0">
                <a:solidFill>
                  <a:schemeClr val="accent5"/>
                </a:solidFill>
                <a:latin typeface="+mn-lt"/>
                <a:cs typeface="Calibri"/>
              </a:rPr>
              <a:t>Discuter des hypothèses de planification </a:t>
            </a:r>
            <a:r>
              <a:rPr lang="fr-FR" sz="2400" dirty="0">
                <a:latin typeface="+mn-lt"/>
                <a:cs typeface="Calibri"/>
              </a:rPr>
              <a:t>pour </a:t>
            </a:r>
            <a:r>
              <a:rPr lang="fr-FR" sz="2400" b="1" dirty="0">
                <a:solidFill>
                  <a:schemeClr val="accent5"/>
                </a:solidFill>
                <a:latin typeface="+mn-lt"/>
                <a:cs typeface="Calibri"/>
              </a:rPr>
              <a:t>l’examen des aspects de réglementation, de surveillance et de sécurité ayant trait aux vaccins </a:t>
            </a:r>
            <a:r>
              <a:rPr lang="fr-FR" sz="2400" dirty="0">
                <a:latin typeface="+mn-lt"/>
                <a:cs typeface="Calibri"/>
              </a:rPr>
              <a:t>à mesure qu’ils deviennent disponibles afin de promouvoir l’accès rapide, efficace et équitable aux vaccins contre la COVID-19</a:t>
            </a:r>
            <a:r>
              <a:rPr lang="en-GB" sz="2400" dirty="0">
                <a:latin typeface="+mn-lt"/>
                <a:ea typeface="DengXian"/>
                <a:cs typeface="Calibri"/>
              </a:rPr>
              <a:t>. </a:t>
            </a:r>
            <a:endParaRPr lang="en-GB" sz="2000" dirty="0">
              <a:latin typeface="+mn-lt"/>
              <a:ea typeface="DengXian" panose="02010600030101010101" pitchFamily="2" charset="-122"/>
              <a:cs typeface="Times New Roman (Body CS)"/>
            </a:endParaRPr>
          </a:p>
          <a:p>
            <a:pPr marL="0" lvl="0" indent="0">
              <a:lnSpc>
                <a:spcPct val="100000"/>
              </a:lnSpc>
              <a:spcBef>
                <a:spcPts val="700"/>
              </a:spcBef>
              <a:buClr>
                <a:schemeClr val="tx1"/>
              </a:buClr>
              <a:buSzPct val="100000"/>
              <a:buNone/>
            </a:pPr>
            <a:endParaRPr lang="en-US" sz="2400" b="1" dirty="0">
              <a:solidFill>
                <a:schemeClr val="accent5"/>
              </a:solidFill>
              <a:latin typeface="+mn-lt"/>
              <a:cs typeface="Calibri" panose="020F0502020204030204" pitchFamily="34" charset="0"/>
            </a:endParaRPr>
          </a:p>
          <a:p>
            <a:pPr marL="0" lvl="0" indent="0">
              <a:lnSpc>
                <a:spcPct val="100000"/>
              </a:lnSpc>
              <a:spcBef>
                <a:spcPts val="700"/>
              </a:spcBef>
              <a:buClr>
                <a:schemeClr val="tx1"/>
              </a:buClr>
              <a:buSzPct val="100000"/>
              <a:buNone/>
            </a:pPr>
            <a:r>
              <a:rPr lang="fr-FR" sz="2400" dirty="0">
                <a:latin typeface="+mn-lt"/>
                <a:ea typeface="DengXian" panose="02010600030101010101" pitchFamily="2" charset="-122"/>
                <a:cs typeface="Calibri" panose="020F0502020204030204" pitchFamily="34" charset="0"/>
              </a:rPr>
              <a:t>Le TTX consistera à :</a:t>
            </a:r>
          </a:p>
          <a:p>
            <a:pPr marL="0" lvl="0" indent="0">
              <a:lnSpc>
                <a:spcPct val="100000"/>
              </a:lnSpc>
              <a:spcBef>
                <a:spcPts val="700"/>
              </a:spcBef>
              <a:buClr>
                <a:schemeClr val="tx1"/>
              </a:buClr>
              <a:buSzPct val="100000"/>
              <a:buNone/>
            </a:pPr>
            <a:endParaRPr lang="en-US" sz="2400" dirty="0">
              <a:latin typeface="Helvetica Neue"/>
              <a:ea typeface="DengXian" panose="02010600030101010101" pitchFamily="2" charset="-122"/>
              <a:cs typeface="Calibri" panose="020F0502020204030204" pitchFamily="34" charset="0"/>
            </a:endParaRPr>
          </a:p>
          <a:p>
            <a:pPr>
              <a:lnSpc>
                <a:spcPct val="100000"/>
              </a:lnSpc>
              <a:spcBef>
                <a:spcPts val="700"/>
              </a:spcBef>
              <a:buClr>
                <a:schemeClr val="tx1"/>
              </a:buClr>
              <a:buSzPct val="100000"/>
            </a:pPr>
            <a:r>
              <a:rPr lang="fr-CH" sz="2400" b="1" dirty="0">
                <a:solidFill>
                  <a:schemeClr val="accent5"/>
                </a:solidFill>
                <a:effectLst/>
                <a:latin typeface="Arial" panose="020B0604020202020204" pitchFamily="34" charset="0"/>
                <a:ea typeface="Calibri" panose="020F0502020204030204" pitchFamily="34" charset="0"/>
                <a:cs typeface="Calibri" panose="020F0502020204030204" pitchFamily="34" charset="0"/>
              </a:rPr>
              <a:t>Examiner</a:t>
            </a:r>
            <a:r>
              <a:rPr lang="fr-CH" sz="2400" dirty="0">
                <a:effectLst/>
                <a:latin typeface="Arial" panose="020B0604020202020204" pitchFamily="34" charset="0"/>
                <a:ea typeface="Calibri" panose="020F0502020204030204" pitchFamily="34" charset="0"/>
                <a:cs typeface="Calibri" panose="020F0502020204030204" pitchFamily="34" charset="0"/>
              </a:rPr>
              <a:t> les plans de cadres de réglementation accélérée </a:t>
            </a:r>
          </a:p>
          <a:p>
            <a:pPr>
              <a:lnSpc>
                <a:spcPct val="100000"/>
              </a:lnSpc>
              <a:spcBef>
                <a:spcPts val="700"/>
              </a:spcBef>
              <a:buClr>
                <a:schemeClr val="tx1"/>
              </a:buClr>
              <a:buSzPct val="100000"/>
            </a:pPr>
            <a:r>
              <a:rPr lang="fr-CH" sz="2400" b="1" dirty="0">
                <a:solidFill>
                  <a:schemeClr val="accent5"/>
                </a:solidFill>
                <a:effectLst/>
                <a:latin typeface="Arial" panose="020B0604020202020204" pitchFamily="34" charset="0"/>
                <a:ea typeface="Calibri" panose="020F0502020204030204" pitchFamily="34" charset="0"/>
                <a:cs typeface="Calibri" panose="020F0502020204030204" pitchFamily="34" charset="0"/>
              </a:rPr>
              <a:t>Examiner</a:t>
            </a:r>
            <a:r>
              <a:rPr lang="fr-CH" sz="2400" dirty="0">
                <a:effectLst/>
                <a:latin typeface="Arial" panose="020B0604020202020204" pitchFamily="34" charset="0"/>
                <a:ea typeface="Calibri" panose="020F0502020204030204" pitchFamily="34" charset="0"/>
                <a:cs typeface="Calibri" panose="020F0502020204030204" pitchFamily="34" charset="0"/>
              </a:rPr>
              <a:t> les procédures de sécurité des vaccins, en particulier les vaccins en cours de développement accéléré </a:t>
            </a:r>
            <a:endParaRPr lang="en-US" sz="2400" dirty="0">
              <a:latin typeface="+mj-lt"/>
              <a:cs typeface="Calibri" panose="020F0502020204030204" pitchFamily="34" charset="0"/>
            </a:endParaRPr>
          </a:p>
          <a:p>
            <a:pPr>
              <a:lnSpc>
                <a:spcPct val="100000"/>
              </a:lnSpc>
              <a:spcBef>
                <a:spcPts val="700"/>
              </a:spcBef>
              <a:buClr>
                <a:schemeClr val="tx1"/>
              </a:buClr>
              <a:buSzPct val="100000"/>
            </a:pPr>
            <a:r>
              <a:rPr lang="fr-CH" sz="2400" b="1" dirty="0">
                <a:solidFill>
                  <a:schemeClr val="accent5"/>
                </a:solidFill>
                <a:effectLst/>
                <a:latin typeface="Arial" panose="020B0604020202020204" pitchFamily="34" charset="0"/>
                <a:ea typeface="Calibri" panose="020F0502020204030204" pitchFamily="34" charset="0"/>
                <a:cs typeface="Calibri" panose="020F0502020204030204" pitchFamily="34" charset="0"/>
              </a:rPr>
              <a:t>Confirmer</a:t>
            </a:r>
            <a:r>
              <a:rPr lang="fr-CH" sz="2400" dirty="0">
                <a:effectLst/>
                <a:latin typeface="Arial" panose="020B0604020202020204" pitchFamily="34" charset="0"/>
                <a:ea typeface="Calibri" panose="020F0502020204030204" pitchFamily="34" charset="0"/>
                <a:cs typeface="Calibri" panose="020F0502020204030204" pitchFamily="34" charset="0"/>
              </a:rPr>
              <a:t> </a:t>
            </a:r>
            <a:r>
              <a:rPr lang="fr-CH" sz="2400" b="1" dirty="0">
                <a:solidFill>
                  <a:schemeClr val="accent5"/>
                </a:solidFill>
                <a:effectLst/>
                <a:latin typeface="Arial" panose="020B0604020202020204" pitchFamily="34" charset="0"/>
                <a:ea typeface="Calibri" panose="020F0502020204030204" pitchFamily="34" charset="0"/>
                <a:cs typeface="Calibri" panose="020F0502020204030204" pitchFamily="34" charset="0"/>
              </a:rPr>
              <a:t>les procédures réglementaires </a:t>
            </a:r>
            <a:r>
              <a:rPr lang="fr-CH" sz="2400" dirty="0">
                <a:effectLst/>
                <a:latin typeface="Arial" panose="020B0604020202020204" pitchFamily="34" charset="0"/>
                <a:ea typeface="Calibri" panose="020F0502020204030204" pitchFamily="34" charset="0"/>
                <a:cs typeface="Calibri" panose="020F0502020204030204" pitchFamily="34" charset="0"/>
              </a:rPr>
              <a:t>pour l’approbation des vaccins</a:t>
            </a:r>
            <a:r>
              <a:rPr lang="en-US" sz="2400" dirty="0">
                <a:latin typeface="+mj-lt"/>
                <a:cs typeface="Calibri"/>
              </a:rPr>
              <a:t> </a:t>
            </a:r>
            <a:endParaRPr lang="en-US" sz="2400" dirty="0">
              <a:latin typeface="+mj-lt"/>
              <a:cs typeface="Calibri" panose="020F0502020204030204" pitchFamily="34" charset="0"/>
            </a:endParaRPr>
          </a:p>
          <a:p>
            <a:pPr>
              <a:lnSpc>
                <a:spcPct val="100000"/>
              </a:lnSpc>
              <a:spcBef>
                <a:spcPts val="700"/>
              </a:spcBef>
              <a:buClr>
                <a:schemeClr val="tx1"/>
              </a:buClr>
              <a:buSzPct val="100000"/>
            </a:pPr>
            <a:r>
              <a:rPr lang="fr-CH" sz="2400" b="1" dirty="0">
                <a:solidFill>
                  <a:schemeClr val="accent5"/>
                </a:solidFill>
                <a:effectLst/>
                <a:latin typeface="Arial" panose="020B0604020202020204" pitchFamily="34" charset="0"/>
                <a:ea typeface="Calibri" panose="020F0502020204030204" pitchFamily="34" charset="0"/>
                <a:cs typeface="Calibri" panose="020F0502020204030204" pitchFamily="34" charset="0"/>
              </a:rPr>
              <a:t>Examiner</a:t>
            </a:r>
            <a:r>
              <a:rPr lang="fr-CH" sz="2400" dirty="0">
                <a:effectLst/>
                <a:latin typeface="Arial" panose="020B0604020202020204" pitchFamily="34" charset="0"/>
                <a:ea typeface="Calibri" panose="020F0502020204030204" pitchFamily="34" charset="0"/>
                <a:cs typeface="Calibri" panose="020F0502020204030204" pitchFamily="34" charset="0"/>
              </a:rPr>
              <a:t> les systèmes de contrôle de la sécurité des vaccins</a:t>
            </a:r>
            <a:r>
              <a:rPr lang="en-US" sz="2400" dirty="0">
                <a:latin typeface="+mj-lt"/>
                <a:cs typeface="Calibri" panose="020F0502020204030204" pitchFamily="34" charset="0"/>
              </a:rPr>
              <a:t>.</a:t>
            </a:r>
            <a:endParaRPr lang="en-US" sz="2400" dirty="0">
              <a:latin typeface="+mj-lt"/>
              <a:cs typeface="Calibri"/>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fld id="{7EA682B2-33C9-4D4F-9A18-C7D5F7FE2751}" type="datetime3">
              <a:rPr lang="en-US" smtClean="0"/>
              <a:t>21 December 2020</a:t>
            </a:fld>
            <a:endParaRPr lang="en-US"/>
          </a:p>
        </p:txBody>
      </p:sp>
    </p:spTree>
    <p:extLst>
      <p:ext uri="{BB962C8B-B14F-4D97-AF65-F5344CB8AC3E}">
        <p14:creationId xmlns:p14="http://schemas.microsoft.com/office/powerpoint/2010/main" val="4177313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537a4c0a-028d-41b0-9193-6635ca5775f6">
      <UserInfo>
        <DisplayName>VEDRASCO, Liviu</DisplayName>
        <AccountId>31</AccountId>
        <AccountType/>
      </UserInfo>
      <UserInfo>
        <DisplayName>Charles, Denis</DisplayName>
        <AccountId>11</AccountId>
        <AccountType/>
      </UserInfo>
      <UserInfo>
        <DisplayName>BELL, Allan</DisplayName>
        <AccountId>20</AccountId>
        <AccountType/>
      </UserInfo>
      <UserInfo>
        <DisplayName>COPPER, Frederik Anton</DisplayName>
        <AccountId>13</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70A9802-686C-4537-A4EF-3D12C1362DDC}">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39054507-e2e9-4ae1-8010-04bf1583f8cf"/>
    <ds:schemaRef ds:uri="http://purl.org/dc/elements/1.1/"/>
    <ds:schemaRef ds:uri="http://schemas.microsoft.com/office/2006/metadata/properties"/>
    <ds:schemaRef ds:uri="1e29cee2-e8a4-4f95-8408-2234aea7f5aa"/>
    <ds:schemaRef ds:uri="http://www.w3.org/XML/1998/namespace"/>
    <ds:schemaRef ds:uri="http://purl.org/dc/dcmitype/"/>
  </ds:schemaRefs>
</ds:datastoreItem>
</file>

<file path=customXml/itemProps2.xml><?xml version="1.0" encoding="utf-8"?>
<ds:datastoreItem xmlns:ds="http://schemas.openxmlformats.org/officeDocument/2006/customXml" ds:itemID="{F058DDD0-0FFB-4F57-A737-ADBE5E37092A}">
  <ds:schemaRefs>
    <ds:schemaRef ds:uri="http://schemas.microsoft.com/sharepoint/v3/contenttype/forms"/>
  </ds:schemaRefs>
</ds:datastoreItem>
</file>

<file path=customXml/itemProps3.xml><?xml version="1.0" encoding="utf-8"?>
<ds:datastoreItem xmlns:ds="http://schemas.openxmlformats.org/officeDocument/2006/customXml" ds:itemID="{C99A845A-6E57-4326-A798-C7E5EBA4D1D7}"/>
</file>

<file path=docProps/app.xml><?xml version="1.0" encoding="utf-8"?>
<Properties xmlns="http://schemas.openxmlformats.org/officeDocument/2006/extended-properties" xmlns:vt="http://schemas.openxmlformats.org/officeDocument/2006/docPropsVTypes">
  <TotalTime>1084</TotalTime>
  <Words>4129</Words>
  <Application>Microsoft Office PowerPoint</Application>
  <PresentationFormat>Widescreen</PresentationFormat>
  <Paragraphs>500</Paragraphs>
  <Slides>37</Slides>
  <Notes>30</Notes>
  <HiddenSlides>0</HiddenSlides>
  <MMClips>1</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37</vt:i4>
      </vt:variant>
    </vt:vector>
  </HeadingPairs>
  <TitlesOfParts>
    <vt:vector size="47" baseType="lpstr">
      <vt:lpstr>Arial</vt:lpstr>
      <vt:lpstr>Arial Black</vt:lpstr>
      <vt:lpstr>Calibri</vt:lpstr>
      <vt:lpstr>Helvetica Neue</vt:lpstr>
      <vt:lpstr>Roboto</vt:lpstr>
      <vt:lpstr>Segoe UI</vt:lpstr>
      <vt:lpstr>Symbol</vt:lpstr>
      <vt:lpstr>Office Theme</vt:lpstr>
      <vt:lpstr>2_Office Theme</vt:lpstr>
      <vt:lpstr>1_Office Theme</vt:lpstr>
      <vt:lpstr>NOUVEAU CORONAVIRUS  (COVID-19)</vt:lpstr>
      <vt:lpstr>Ordre du jour provisoire</vt:lpstr>
      <vt:lpstr>Orienter la préparation et la riposte</vt:lpstr>
      <vt:lpstr>Latest WHO Situation Report</vt:lpstr>
      <vt:lpstr>Contexte - COVAX</vt:lpstr>
      <vt:lpstr>Mises à jour réglementaires sur la COVID-19</vt:lpstr>
      <vt:lpstr>Qu’est-ce qu’un exercice de simulation sur table ?</vt:lpstr>
      <vt:lpstr>Forme et finalité</vt:lpstr>
      <vt:lpstr>Portée de l’exercice de simulation sur table</vt:lpstr>
      <vt:lpstr>Objectifs de l’exercice de simulation sur table</vt:lpstr>
      <vt:lpstr>Équipe de gestion de l’exercice</vt:lpstr>
      <vt:lpstr>Règles de l’exercice de simulation sur table</vt:lpstr>
      <vt:lpstr>Fonctionnement général de l’exercice sur table</vt:lpstr>
      <vt:lpstr>Questions</vt:lpstr>
      <vt:lpstr>NOUVEAU CORONAVIRUS (COVID-19)  </vt:lpstr>
      <vt:lpstr>Résumé de la situation actuelle</vt:lpstr>
      <vt:lpstr>Scénario 1</vt:lpstr>
      <vt:lpstr>Rôles des ARN dans l’accès rapide aux vaccins contre la COVID-19</vt:lpstr>
      <vt:lpstr>Séance 1 – Questions à débattre</vt:lpstr>
      <vt:lpstr>Scénario actualisé – Des vaccins sont disponibles </vt:lpstr>
      <vt:lpstr>Séance 2 – Questions à débattre</vt:lpstr>
      <vt:lpstr>Pause</vt:lpstr>
      <vt:lpstr>Scénario actualisé</vt:lpstr>
      <vt:lpstr>Séance 3 – Questions à débattre</vt:lpstr>
      <vt:lpstr>Séance 3 – Questions à débattre</vt:lpstr>
      <vt:lpstr>Scénario actualisé – Contrôle de la sécurité</vt:lpstr>
      <vt:lpstr>Séance 4 – Questions à débattre</vt:lpstr>
      <vt:lpstr>Compte-rendu à chaud</vt:lpstr>
      <vt:lpstr>PowerPoint Presentation</vt:lpstr>
      <vt:lpstr>Deuxième partie de l’ordre du jour</vt:lpstr>
      <vt:lpstr>Les ressources suivantes sont disponibles auprès de l’OMS</vt:lpstr>
      <vt:lpstr>Pause</vt:lpstr>
      <vt:lpstr>Analyse des points forts et des lacunes</vt:lpstr>
      <vt:lpstr>Plan d’action</vt:lpstr>
      <vt:lpstr>Formulaire d’évaluation des participants</vt:lpstr>
      <vt:lpstr>Synthèse et prochaines étapes</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(2019-nCoV)</dc:title>
  <dc:subject/>
  <dc:creator>Denis Charles</dc:creator>
  <cp:keywords/>
  <dc:description/>
  <cp:lastModifiedBy>PORTORICO, Mariaisabella</cp:lastModifiedBy>
  <cp:revision>94</cp:revision>
  <dcterms:created xsi:type="dcterms:W3CDTF">2020-01-31T13:21:16Z</dcterms:created>
  <dcterms:modified xsi:type="dcterms:W3CDTF">2020-12-21T10:35:28Z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0x0101004B8C5FCD04D76B4F9E83E1FFDAAD0434</vt:lpwstr>
  </property>
</Properties>
</file>