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4"/>
    <p:sldMasterId id="2147483660" r:id="rId5"/>
    <p:sldMasterId id="2147483666" r:id="rId6"/>
  </p:sldMasterIdLst>
  <p:notesMasterIdLst>
    <p:notesMasterId r:id="rId42"/>
  </p:notesMasterIdLst>
  <p:handoutMasterIdLst>
    <p:handoutMasterId r:id="rId43"/>
  </p:handoutMasterIdLst>
  <p:sldIdLst>
    <p:sldId id="256" r:id="rId7"/>
    <p:sldId id="257" r:id="rId8"/>
    <p:sldId id="296" r:id="rId9"/>
    <p:sldId id="258" r:id="rId10"/>
    <p:sldId id="269" r:id="rId11"/>
    <p:sldId id="260" r:id="rId12"/>
    <p:sldId id="297" r:id="rId13"/>
    <p:sldId id="263" r:id="rId14"/>
    <p:sldId id="262" r:id="rId15"/>
    <p:sldId id="264" r:id="rId16"/>
    <p:sldId id="265" r:id="rId17"/>
    <p:sldId id="291" r:id="rId18"/>
    <p:sldId id="267" r:id="rId19"/>
    <p:sldId id="292" r:id="rId20"/>
    <p:sldId id="294" r:id="rId21"/>
    <p:sldId id="300" r:id="rId22"/>
    <p:sldId id="299" r:id="rId23"/>
    <p:sldId id="271" r:id="rId24"/>
    <p:sldId id="272" r:id="rId25"/>
    <p:sldId id="274" r:id="rId26"/>
    <p:sldId id="275" r:id="rId27"/>
    <p:sldId id="273" r:id="rId28"/>
    <p:sldId id="293" r:id="rId29"/>
    <p:sldId id="277" r:id="rId30"/>
    <p:sldId id="280" r:id="rId31"/>
    <p:sldId id="281" r:id="rId32"/>
    <p:sldId id="282" r:id="rId33"/>
    <p:sldId id="283" r:id="rId34"/>
    <p:sldId id="284" r:id="rId35"/>
    <p:sldId id="285" r:id="rId36"/>
    <p:sldId id="286" r:id="rId37"/>
    <p:sldId id="287" r:id="rId38"/>
    <p:sldId id="288" r:id="rId39"/>
    <p:sldId id="289" r:id="rId40"/>
    <p:sldId id="295" r:id="rId4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7" name="GURUNG, Santosh" initials="GS" lastIdx="6" clrIdx="6">
    <p:extLst>
      <p:ext uri="{19B8F6BF-5375-455C-9EA6-DF929625EA0E}">
        <p15:presenceInfo xmlns:p15="http://schemas.microsoft.com/office/powerpoint/2012/main" userId="S::gurungs@who.int::a782520f-cabd-43b3-948d-3962c9dcd38d" providerId="AD"/>
      </p:ext>
    </p:extLst>
  </p:cmAuthor>
  <p:cmAuthor id="1" name="MAYIGANE, Landry Ndriko" initials="MN" lastIdx="1" clrIdx="0">
    <p:extLst>
      <p:ext uri="{19B8F6BF-5375-455C-9EA6-DF929625EA0E}">
        <p15:presenceInfo xmlns:p15="http://schemas.microsoft.com/office/powerpoint/2012/main" userId="S::mayiganel@who.int::5bcdd02e-6bd9-497d-a938-c18e9b426efb" providerId="AD"/>
      </p:ext>
    </p:extLst>
  </p:cmAuthor>
  <p:cmAuthor id="8" name="BAHL, Jhilmil" initials="BJ" lastIdx="17" clrIdx="7">
    <p:extLst>
      <p:ext uri="{19B8F6BF-5375-455C-9EA6-DF929625EA0E}">
        <p15:presenceInfo xmlns:p15="http://schemas.microsoft.com/office/powerpoint/2012/main" userId="S::bahlj@who.int::7c1caab9-eb59-491f-9c8a-4461abf34058" providerId="AD"/>
      </p:ext>
    </p:extLst>
  </p:cmAuthor>
  <p:cmAuthor id="2" name="Denis" initials="D" lastIdx="20" clrIdx="1">
    <p:extLst>
      <p:ext uri="{19B8F6BF-5375-455C-9EA6-DF929625EA0E}">
        <p15:presenceInfo xmlns:p15="http://schemas.microsoft.com/office/powerpoint/2012/main" userId="Denis" providerId="None"/>
      </p:ext>
    </p:extLst>
  </p:cmAuthor>
  <p:cmAuthor id="9" name="GOLDIN, Shoshanna" initials="GS" lastIdx="6" clrIdx="8">
    <p:extLst>
      <p:ext uri="{19B8F6BF-5375-455C-9EA6-DF929625EA0E}">
        <p15:presenceInfo xmlns:p15="http://schemas.microsoft.com/office/powerpoint/2012/main" userId="S::goldins@who.int::f0edda84-593e-4b91-92ee-16e23de29c3f" providerId="AD"/>
      </p:ext>
    </p:extLst>
  </p:cmAuthor>
  <p:cmAuthor id="3" name="COPPER, Frederik Anton" initials="CFA" lastIdx="13" clrIdx="2">
    <p:extLst>
      <p:ext uri="{19B8F6BF-5375-455C-9EA6-DF929625EA0E}">
        <p15:presenceInfo xmlns:p15="http://schemas.microsoft.com/office/powerpoint/2012/main" userId="S::copperf@who.int::0f901088-783c-438a-8209-1f3e953b174f" providerId="AD"/>
      </p:ext>
    </p:extLst>
  </p:cmAuthor>
  <p:cmAuthor id="4" name="VENTE, Candice" initials="VC" lastIdx="20" clrIdx="3">
    <p:extLst>
      <p:ext uri="{19B8F6BF-5375-455C-9EA6-DF929625EA0E}">
        <p15:presenceInfo xmlns:p15="http://schemas.microsoft.com/office/powerpoint/2012/main" userId="S::ventec@who.int::8f353e18-bd2e-4779-a174-5920aa7a3ee8" providerId="AD"/>
      </p:ext>
    </p:extLst>
  </p:cmAuthor>
  <p:cmAuthor id="5" name="BELL, Allan" initials="BA" lastIdx="2" clrIdx="4">
    <p:extLst>
      <p:ext uri="{19B8F6BF-5375-455C-9EA6-DF929625EA0E}">
        <p15:presenceInfo xmlns:p15="http://schemas.microsoft.com/office/powerpoint/2012/main" userId="S::abell@who.int::8ad7c1ce-8c94-400e-aa87-31e9b379df10" providerId="AD"/>
      </p:ext>
    </p:extLst>
  </p:cmAuthor>
  <p:cmAuthor id="6" name="DESAI, Shalini" initials="DS" lastIdx="5" clrIdx="5">
    <p:extLst>
      <p:ext uri="{19B8F6BF-5375-455C-9EA6-DF929625EA0E}">
        <p15:presenceInfo xmlns:p15="http://schemas.microsoft.com/office/powerpoint/2012/main" userId="S::sdesai@who.int::62e2c573-819b-434f-8570-d7a4950cfe63"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86422"/>
    <a:srgbClr val="008DC9"/>
    <a:srgbClr val="008FCE"/>
    <a:srgbClr val="008DCF"/>
    <a:srgbClr val="A24B19"/>
    <a:srgbClr val="006A97"/>
    <a:srgbClr val="005D85"/>
    <a:srgbClr val="26262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CEDF794-5560-484E-8CE3-EA7436B239BA}" v="5" dt="2020-12-28T11:27:38.251"/>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43860" autoAdjust="0"/>
  </p:normalViewPr>
  <p:slideViewPr>
    <p:cSldViewPr snapToGrid="0">
      <p:cViewPr varScale="1">
        <p:scale>
          <a:sx n="31" d="100"/>
          <a:sy n="31" d="100"/>
        </p:scale>
        <p:origin x="2232" y="54"/>
      </p:cViewPr>
      <p:guideLst/>
    </p:cSldViewPr>
  </p:slideViewPr>
  <p:notesTextViewPr>
    <p:cViewPr>
      <p:scale>
        <a:sx n="1" d="1"/>
        <a:sy n="1" d="1"/>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9" Type="http://schemas.openxmlformats.org/officeDocument/2006/relationships/slide" Target="slides/slide33.xml"/><Relationship Id="rId3" Type="http://schemas.openxmlformats.org/officeDocument/2006/relationships/customXml" Target="../customXml/item3.xml"/><Relationship Id="rId21" Type="http://schemas.openxmlformats.org/officeDocument/2006/relationships/slide" Target="slides/slide15.xml"/><Relationship Id="rId34" Type="http://schemas.openxmlformats.org/officeDocument/2006/relationships/slide" Target="slides/slide28.xml"/><Relationship Id="rId42" Type="http://schemas.openxmlformats.org/officeDocument/2006/relationships/notesMaster" Target="notesMasters/notesMaster1.xml"/><Relationship Id="rId47" Type="http://schemas.openxmlformats.org/officeDocument/2006/relationships/theme" Target="theme/theme1.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slide" Target="slides/slide32.xml"/><Relationship Id="rId46"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slide" Target="slides/slide23.xml"/><Relationship Id="rId41" Type="http://schemas.openxmlformats.org/officeDocument/2006/relationships/slide" Target="slides/slide35.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slide" Target="slides/slide31.xml"/><Relationship Id="rId40" Type="http://schemas.openxmlformats.org/officeDocument/2006/relationships/slide" Target="slides/slide34.xml"/><Relationship Id="rId45" Type="http://schemas.openxmlformats.org/officeDocument/2006/relationships/presProps" Target="presProps.xml"/><Relationship Id="rId5" Type="http://schemas.openxmlformats.org/officeDocument/2006/relationships/slideMaster" Target="slideMasters/slideMaster2.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slide" Target="slides/slide30.xml"/><Relationship Id="rId49" Type="http://schemas.microsoft.com/office/2015/10/relationships/revisionInfo" Target="revisionInfo.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slide" Target="slides/slide25.xml"/><Relationship Id="rId44" Type="http://schemas.openxmlformats.org/officeDocument/2006/relationships/commentAuthors" Target="commentAuthors.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slide" Target="slides/slide29.xml"/><Relationship Id="rId43" Type="http://schemas.openxmlformats.org/officeDocument/2006/relationships/handoutMaster" Target="handoutMasters/handoutMaster1.xml"/><Relationship Id="rId48" Type="http://schemas.openxmlformats.org/officeDocument/2006/relationships/tableStyles" Target="tableStyles.xml"/><Relationship Id="rId8" Type="http://schemas.openxmlformats.org/officeDocument/2006/relationships/slide" Target="slides/slide2.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A467265F-E012-4C18-976D-749F94978434}"/>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9CB049D7-50E2-499B-969D-4D62B25AA5C0}"/>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45D981BD-5526-4445-8380-17D27E8DAE2B}" type="datetimeFigureOut">
              <a:rPr lang="en-US" smtClean="0"/>
              <a:t>04-Jan-21</a:t>
            </a:fld>
            <a:endParaRPr lang="en-US"/>
          </a:p>
        </p:txBody>
      </p:sp>
      <p:sp>
        <p:nvSpPr>
          <p:cNvPr id="4" name="Footer Placeholder 3">
            <a:extLst>
              <a:ext uri="{FF2B5EF4-FFF2-40B4-BE49-F238E27FC236}">
                <a16:creationId xmlns:a16="http://schemas.microsoft.com/office/drawing/2014/main" id="{A8586127-1702-4FB4-9084-D779231D238F}"/>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EEF782CD-0304-411A-A86B-D935595FFE63}"/>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C7F966A-2D82-447F-9A17-BCE9AF876DFF}" type="slidenum">
              <a:rPr lang="en-US" smtClean="0"/>
              <a:t>‹#›</a:t>
            </a:fld>
            <a:endParaRPr lang="en-US"/>
          </a:p>
        </p:txBody>
      </p:sp>
    </p:spTree>
    <p:extLst>
      <p:ext uri="{BB962C8B-B14F-4D97-AF65-F5344CB8AC3E}">
        <p14:creationId xmlns:p14="http://schemas.microsoft.com/office/powerpoint/2010/main" val="245341634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8A98A83-ACC6-4B15-A034-17B5DF5D97A5}" type="datetimeFigureOut">
              <a:rPr lang="en-US" smtClean="0"/>
              <a:t>04-Jan-21</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AE61A72-6C7D-49E1-A69D-B1543F4FDA02}" type="slidenum">
              <a:rPr lang="en-US" smtClean="0"/>
              <a:t>‹#›</a:t>
            </a:fld>
            <a:endParaRPr lang="en-US"/>
          </a:p>
        </p:txBody>
      </p:sp>
    </p:spTree>
    <p:extLst>
      <p:ext uri="{BB962C8B-B14F-4D97-AF65-F5344CB8AC3E}">
        <p14:creationId xmlns:p14="http://schemas.microsoft.com/office/powerpoint/2010/main" val="70080898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dirty="0"/>
              <a:t>AJUSTEZ LES HORAIRES EN FONCTION DE VOS IMPÉRATIFS, MAIS GARDEZ SUFFISAMMENT DE TEMPS POUR LA DEUXIÈME PARTIE. C'EST LA PLUS IMPORTANTE DE L’EXERCICE !!!</a:t>
            </a:r>
          </a:p>
        </p:txBody>
      </p:sp>
      <p:sp>
        <p:nvSpPr>
          <p:cNvPr id="4" name="Slide Number Placeholder 3"/>
          <p:cNvSpPr>
            <a:spLocks noGrp="1"/>
          </p:cNvSpPr>
          <p:nvPr>
            <p:ph type="sldNum" sz="quarter" idx="5"/>
          </p:nvPr>
        </p:nvSpPr>
        <p:spPr/>
        <p:txBody>
          <a:bodyPr/>
          <a:lstStyle/>
          <a:p>
            <a:fld id="{FAE61A72-6C7D-49E1-A69D-B1543F4FDA02}" type="slidenum">
              <a:rPr lang="en-US" smtClean="0"/>
              <a:t>2</a:t>
            </a:fld>
            <a:endParaRPr lang="en-US"/>
          </a:p>
        </p:txBody>
      </p:sp>
    </p:spTree>
    <p:extLst>
      <p:ext uri="{BB962C8B-B14F-4D97-AF65-F5344CB8AC3E}">
        <p14:creationId xmlns:p14="http://schemas.microsoft.com/office/powerpoint/2010/main" val="289551368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b="1" noProof="0" dirty="0"/>
              <a:t>Notes du </a:t>
            </a:r>
            <a:r>
              <a:rPr lang="fr-FR" b="1" noProof="0" dirty="0" err="1"/>
              <a:t>facilateur</a:t>
            </a:r>
            <a:r>
              <a:rPr lang="fr-FR" b="1" noProof="0" dirty="0"/>
              <a:t> :</a:t>
            </a:r>
          </a:p>
          <a:p>
            <a:r>
              <a:rPr lang="en-US" dirty="0"/>
              <a:t>•</a:t>
            </a:r>
            <a:r>
              <a:rPr lang="fr-FR" dirty="0"/>
              <a:t>L’estimation des populations cibles pertinentes est une activité complexe et urgente en vue de l’introduction des vaccins contre la COVID-19 et les responsables nationaux de la planification devront travailler avec leur bureau national des statistiques pour obtenir ces estimations.</a:t>
            </a:r>
          </a:p>
          <a:p>
            <a:r>
              <a:rPr lang="fr-FR" dirty="0"/>
              <a:t>•La recherche de l’équité dans l’accès aux vaccins devrait être un principe directeur pour tous les pays afin de protéger de manière adéquate les groupes plus exposés aux formes graves de la maladie à COVID-19.</a:t>
            </a:r>
            <a:r>
              <a:rPr lang="en-US" dirty="0"/>
              <a:t>.</a:t>
            </a:r>
          </a:p>
          <a:p>
            <a:pPr marL="0" marR="0" algn="ctr">
              <a:spcBef>
                <a:spcPts val="0"/>
              </a:spcBef>
              <a:spcAft>
                <a:spcPts val="0"/>
              </a:spcAft>
            </a:pPr>
            <a:r>
              <a:rPr lang="fr-FR" sz="1200" b="1" noProof="0" dirty="0">
                <a:solidFill>
                  <a:srgbClr val="000000"/>
                </a:solidFill>
                <a:effectLst/>
                <a:latin typeface="Helvetica Neue"/>
                <a:ea typeface="DengXian" panose="02010600030101010101" pitchFamily="2" charset="-122"/>
                <a:cs typeface="Arial" panose="020B0604020202020204" pitchFamily="34" charset="0"/>
              </a:rPr>
              <a:t>Population cible</a:t>
            </a:r>
            <a:endParaRPr lang="fr-FR" sz="2400" noProof="0" dirty="0">
              <a:effectLst/>
              <a:latin typeface="Myriad Pro Cond"/>
              <a:ea typeface="DengXian" panose="02010600030101010101" pitchFamily="2" charset="-122"/>
              <a:cs typeface="Times New Roman (Body CS)"/>
            </a:endParaRPr>
          </a:p>
          <a:p>
            <a:pPr marL="0" marR="0" algn="ctr">
              <a:spcBef>
                <a:spcPts val="0"/>
              </a:spcBef>
              <a:spcAft>
                <a:spcPts val="0"/>
              </a:spcAft>
            </a:pPr>
            <a:r>
              <a:rPr lang="fr-FR" sz="1200" b="1" noProof="0" dirty="0">
                <a:solidFill>
                  <a:srgbClr val="000000"/>
                </a:solidFill>
                <a:effectLst/>
                <a:latin typeface="Helvetica Neue"/>
                <a:ea typeface="DengXian" panose="02010600030101010101" pitchFamily="2" charset="-122"/>
                <a:cs typeface="Arial" panose="020B0604020202020204" pitchFamily="34" charset="0"/>
              </a:rPr>
              <a:t>Définitions</a:t>
            </a:r>
            <a:endParaRPr lang="fr-FR" sz="2400" noProof="0" dirty="0">
              <a:effectLst/>
              <a:latin typeface="Myriad Pro Cond"/>
              <a:ea typeface="DengXian" panose="02010600030101010101" pitchFamily="2" charset="-122"/>
              <a:cs typeface="Times New Roman (Body CS)"/>
            </a:endParaRPr>
          </a:p>
          <a:p>
            <a:pPr marL="0" marR="0" algn="ctr">
              <a:spcBef>
                <a:spcPts val="0"/>
              </a:spcBef>
              <a:spcAft>
                <a:spcPts val="0"/>
              </a:spcAft>
            </a:pPr>
            <a:r>
              <a:rPr lang="fr-FR" sz="1200" b="1" noProof="0" dirty="0">
                <a:solidFill>
                  <a:srgbClr val="000000"/>
                </a:solidFill>
                <a:effectLst/>
                <a:latin typeface="Helvetica Neue"/>
                <a:ea typeface="DengXian" panose="02010600030101010101" pitchFamily="2" charset="-122"/>
                <a:cs typeface="Arial" panose="020B0604020202020204" pitchFamily="34" charset="0"/>
              </a:rPr>
              <a:t>Estimation de la taille</a:t>
            </a:r>
            <a:endParaRPr lang="fr-FR" sz="2400" noProof="0" dirty="0">
              <a:effectLst/>
              <a:latin typeface="Myriad Pro Cond"/>
              <a:ea typeface="DengXian" panose="02010600030101010101" pitchFamily="2" charset="-122"/>
              <a:cs typeface="Times New Roman (Body CS)"/>
            </a:endParaRPr>
          </a:p>
          <a:p>
            <a:pPr marL="0" marR="0">
              <a:spcBef>
                <a:spcPts val="0"/>
              </a:spcBef>
              <a:spcAft>
                <a:spcPts val="0"/>
              </a:spcAft>
            </a:pPr>
            <a:r>
              <a:rPr lang="en-GB" sz="1200" u="sng" dirty="0">
                <a:solidFill>
                  <a:srgbClr val="211D1E"/>
                </a:solidFill>
                <a:effectLst/>
                <a:latin typeface="Helvetica Neue"/>
                <a:ea typeface="DengXian" panose="02010600030101010101" pitchFamily="2" charset="-122"/>
                <a:cs typeface="Arial" panose="020B0604020202020204" pitchFamily="34" charset="0"/>
              </a:rPr>
              <a:t>Agents </a:t>
            </a:r>
            <a:r>
              <a:rPr lang="fr-FR" sz="1200" u="sng" noProof="0" dirty="0">
                <a:solidFill>
                  <a:srgbClr val="211D1E"/>
                </a:solidFill>
                <a:effectLst/>
                <a:latin typeface="Helvetica Neue"/>
                <a:ea typeface="DengXian" panose="02010600030101010101" pitchFamily="2" charset="-122"/>
                <a:cs typeface="Arial" panose="020B0604020202020204" pitchFamily="34" charset="0"/>
              </a:rPr>
              <a:t>de santé </a:t>
            </a:r>
            <a:endParaRPr lang="fr-FR" sz="2400" u="sng" noProof="0" dirty="0">
              <a:effectLst/>
              <a:latin typeface="Myriad Pro Cond"/>
              <a:ea typeface="DengXian" panose="02010600030101010101" pitchFamily="2" charset="-122"/>
              <a:cs typeface="Times New Roman (Body CS)"/>
            </a:endParaRPr>
          </a:p>
          <a:p>
            <a:pPr marL="0" marR="0">
              <a:spcBef>
                <a:spcPts val="0"/>
              </a:spcBef>
              <a:spcAft>
                <a:spcPts val="0"/>
              </a:spcAft>
            </a:pPr>
            <a:r>
              <a:rPr lang="fr-FR" sz="1200" dirty="0">
                <a:solidFill>
                  <a:srgbClr val="211D1E"/>
                </a:solidFill>
                <a:effectLst/>
                <a:latin typeface="Helvetica Neue"/>
                <a:ea typeface="DengXian" panose="02010600030101010101" pitchFamily="2" charset="-122"/>
                <a:cs typeface="Arial" panose="020B0604020202020204" pitchFamily="34" charset="0"/>
              </a:rPr>
              <a:t>Toutes les personnes impliquées dans des actions dont le but premier est d’améliorer la santé (voir la note de bas de page de la section 5.2 du document Guidance on </a:t>
            </a:r>
            <a:r>
              <a:rPr lang="fr-FR" sz="1200" dirty="0" err="1">
                <a:solidFill>
                  <a:srgbClr val="211D1E"/>
                </a:solidFill>
                <a:effectLst/>
                <a:latin typeface="Helvetica Neue"/>
                <a:ea typeface="DengXian" panose="02010600030101010101" pitchFamily="2" charset="-122"/>
                <a:cs typeface="Arial" panose="020B0604020202020204" pitchFamily="34" charset="0"/>
              </a:rPr>
              <a:t>developing</a:t>
            </a:r>
            <a:r>
              <a:rPr lang="fr-FR" sz="1200" dirty="0">
                <a:solidFill>
                  <a:srgbClr val="211D1E"/>
                </a:solidFill>
                <a:effectLst/>
                <a:latin typeface="Helvetica Neue"/>
                <a:ea typeface="DengXian" panose="02010600030101010101" pitchFamily="2" charset="-122"/>
                <a:cs typeface="Arial" panose="020B0604020202020204" pitchFamily="34" charset="0"/>
              </a:rPr>
              <a:t> a national </a:t>
            </a:r>
            <a:r>
              <a:rPr lang="fr-FR" sz="1200" dirty="0" err="1">
                <a:solidFill>
                  <a:srgbClr val="211D1E"/>
                </a:solidFill>
                <a:effectLst/>
                <a:latin typeface="Helvetica Neue"/>
                <a:ea typeface="DengXian" panose="02010600030101010101" pitchFamily="2" charset="-122"/>
                <a:cs typeface="Arial" panose="020B0604020202020204" pitchFamily="34" charset="0"/>
              </a:rPr>
              <a:t>deployment</a:t>
            </a:r>
            <a:r>
              <a:rPr lang="fr-FR" sz="1200" dirty="0">
                <a:solidFill>
                  <a:srgbClr val="211D1E"/>
                </a:solidFill>
                <a:effectLst/>
                <a:latin typeface="Helvetica Neue"/>
                <a:ea typeface="DengXian" panose="02010600030101010101" pitchFamily="2" charset="-122"/>
                <a:cs typeface="Arial" panose="020B0604020202020204" pitchFamily="34" charset="0"/>
              </a:rPr>
              <a:t> and vaccination plan for COVID-19 vaccines.</a:t>
            </a:r>
            <a:endParaRPr lang="en-GB" sz="2400" dirty="0">
              <a:effectLst/>
              <a:latin typeface="Myriad Pro Cond"/>
              <a:ea typeface="DengXian" panose="02010600030101010101" pitchFamily="2" charset="-122"/>
              <a:cs typeface="Times New Roman (Body CS)"/>
            </a:endParaRPr>
          </a:p>
          <a:p>
            <a:pPr marL="0" marR="0">
              <a:spcBef>
                <a:spcPts val="0"/>
              </a:spcBef>
              <a:spcAft>
                <a:spcPts val="0"/>
              </a:spcAft>
            </a:pPr>
            <a:r>
              <a:rPr lang="fr-FR" sz="1200" dirty="0">
                <a:solidFill>
                  <a:srgbClr val="211D1E"/>
                </a:solidFill>
                <a:effectLst/>
                <a:latin typeface="Helvetica Neue"/>
                <a:ea typeface="DengXian" panose="02010600030101010101" pitchFamily="2" charset="-122"/>
                <a:cs typeface="Arial" panose="020B0604020202020204" pitchFamily="34" charset="0"/>
              </a:rPr>
              <a:t>Pour plus de précisions sur la définition des agents de santé par groupes à risque (voir les orientations provisoires à venir de l’OMS et de l’Organisation internationale du Travail)</a:t>
            </a:r>
            <a:r>
              <a:rPr lang="en-GB" sz="1200" dirty="0">
                <a:solidFill>
                  <a:srgbClr val="211D1E"/>
                </a:solidFill>
                <a:effectLst/>
                <a:latin typeface="Helvetica Neue"/>
                <a:ea typeface="DengXian" panose="02010600030101010101" pitchFamily="2" charset="-122"/>
                <a:cs typeface="Arial" panose="020B0604020202020204" pitchFamily="34" charset="0"/>
              </a:rPr>
              <a:t>. </a:t>
            </a:r>
            <a:endParaRPr lang="en-GB" sz="2400" dirty="0">
              <a:effectLst/>
              <a:latin typeface="Myriad Pro Cond"/>
              <a:ea typeface="DengXian" panose="02010600030101010101" pitchFamily="2" charset="-122"/>
              <a:cs typeface="Times New Roman (Body CS)"/>
            </a:endParaRPr>
          </a:p>
          <a:p>
            <a:pPr marL="0" marR="0">
              <a:spcBef>
                <a:spcPts val="0"/>
              </a:spcBef>
              <a:spcAft>
                <a:spcPts val="0"/>
              </a:spcAft>
            </a:pPr>
            <a:r>
              <a:rPr lang="fr-FR" sz="1200" dirty="0">
                <a:solidFill>
                  <a:srgbClr val="211D1E"/>
                </a:solidFill>
                <a:effectLst/>
                <a:latin typeface="Helvetica Neue"/>
                <a:ea typeface="DengXian" panose="02010600030101010101" pitchFamily="2" charset="-122"/>
                <a:cs typeface="Arial" panose="020B0604020202020204" pitchFamily="34" charset="0"/>
              </a:rPr>
              <a:t>Les listes pourraient être disponibles auprès des bureaux nationaux de statistiques, des registres des agents de santé, des bureaux d’enregistrement des ONG</a:t>
            </a:r>
            <a:r>
              <a:rPr lang="en-GB" sz="1200" dirty="0">
                <a:solidFill>
                  <a:srgbClr val="211D1E"/>
                </a:solidFill>
                <a:effectLst/>
                <a:latin typeface="Helvetica Neue"/>
                <a:ea typeface="DengXian" panose="02010600030101010101" pitchFamily="2" charset="-122"/>
                <a:cs typeface="Arial" panose="020B0604020202020204" pitchFamily="34" charset="0"/>
              </a:rPr>
              <a:t>. </a:t>
            </a:r>
            <a:endParaRPr lang="en-GB" sz="2400" dirty="0">
              <a:effectLst/>
              <a:latin typeface="Myriad Pro Cond"/>
              <a:ea typeface="DengXian" panose="02010600030101010101" pitchFamily="2" charset="-122"/>
              <a:cs typeface="Times New Roman (Body CS)"/>
            </a:endParaRPr>
          </a:p>
          <a:p>
            <a:pPr marL="0" marR="0">
              <a:spcBef>
                <a:spcPts val="0"/>
              </a:spcBef>
              <a:spcAft>
                <a:spcPts val="0"/>
              </a:spcAft>
            </a:pPr>
            <a:r>
              <a:rPr lang="fr-FR" sz="1200" dirty="0">
                <a:solidFill>
                  <a:srgbClr val="211D1E"/>
                </a:solidFill>
                <a:effectLst/>
                <a:latin typeface="Helvetica Neue"/>
                <a:ea typeface="DengXian" panose="02010600030101010101" pitchFamily="2" charset="-122"/>
                <a:cs typeface="Arial" panose="020B0604020202020204" pitchFamily="34" charset="0"/>
              </a:rPr>
              <a:t>Le nombre d’agents de santé est estimé à 3 % au niveau mondial, mais de grandes différences existent entre les pays</a:t>
            </a:r>
            <a:r>
              <a:rPr lang="en-GB" sz="1200" dirty="0">
                <a:solidFill>
                  <a:srgbClr val="211D1E"/>
                </a:solidFill>
                <a:effectLst/>
                <a:latin typeface="Helvetica Neue"/>
                <a:ea typeface="DengXian" panose="02010600030101010101" pitchFamily="2" charset="-122"/>
                <a:cs typeface="Arial" panose="020B0604020202020204" pitchFamily="34" charset="0"/>
              </a:rPr>
              <a:t>. </a:t>
            </a:r>
            <a:endParaRPr lang="en-GB" sz="2400" dirty="0">
              <a:effectLst/>
              <a:latin typeface="Myriad Pro Cond"/>
              <a:ea typeface="DengXian" panose="02010600030101010101" pitchFamily="2" charset="-122"/>
              <a:cs typeface="Times New Roman (Body CS)"/>
            </a:endParaRPr>
          </a:p>
          <a:p>
            <a:pPr marL="0" marR="0">
              <a:spcBef>
                <a:spcPts val="0"/>
              </a:spcBef>
              <a:spcAft>
                <a:spcPts val="0"/>
              </a:spcAft>
            </a:pPr>
            <a:r>
              <a:rPr lang="fr-FR" sz="1200" dirty="0">
                <a:solidFill>
                  <a:srgbClr val="211D1E"/>
                </a:solidFill>
                <a:effectLst/>
                <a:latin typeface="Helvetica Neue"/>
                <a:ea typeface="DengXian" panose="02010600030101010101" pitchFamily="2" charset="-122"/>
                <a:cs typeface="Arial" panose="020B0604020202020204" pitchFamily="34" charset="0"/>
              </a:rPr>
              <a:t>Les pays devraient organiser un exercice de recensement, par exemple en dressant des « listes de bénéficiaires » au niveau des districts avant l’introduction des vaccins</a:t>
            </a:r>
            <a:r>
              <a:rPr lang="en-GB" sz="1200" dirty="0">
                <a:solidFill>
                  <a:srgbClr val="211D1E"/>
                </a:solidFill>
                <a:effectLst/>
                <a:latin typeface="Helvetica Neue"/>
                <a:ea typeface="DengXian" panose="02010600030101010101" pitchFamily="2" charset="-122"/>
                <a:cs typeface="Arial" panose="020B0604020202020204" pitchFamily="34" charset="0"/>
              </a:rPr>
              <a:t>. </a:t>
            </a:r>
            <a:endParaRPr lang="en-GB" sz="2400" dirty="0">
              <a:effectLst/>
              <a:latin typeface="Myriad Pro Cond"/>
              <a:ea typeface="DengXian" panose="02010600030101010101" pitchFamily="2" charset="-122"/>
              <a:cs typeface="Times New Roman (Body CS)"/>
            </a:endParaRPr>
          </a:p>
          <a:p>
            <a:pPr marL="0" marR="0">
              <a:spcBef>
                <a:spcPts val="0"/>
              </a:spcBef>
              <a:spcAft>
                <a:spcPts val="0"/>
              </a:spcAft>
            </a:pPr>
            <a:r>
              <a:rPr lang="fr-FR" sz="1200" u="sng" noProof="0" dirty="0">
                <a:solidFill>
                  <a:srgbClr val="211D1E"/>
                </a:solidFill>
                <a:effectLst/>
                <a:latin typeface="Helvetica Neue"/>
                <a:ea typeface="DengXian" panose="02010600030101010101" pitchFamily="2" charset="-122"/>
                <a:cs typeface="Arial" panose="020B0604020202020204" pitchFamily="34" charset="0"/>
              </a:rPr>
              <a:t>Personnes âgées </a:t>
            </a:r>
            <a:endParaRPr lang="fr-FR" sz="2400" u="sng" noProof="0" dirty="0">
              <a:effectLst/>
              <a:latin typeface="Myriad Pro Cond"/>
              <a:ea typeface="DengXian" panose="02010600030101010101" pitchFamily="2" charset="-122"/>
              <a:cs typeface="Times New Roman (Body CS)"/>
            </a:endParaRPr>
          </a:p>
          <a:p>
            <a:pPr marL="0" marR="0">
              <a:spcBef>
                <a:spcPts val="0"/>
              </a:spcBef>
              <a:spcAft>
                <a:spcPts val="0"/>
              </a:spcAft>
            </a:pPr>
            <a:r>
              <a:rPr lang="fr-FR" sz="1200" dirty="0">
                <a:solidFill>
                  <a:srgbClr val="211D1E"/>
                </a:solidFill>
                <a:effectLst/>
                <a:latin typeface="Helvetica Neue"/>
                <a:ea typeface="DengXian" panose="02010600030101010101" pitchFamily="2" charset="-122"/>
                <a:cs typeface="Arial" panose="020B0604020202020204" pitchFamily="34" charset="0"/>
              </a:rPr>
              <a:t>Définies en fonction du risque lié à l’âge ; leur nombre varie en fonction des pays/régions. Intervalle d’âge spécifique à décider au niveau national par les experts nationaux de la santé/les GTCV sur la base de la mortalité différentielle par âge</a:t>
            </a:r>
            <a:r>
              <a:rPr lang="en-GB" sz="1200" dirty="0">
                <a:solidFill>
                  <a:srgbClr val="211D1E"/>
                </a:solidFill>
                <a:effectLst/>
                <a:latin typeface="Helvetica Neue"/>
                <a:ea typeface="DengXian" panose="02010600030101010101" pitchFamily="2" charset="-122"/>
                <a:cs typeface="Arial" panose="020B0604020202020204" pitchFamily="34" charset="0"/>
              </a:rPr>
              <a:t>. </a:t>
            </a:r>
            <a:endParaRPr lang="en-GB" sz="2400" dirty="0">
              <a:effectLst/>
              <a:latin typeface="Myriad Pro Cond"/>
              <a:ea typeface="DengXian" panose="02010600030101010101" pitchFamily="2" charset="-122"/>
              <a:cs typeface="Times New Roman (Body CS)"/>
            </a:endParaRPr>
          </a:p>
          <a:p>
            <a:pPr marL="0" marR="0">
              <a:spcBef>
                <a:spcPts val="0"/>
              </a:spcBef>
              <a:spcAft>
                <a:spcPts val="0"/>
              </a:spcAft>
            </a:pPr>
            <a:r>
              <a:rPr lang="fr-FR" sz="1200" dirty="0">
                <a:solidFill>
                  <a:srgbClr val="211D1E"/>
                </a:solidFill>
                <a:effectLst/>
                <a:latin typeface="Helvetica Neue"/>
                <a:ea typeface="DengXian" panose="02010600030101010101" pitchFamily="2" charset="-122"/>
                <a:cs typeface="Arial" panose="020B0604020202020204" pitchFamily="34" charset="0"/>
              </a:rPr>
              <a:t>Les listes devraient être facilement disponibles auprès du bureau national des statistiques</a:t>
            </a:r>
            <a:r>
              <a:rPr lang="en-GB" sz="1200" dirty="0">
                <a:solidFill>
                  <a:srgbClr val="211D1E"/>
                </a:solidFill>
                <a:effectLst/>
                <a:latin typeface="Helvetica Neue"/>
                <a:ea typeface="DengXian" panose="02010600030101010101" pitchFamily="2" charset="-122"/>
                <a:cs typeface="Arial" panose="020B0604020202020204" pitchFamily="34" charset="0"/>
              </a:rPr>
              <a:t>.</a:t>
            </a:r>
            <a:endParaRPr lang="en-GB" sz="2400" dirty="0">
              <a:effectLst/>
              <a:latin typeface="Myriad Pro Cond"/>
              <a:ea typeface="DengXian" panose="02010600030101010101" pitchFamily="2" charset="-122"/>
              <a:cs typeface="Times New Roman (Body CS)"/>
            </a:endParaRPr>
          </a:p>
          <a:p>
            <a:pPr marL="0" marR="0">
              <a:spcBef>
                <a:spcPts val="0"/>
              </a:spcBef>
              <a:spcAft>
                <a:spcPts val="0"/>
              </a:spcAft>
            </a:pPr>
            <a:r>
              <a:rPr lang="fr-FR" sz="1200" u="sng" noProof="0" dirty="0">
                <a:solidFill>
                  <a:srgbClr val="211D1E"/>
                </a:solidFill>
                <a:effectLst/>
                <a:latin typeface="Helvetica Neue"/>
                <a:ea typeface="DengXian" panose="02010600030101010101" pitchFamily="2" charset="-122"/>
                <a:cs typeface="Arial" panose="020B0604020202020204" pitchFamily="34" charset="0"/>
              </a:rPr>
              <a:t>Personnes avec des problèmes de santé sous-jacents</a:t>
            </a:r>
            <a:endParaRPr lang="fr-FR" sz="2400" u="sng" noProof="0" dirty="0">
              <a:effectLst/>
              <a:latin typeface="Myriad Pro Cond"/>
              <a:ea typeface="DengXian" panose="02010600030101010101" pitchFamily="2" charset="-122"/>
              <a:cs typeface="Times New Roman (Body CS)"/>
            </a:endParaRPr>
          </a:p>
          <a:p>
            <a:pPr marL="0" marR="0">
              <a:spcBef>
                <a:spcPts val="0"/>
              </a:spcBef>
              <a:spcAft>
                <a:spcPts val="0"/>
              </a:spcAft>
            </a:pPr>
            <a:r>
              <a:rPr lang="fr-FR" sz="1200" dirty="0">
                <a:solidFill>
                  <a:srgbClr val="211D1E"/>
                </a:solidFill>
                <a:effectLst/>
                <a:latin typeface="Helvetica Neue"/>
                <a:ea typeface="DengXian" panose="02010600030101010101" pitchFamily="2" charset="-122"/>
                <a:cs typeface="Arial" panose="020B0604020202020204" pitchFamily="34" charset="0"/>
              </a:rPr>
              <a:t>Définies comme présentant un risque significativement plus élevé de maladie grave ou de décès (dans les pays où les comorbidités pertinentes peuvent être évaluées équitablement dans l’ensemble de la population).</a:t>
            </a:r>
            <a:r>
              <a:rPr lang="en-GB" sz="1200" dirty="0">
                <a:solidFill>
                  <a:srgbClr val="211D1E"/>
                </a:solidFill>
                <a:effectLst/>
                <a:latin typeface="Helvetica Neue"/>
                <a:ea typeface="DengXian" panose="02010600030101010101" pitchFamily="2" charset="-122"/>
                <a:cs typeface="Arial" panose="020B0604020202020204" pitchFamily="34" charset="0"/>
              </a:rPr>
              <a:t> </a:t>
            </a:r>
            <a:endParaRPr lang="en-GB" sz="2400" dirty="0">
              <a:effectLst/>
              <a:latin typeface="Myriad Pro Cond"/>
              <a:ea typeface="DengXian" panose="02010600030101010101" pitchFamily="2" charset="-122"/>
              <a:cs typeface="Times New Roman (Body CS)"/>
            </a:endParaRPr>
          </a:p>
          <a:p>
            <a:pPr marL="0" marR="0">
              <a:spcBef>
                <a:spcPts val="0"/>
              </a:spcBef>
              <a:spcAft>
                <a:spcPts val="0"/>
              </a:spcAft>
            </a:pPr>
            <a:r>
              <a:rPr lang="fr-FR" sz="1200" dirty="0">
                <a:solidFill>
                  <a:srgbClr val="211D1E"/>
                </a:solidFill>
                <a:effectLst/>
                <a:latin typeface="Helvetica Neue"/>
                <a:ea typeface="DengXian" panose="02010600030101010101" pitchFamily="2" charset="-122"/>
                <a:cs typeface="Arial" panose="020B0604020202020204" pitchFamily="34" charset="0"/>
              </a:rPr>
              <a:t>Certains pays peuvent disposer d’enquêtes de santé pour étayer ces estimations, mais l’estimation de ces populations sera un processus compliqué</a:t>
            </a:r>
            <a:r>
              <a:rPr lang="en-GB" sz="1200" dirty="0">
                <a:solidFill>
                  <a:srgbClr val="211D1E"/>
                </a:solidFill>
                <a:effectLst/>
                <a:latin typeface="Helvetica Neue"/>
                <a:ea typeface="DengXian" panose="02010600030101010101" pitchFamily="2" charset="-122"/>
                <a:cs typeface="Arial" panose="020B0604020202020204" pitchFamily="34" charset="0"/>
              </a:rPr>
              <a:t>. </a:t>
            </a:r>
            <a:endParaRPr lang="en-GB" sz="2400" dirty="0">
              <a:effectLst/>
              <a:latin typeface="Myriad Pro Cond"/>
              <a:ea typeface="DengXian" panose="02010600030101010101" pitchFamily="2" charset="-122"/>
              <a:cs typeface="Times New Roman (Body CS)"/>
            </a:endParaRPr>
          </a:p>
          <a:p>
            <a:pPr marL="0" marR="0">
              <a:spcBef>
                <a:spcPts val="0"/>
              </a:spcBef>
              <a:spcAft>
                <a:spcPts val="0"/>
              </a:spcAft>
            </a:pPr>
            <a:r>
              <a:rPr lang="fr-FR" sz="1200" dirty="0">
                <a:solidFill>
                  <a:srgbClr val="211D1E"/>
                </a:solidFill>
                <a:effectLst/>
                <a:latin typeface="Helvetica Neue"/>
                <a:ea typeface="DengXian" panose="02010600030101010101" pitchFamily="2" charset="-122"/>
                <a:cs typeface="Arial" panose="020B0604020202020204" pitchFamily="34" charset="0"/>
              </a:rPr>
              <a:t>En outre, les pays doivent tenter de réduire au minimum le double comptage des patients, par exemple une personne qui est âgée et atteinte d’un cancer, afin de réduire le risque de surestimation de la population</a:t>
            </a:r>
            <a:r>
              <a:rPr lang="en-GB" sz="1200" dirty="0">
                <a:solidFill>
                  <a:srgbClr val="211D1E"/>
                </a:solidFill>
                <a:effectLst/>
                <a:latin typeface="Helvetica Neue"/>
                <a:ea typeface="DengXian" panose="02010600030101010101" pitchFamily="2" charset="-122"/>
                <a:cs typeface="Arial" panose="020B0604020202020204" pitchFamily="34" charset="0"/>
              </a:rPr>
              <a:t>. </a:t>
            </a:r>
            <a:endParaRPr lang="en-GB" sz="2400" dirty="0">
              <a:effectLst/>
              <a:latin typeface="Myriad Pro Cond"/>
              <a:ea typeface="DengXian" panose="02010600030101010101" pitchFamily="2" charset="-122"/>
              <a:cs typeface="Times New Roman (Body CS)"/>
            </a:endParaRPr>
          </a:p>
          <a:p>
            <a:pPr marL="0" marR="0">
              <a:spcBef>
                <a:spcPts val="0"/>
              </a:spcBef>
              <a:spcAft>
                <a:spcPts val="0"/>
              </a:spcAft>
            </a:pPr>
            <a:r>
              <a:rPr lang="fr-FR" sz="1200" u="sng" dirty="0">
                <a:solidFill>
                  <a:srgbClr val="211D1E"/>
                </a:solidFill>
                <a:effectLst/>
                <a:latin typeface="Helvetica Neue"/>
                <a:ea typeface="DengXian" panose="02010600030101010101" pitchFamily="2" charset="-122"/>
                <a:cs typeface="Arial" panose="020B0604020202020204" pitchFamily="34" charset="0"/>
              </a:rPr>
              <a:t>Autres groupes cibles : les travailleurs essentiels, les groupes occupant un emploi social qui ne sont pas en mesure de respecter les règles de distanciation sociale, les groupes d’âge à haut risque de transmettre des maladies, le personnel de protection des frontières, les voyageurs</a:t>
            </a:r>
            <a:r>
              <a:rPr lang="en-GB" sz="1200" u="sng" dirty="0">
                <a:solidFill>
                  <a:srgbClr val="211D1E"/>
                </a:solidFill>
                <a:effectLst/>
                <a:latin typeface="Helvetica Neue"/>
                <a:ea typeface="DengXian" panose="02010600030101010101" pitchFamily="2" charset="-122"/>
                <a:cs typeface="Arial" panose="020B0604020202020204" pitchFamily="34" charset="0"/>
              </a:rPr>
              <a:t> </a:t>
            </a:r>
            <a:endParaRPr lang="en-GB" sz="2400" u="sng" dirty="0">
              <a:effectLst/>
              <a:latin typeface="Myriad Pro Cond"/>
              <a:ea typeface="DengXian" panose="02010600030101010101" pitchFamily="2" charset="-122"/>
              <a:cs typeface="Times New Roman (Body CS)"/>
            </a:endParaRPr>
          </a:p>
          <a:p>
            <a:pPr marL="0" marR="0">
              <a:spcBef>
                <a:spcPts val="0"/>
              </a:spcBef>
              <a:spcAft>
                <a:spcPts val="0"/>
              </a:spcAft>
            </a:pPr>
            <a:r>
              <a:rPr lang="fr-FR" sz="1200" dirty="0">
                <a:solidFill>
                  <a:srgbClr val="211D1E"/>
                </a:solidFill>
                <a:effectLst/>
                <a:latin typeface="Helvetica Neue"/>
                <a:ea typeface="DengXian" panose="02010600030101010101" pitchFamily="2" charset="-122"/>
                <a:cs typeface="Arial" panose="020B0604020202020204" pitchFamily="34" charset="0"/>
              </a:rPr>
              <a:t>Définition/caractéristiques à déterminer au niveau national par les experts nationaux de la santé/les GTCV</a:t>
            </a:r>
            <a:r>
              <a:rPr lang="en-GB" sz="1200" dirty="0">
                <a:solidFill>
                  <a:srgbClr val="211D1E"/>
                </a:solidFill>
                <a:effectLst/>
                <a:latin typeface="Helvetica Neue"/>
                <a:ea typeface="DengXian" panose="02010600030101010101" pitchFamily="2" charset="-122"/>
                <a:cs typeface="Arial" panose="020B0604020202020204" pitchFamily="34" charset="0"/>
              </a:rPr>
              <a:t>. </a:t>
            </a:r>
            <a:endParaRPr lang="en-GB" sz="2400" dirty="0">
              <a:effectLst/>
              <a:latin typeface="Myriad Pro Cond"/>
              <a:ea typeface="DengXian" panose="02010600030101010101" pitchFamily="2" charset="-122"/>
              <a:cs typeface="Times New Roman (Body CS)"/>
            </a:endParaRPr>
          </a:p>
          <a:p>
            <a:pPr marL="0" marR="0">
              <a:spcBef>
                <a:spcPts val="0"/>
              </a:spcBef>
              <a:spcAft>
                <a:spcPts val="0"/>
              </a:spcAft>
            </a:pPr>
            <a:r>
              <a:rPr lang="fr-FR" sz="1200" dirty="0">
                <a:solidFill>
                  <a:srgbClr val="211D1E"/>
                </a:solidFill>
                <a:effectLst/>
                <a:latin typeface="Helvetica Neue"/>
                <a:ea typeface="DengXian" panose="02010600030101010101" pitchFamily="2" charset="-122"/>
                <a:cs typeface="Arial" panose="020B0604020202020204" pitchFamily="34" charset="0"/>
              </a:rPr>
              <a:t>Les sources de données vont des données de recensement aux enquêtes démographiques et de santé auprès des ménages</a:t>
            </a:r>
            <a:r>
              <a:rPr lang="en-GB" sz="1200" dirty="0">
                <a:solidFill>
                  <a:srgbClr val="211D1E"/>
                </a:solidFill>
                <a:effectLst/>
                <a:latin typeface="Helvetica Neue"/>
                <a:ea typeface="DengXian" panose="02010600030101010101" pitchFamily="2" charset="-122"/>
                <a:cs typeface="Arial" panose="020B0604020202020204" pitchFamily="34" charset="0"/>
              </a:rPr>
              <a:t>. </a:t>
            </a:r>
            <a:r>
              <a:rPr lang="fr-FR" sz="1200" dirty="0">
                <a:solidFill>
                  <a:srgbClr val="211D1E"/>
                </a:solidFill>
                <a:effectLst/>
                <a:latin typeface="Helvetica Neue"/>
                <a:ea typeface="DengXian" panose="02010600030101010101" pitchFamily="2" charset="-122"/>
                <a:cs typeface="Arial" panose="020B0604020202020204" pitchFamily="34" charset="0"/>
              </a:rPr>
              <a:t>D’autres moyens sont également disponibles </a:t>
            </a:r>
            <a:r>
              <a:rPr lang="en-GB" sz="1200" dirty="0">
                <a:solidFill>
                  <a:srgbClr val="211D1E"/>
                </a:solidFill>
                <a:effectLst/>
                <a:latin typeface="Helvetica Neue"/>
                <a:ea typeface="DengXian" panose="02010600030101010101" pitchFamily="2" charset="-122"/>
                <a:cs typeface="Arial" panose="020B0604020202020204" pitchFamily="34" charset="0"/>
              </a:rPr>
              <a:t>: </a:t>
            </a:r>
            <a:endParaRPr lang="en-GB" sz="2400" dirty="0">
              <a:effectLst/>
              <a:latin typeface="Myriad Pro Cond"/>
              <a:ea typeface="DengXian" panose="02010600030101010101" pitchFamily="2" charset="-122"/>
              <a:cs typeface="Times New Roman (Body CS)"/>
            </a:endParaRPr>
          </a:p>
          <a:p>
            <a:pPr marL="342900" marR="0" lvl="0" indent="-342900">
              <a:spcBef>
                <a:spcPts val="0"/>
              </a:spcBef>
              <a:spcAft>
                <a:spcPts val="0"/>
              </a:spcAft>
              <a:buFont typeface="Helvetica Neue"/>
              <a:buChar char="•"/>
            </a:pPr>
            <a:r>
              <a:rPr lang="fr-FR" sz="1200" dirty="0">
                <a:solidFill>
                  <a:srgbClr val="211D1E"/>
                </a:solidFill>
                <a:effectLst/>
                <a:latin typeface="Helvetica Neue"/>
                <a:ea typeface="DengXian" panose="02010600030101010101" pitchFamily="2" charset="-122"/>
                <a:cs typeface="Arial" panose="020B0604020202020204" pitchFamily="34" charset="0"/>
              </a:rPr>
              <a:t>Travailleurs essentiels : une fois définis dans les pays, les estimations peuvent être disponibles auprès des administrations concernées (éducation, défense, etc.)</a:t>
            </a:r>
            <a:r>
              <a:rPr lang="en-GB" sz="1200" dirty="0">
                <a:solidFill>
                  <a:srgbClr val="211D1E"/>
                </a:solidFill>
                <a:effectLst/>
                <a:latin typeface="Helvetica Neue"/>
                <a:ea typeface="DengXian" panose="02010600030101010101" pitchFamily="2" charset="-122"/>
                <a:cs typeface="Arial" panose="020B0604020202020204" pitchFamily="34" charset="0"/>
              </a:rPr>
              <a:t>. </a:t>
            </a:r>
            <a:endParaRPr lang="en-GB" sz="2400" dirty="0">
              <a:effectLst/>
              <a:latin typeface="Myriad Pro Cond"/>
              <a:ea typeface="DengXian" panose="02010600030101010101" pitchFamily="2" charset="-122"/>
              <a:cs typeface="Calibri" panose="020F0502020204030204" pitchFamily="34" charset="0"/>
            </a:endParaRPr>
          </a:p>
          <a:p>
            <a:pPr marL="342900" marR="0" lvl="0" indent="-342900">
              <a:spcBef>
                <a:spcPts val="0"/>
              </a:spcBef>
              <a:spcAft>
                <a:spcPts val="0"/>
              </a:spcAft>
              <a:buFont typeface="Helvetica Neue"/>
              <a:buChar char="•"/>
            </a:pPr>
            <a:r>
              <a:rPr lang="fr-FR" sz="1200" dirty="0">
                <a:solidFill>
                  <a:srgbClr val="211D1E"/>
                </a:solidFill>
                <a:effectLst/>
                <a:latin typeface="Helvetica Neue"/>
                <a:ea typeface="DengXian" panose="02010600030101010101" pitchFamily="2" charset="-122"/>
                <a:cs typeface="Arial" panose="020B0604020202020204" pitchFamily="34" charset="0"/>
              </a:rPr>
              <a:t>Groupes occupant un emploi social qui ne sont pas en mesure de respecter les règles de distanciation sociale : il faudrait également définir ces groupes ; certaines estimations concernant de grands groupes professionnels comme les personnes travaillant dans l’hôtellerie ou la restauration peuvent être disponibles auprès du bureau national des statistiques. Des estimations pour des groupes spécifiques tels que les travailleuses du sexe peuvent également être disponibles dans des enquêtes et des études</a:t>
            </a:r>
            <a:r>
              <a:rPr lang="en-GB" sz="1200" dirty="0">
                <a:solidFill>
                  <a:srgbClr val="211D1E"/>
                </a:solidFill>
                <a:effectLst/>
                <a:latin typeface="Helvetica Neue"/>
                <a:ea typeface="DengXian" panose="02010600030101010101" pitchFamily="2" charset="-122"/>
                <a:cs typeface="Arial" panose="020B0604020202020204" pitchFamily="34" charset="0"/>
              </a:rPr>
              <a:t>. </a:t>
            </a:r>
            <a:endParaRPr lang="en-GB" sz="2400" dirty="0">
              <a:effectLst/>
              <a:latin typeface="Myriad Pro Cond"/>
              <a:ea typeface="DengXian" panose="02010600030101010101" pitchFamily="2" charset="-122"/>
              <a:cs typeface="Calibri" panose="020F0502020204030204" pitchFamily="34" charset="0"/>
            </a:endParaRPr>
          </a:p>
          <a:p>
            <a:pPr marL="342900" marR="0" lvl="0" indent="-342900">
              <a:spcBef>
                <a:spcPts val="0"/>
              </a:spcBef>
              <a:spcAft>
                <a:spcPts val="0"/>
              </a:spcAft>
              <a:buFont typeface="Helvetica Neue"/>
              <a:buChar char="•"/>
            </a:pPr>
            <a:r>
              <a:rPr lang="fr-FR" sz="1200" dirty="0">
                <a:solidFill>
                  <a:srgbClr val="211D1E"/>
                </a:solidFill>
                <a:effectLst/>
                <a:latin typeface="Helvetica Neue"/>
                <a:ea typeface="DengXian" panose="02010600030101010101" pitchFamily="2" charset="-122"/>
                <a:cs typeface="Arial" panose="020B0604020202020204" pitchFamily="34" charset="0"/>
              </a:rPr>
              <a:t>Groupes d’âge à haut risque de transmettre des maladies</a:t>
            </a:r>
            <a:r>
              <a:rPr lang="en-GB" sz="1200" dirty="0">
                <a:solidFill>
                  <a:srgbClr val="211D1E"/>
                </a:solidFill>
                <a:effectLst/>
                <a:latin typeface="Helvetica Neue"/>
                <a:ea typeface="DengXian" panose="02010600030101010101" pitchFamily="2" charset="-122"/>
                <a:cs typeface="Arial" panose="020B0604020202020204" pitchFamily="34" charset="0"/>
              </a:rPr>
              <a:t> : </a:t>
            </a:r>
            <a:r>
              <a:rPr lang="fr-FR" sz="1200" dirty="0">
                <a:solidFill>
                  <a:srgbClr val="211D1E"/>
                </a:solidFill>
                <a:effectLst/>
                <a:latin typeface="Helvetica Neue"/>
                <a:ea typeface="DengXian" panose="02010600030101010101" pitchFamily="2" charset="-122"/>
                <a:cs typeface="Arial" panose="020B0604020202020204" pitchFamily="34" charset="0"/>
              </a:rPr>
              <a:t>des estimations sur ces groupes d’âge sont facilement disponibles auprès du bureau national des statistiques</a:t>
            </a:r>
            <a:r>
              <a:rPr lang="en-GB" sz="1200" dirty="0">
                <a:solidFill>
                  <a:srgbClr val="211D1E"/>
                </a:solidFill>
                <a:effectLst/>
                <a:latin typeface="Helvetica Neue"/>
                <a:ea typeface="DengXian" panose="02010600030101010101" pitchFamily="2" charset="-122"/>
                <a:cs typeface="Arial" panose="020B0604020202020204" pitchFamily="34" charset="0"/>
              </a:rPr>
              <a:t>. </a:t>
            </a:r>
            <a:endParaRPr lang="en-GB" sz="2400" dirty="0">
              <a:effectLst/>
              <a:latin typeface="Myriad Pro Cond"/>
              <a:ea typeface="DengXian" panose="02010600030101010101" pitchFamily="2" charset="-122"/>
              <a:cs typeface="Calibri" panose="020F0502020204030204" pitchFamily="34" charset="0"/>
            </a:endParaRPr>
          </a:p>
          <a:p>
            <a:pPr marL="342900" marR="0" lvl="0" indent="-342900">
              <a:spcBef>
                <a:spcPts val="0"/>
              </a:spcBef>
              <a:spcAft>
                <a:spcPts val="0"/>
              </a:spcAft>
              <a:buFont typeface="Helvetica Neue"/>
              <a:buChar char="•"/>
            </a:pPr>
            <a:r>
              <a:rPr lang="fr-FR" sz="1200" dirty="0">
                <a:solidFill>
                  <a:srgbClr val="211D1E"/>
                </a:solidFill>
                <a:effectLst/>
                <a:latin typeface="Helvetica Neue"/>
                <a:ea typeface="DengXian" panose="02010600030101010101" pitchFamily="2" charset="-122"/>
                <a:cs typeface="Arial" panose="020B0604020202020204" pitchFamily="34" charset="0"/>
              </a:rPr>
              <a:t>Personnel de protection des frontières : probablement classé dans la catégorie des travailleurs essentiels</a:t>
            </a:r>
            <a:r>
              <a:rPr lang="en-GB" sz="1200" dirty="0">
                <a:solidFill>
                  <a:srgbClr val="211D1E"/>
                </a:solidFill>
                <a:effectLst/>
                <a:latin typeface="Helvetica Neue"/>
                <a:ea typeface="DengXian" panose="02010600030101010101" pitchFamily="2" charset="-122"/>
                <a:cs typeface="Arial" panose="020B0604020202020204" pitchFamily="34" charset="0"/>
              </a:rPr>
              <a:t>. </a:t>
            </a:r>
            <a:endParaRPr lang="en-GB" sz="2400" dirty="0">
              <a:effectLst/>
              <a:latin typeface="Myriad Pro Cond"/>
              <a:ea typeface="DengXian" panose="02010600030101010101" pitchFamily="2" charset="-122"/>
              <a:cs typeface="Calibri" panose="020F0502020204030204" pitchFamily="34" charset="0"/>
            </a:endParaRPr>
          </a:p>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AE61A72-6C7D-49E1-A69D-B1543F4FDA0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22229295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AE61A72-6C7D-49E1-A69D-B1543F4FDA0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86713625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b="1" noProof="0" dirty="0"/>
              <a:t>Notes du facilitateur :</a:t>
            </a:r>
          </a:p>
          <a:p>
            <a:pPr marL="171450" indent="-171450">
              <a:buFont typeface="Arial" panose="020B0604020202020204" pitchFamily="34" charset="0"/>
              <a:buChar char="•"/>
            </a:pPr>
            <a:r>
              <a:rPr lang="fr-FR" dirty="0"/>
              <a:t>Les stratégies nationales de vaccination contre la COVID-19 devront être adaptées en fonction des caractéristiques des vaccins, de l’évaluation bénéfices/risques pour les différents groupes de population, de la quantité de vaccins et de la cadence de l’approvisionnement en vaccins, et être conformes aux systèmes de santé et au contexte spécifiques des pays</a:t>
            </a:r>
            <a:r>
              <a:rPr lang="en-US" dirty="0"/>
              <a:t>.</a:t>
            </a:r>
          </a:p>
          <a:p>
            <a:pPr marL="171450" indent="-171450">
              <a:buFont typeface="Arial" panose="020B0604020202020204" pitchFamily="34" charset="0"/>
              <a:buChar char="•"/>
            </a:pPr>
            <a:r>
              <a:rPr lang="fr-FR" dirty="0"/>
              <a:t>La stratégie nationale de vaccination finale sera définie par les caractéristiques des produits vaccinaux au fur et à mesure de leur disponibilité</a:t>
            </a:r>
            <a:r>
              <a:rPr lang="en-US" dirty="0"/>
              <a:t>.</a:t>
            </a:r>
          </a:p>
          <a:p>
            <a:pPr marL="171450" indent="-171450">
              <a:buFont typeface="Arial" panose="020B0604020202020204" pitchFamily="34" charset="0"/>
              <a:buChar char="•"/>
            </a:pPr>
            <a:r>
              <a:rPr lang="fr-FR" dirty="0"/>
              <a:t>Les pays devront collaborer avec les programmes et les différents secteurs pour tirer parti des structures de prestation de services existantes et/ou, pour les pays mettant en place une nouvelle plateforme de prestation, envisager de développer d’autres plateformes de prestation de services de santé tout au long de la vie, afin de proposer la vaccination avec les vaccins contre la COVID-19</a:t>
            </a:r>
            <a:r>
              <a:rPr lang="en-US" dirty="0"/>
              <a:t>.</a:t>
            </a:r>
          </a:p>
          <a:p>
            <a:pPr marL="171450" indent="-171450">
              <a:buFont typeface="Arial" panose="020B0604020202020204" pitchFamily="34" charset="0"/>
              <a:buChar char="•"/>
            </a:pPr>
            <a:r>
              <a:rPr lang="fr-FR" dirty="0"/>
              <a:t>Les programmes de vaccination nationaux des pays devront concevoir des stratégies de vaccination non traditionnelles et peut-être nouvelles pour atteindre les populations cibles prioritaires</a:t>
            </a:r>
            <a:r>
              <a:rPr lang="en-US" dirty="0"/>
              <a:t>.</a:t>
            </a:r>
          </a:p>
          <a:p>
            <a:pPr marL="171450" indent="-171450">
              <a:buFont typeface="Arial" panose="020B0604020202020204" pitchFamily="34" charset="0"/>
              <a:buChar char="•"/>
            </a:pPr>
            <a:r>
              <a:rPr lang="fr-FR" dirty="0"/>
              <a:t>Les pays devront prévoir, financer et mettre en œuvre des mesures de prévention et de contrôle des infections (PCI) et des mesures environnementales lors de la vaccination, notamment l’utilisation d’EPI par les agents de santé</a:t>
            </a:r>
            <a:r>
              <a:rPr lang="en-US" dirty="0"/>
              <a:t>.</a:t>
            </a:r>
          </a:p>
          <a:p>
            <a:pPr marL="171450" indent="-171450">
              <a:buFont typeface="Arial" panose="020B0604020202020204" pitchFamily="34" charset="0"/>
              <a:buChar char="•"/>
            </a:pPr>
            <a:endParaRPr lang="en-US" dirty="0"/>
          </a:p>
          <a:p>
            <a:r>
              <a:rPr lang="fr-FR" sz="1200" b="1" i="0" u="none" strike="noStrike" kern="1200" baseline="0" noProof="0" dirty="0">
                <a:solidFill>
                  <a:schemeClr val="tx1"/>
                </a:solidFill>
                <a:latin typeface="+mn-lt"/>
                <a:ea typeface="+mn-ea"/>
                <a:cs typeface="+mn-cs"/>
              </a:rPr>
              <a:t>Groupes cibles </a:t>
            </a:r>
            <a:r>
              <a:rPr lang="en-US" sz="1200" b="0" i="0" u="none" strike="noStrike" kern="1200" baseline="0" dirty="0">
                <a:solidFill>
                  <a:schemeClr val="tx1"/>
                </a:solidFill>
                <a:latin typeface="+mn-lt"/>
                <a:ea typeface="+mn-ea"/>
                <a:cs typeface="+mn-cs"/>
              </a:rPr>
              <a:t>	</a:t>
            </a:r>
            <a:r>
              <a:rPr lang="fr-FR" sz="1200" b="1" i="0" u="none" strike="noStrike" kern="1200" baseline="0" noProof="0" dirty="0">
                <a:solidFill>
                  <a:schemeClr val="tx1"/>
                </a:solidFill>
                <a:latin typeface="+mn-lt"/>
                <a:ea typeface="+mn-ea"/>
                <a:cs typeface="+mn-cs"/>
              </a:rPr>
              <a:t>Stratégies de prestation possibles </a:t>
            </a:r>
            <a:r>
              <a:rPr lang="en-US" sz="1200" b="1" i="0" u="none" strike="noStrike" kern="1200" baseline="0" dirty="0">
                <a:solidFill>
                  <a:schemeClr val="tx1"/>
                </a:solidFill>
                <a:latin typeface="+mn-lt"/>
                <a:ea typeface="+mn-ea"/>
                <a:cs typeface="+mn-cs"/>
              </a:rPr>
              <a:t>	</a:t>
            </a:r>
            <a:r>
              <a:rPr lang="fr-FR" sz="1200" b="1" i="0" u="none" strike="noStrike" kern="1200" baseline="0" noProof="0" dirty="0">
                <a:solidFill>
                  <a:schemeClr val="tx1"/>
                </a:solidFill>
                <a:latin typeface="+mn-lt"/>
                <a:ea typeface="+mn-ea"/>
                <a:cs typeface="+mn-cs"/>
              </a:rPr>
              <a:t>Sites de vaccination possibles</a:t>
            </a:r>
            <a:r>
              <a:rPr lang="en-US" sz="1200" b="0" i="0" u="none" strike="noStrike" kern="1200" baseline="0" dirty="0">
                <a:solidFill>
                  <a:schemeClr val="tx1"/>
                </a:solidFill>
                <a:latin typeface="+mn-lt"/>
                <a:ea typeface="+mn-ea"/>
                <a:cs typeface="+mn-cs"/>
              </a:rPr>
              <a:t>	</a:t>
            </a:r>
          </a:p>
          <a:p>
            <a:r>
              <a:rPr lang="en-US" sz="1200" b="0" i="0" u="sng" strike="noStrike" kern="1200" baseline="0" dirty="0">
                <a:solidFill>
                  <a:schemeClr val="tx1"/>
                </a:solidFill>
                <a:latin typeface="+mn-lt"/>
                <a:ea typeface="+mn-ea"/>
                <a:cs typeface="+mn-cs"/>
              </a:rPr>
              <a:t>Agents de </a:t>
            </a:r>
            <a:r>
              <a:rPr lang="fr-FR" sz="1200" b="0" i="0" u="sng" strike="noStrike" kern="1200" baseline="0" noProof="0" dirty="0">
                <a:solidFill>
                  <a:schemeClr val="tx1"/>
                </a:solidFill>
                <a:latin typeface="+mn-lt"/>
                <a:ea typeface="+mn-ea"/>
                <a:cs typeface="+mn-cs"/>
              </a:rPr>
              <a:t>santé</a:t>
            </a:r>
            <a:r>
              <a:rPr lang="en-US" sz="1200" b="0" i="0" u="sng" strike="noStrike" kern="1200" baseline="0" dirty="0">
                <a:solidFill>
                  <a:schemeClr val="tx1"/>
                </a:solidFill>
                <a:latin typeface="+mn-lt"/>
                <a:ea typeface="+mn-ea"/>
                <a:cs typeface="+mn-cs"/>
              </a:rPr>
              <a:t> 	Sites fixes 			</a:t>
            </a:r>
            <a:r>
              <a:rPr lang="fr-FR" sz="1200" b="0" i="0" u="sng" strike="noStrike" kern="1200" baseline="0" noProof="0" dirty="0">
                <a:solidFill>
                  <a:schemeClr val="tx1"/>
                </a:solidFill>
                <a:latin typeface="+mn-lt"/>
                <a:ea typeface="+mn-ea"/>
                <a:cs typeface="+mn-cs"/>
              </a:rPr>
              <a:t>Etablissements de soins primaires, hôpitaux, établissements de soins de longue durée, cliniques privées </a:t>
            </a:r>
            <a:r>
              <a:rPr lang="fr-FR" sz="1200" b="0" i="0" u="none" strike="noStrike" kern="1200" baseline="0" noProof="0" dirty="0">
                <a:solidFill>
                  <a:schemeClr val="tx1"/>
                </a:solidFill>
                <a:latin typeface="+mn-lt"/>
                <a:ea typeface="+mn-ea"/>
                <a:cs typeface="+mn-cs"/>
              </a:rPr>
              <a:t>	</a:t>
            </a:r>
          </a:p>
          <a:p>
            <a:endParaRPr lang="fr-FR" sz="1200" b="0" i="0" u="none" strike="noStrike" kern="1200" baseline="0" noProof="0" dirty="0">
              <a:solidFill>
                <a:schemeClr val="tx1"/>
              </a:solidFill>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fr-FR" sz="1200" b="0" i="0" u="none" strike="noStrike" kern="1200" baseline="0" noProof="0" dirty="0">
                <a:solidFill>
                  <a:schemeClr val="tx1"/>
                </a:solidFill>
                <a:latin typeface="+mn-lt"/>
                <a:ea typeface="+mn-ea"/>
                <a:cs typeface="+mn-cs"/>
              </a:rPr>
              <a:t>Personnes âgées </a:t>
            </a:r>
            <a:r>
              <a:rPr lang="en-US" sz="1200" b="0" i="0" u="none" strike="noStrike" kern="1200" baseline="0" dirty="0">
                <a:solidFill>
                  <a:schemeClr val="tx1"/>
                </a:solidFill>
                <a:latin typeface="+mn-lt"/>
                <a:ea typeface="+mn-ea"/>
                <a:cs typeface="+mn-cs"/>
              </a:rPr>
              <a:t>	Sites fixes et de </a:t>
            </a:r>
            <a:r>
              <a:rPr lang="fr-FR" sz="1200" b="0" i="0" u="none" strike="noStrike" kern="1200" baseline="0" noProof="0" dirty="0">
                <a:solidFill>
                  <a:schemeClr val="tx1"/>
                </a:solidFill>
                <a:latin typeface="+mn-lt"/>
                <a:ea typeface="+mn-ea"/>
                <a:cs typeface="+mn-cs"/>
              </a:rPr>
              <a:t>proximité	</a:t>
            </a:r>
            <a:r>
              <a:rPr lang="en-US" sz="1200" b="0" i="0" u="none" strike="noStrike" kern="1200" baseline="0" dirty="0">
                <a:solidFill>
                  <a:schemeClr val="tx1"/>
                </a:solidFill>
                <a:latin typeface="+mn-lt"/>
                <a:ea typeface="+mn-ea"/>
                <a:cs typeface="+mn-cs"/>
              </a:rPr>
              <a:t>	</a:t>
            </a:r>
            <a:r>
              <a:rPr lang="fr-FR" sz="1200" b="0" i="0" u="none" strike="noStrike" kern="1200" baseline="0" noProof="0" dirty="0">
                <a:solidFill>
                  <a:schemeClr val="tx1"/>
                </a:solidFill>
                <a:latin typeface="+mn-lt"/>
                <a:ea typeface="+mn-ea"/>
                <a:cs typeface="+mn-cs"/>
              </a:rPr>
              <a:t>Etablissements de soins primaires</a:t>
            </a:r>
            <a:r>
              <a:rPr lang="en-US" sz="1200" b="0" i="0" u="none" strike="noStrike" kern="1200" baseline="0" dirty="0">
                <a:solidFill>
                  <a:schemeClr val="tx1"/>
                </a:solidFill>
                <a:latin typeface="+mn-lt"/>
                <a:ea typeface="+mn-ea"/>
                <a:cs typeface="+mn-cs"/>
              </a:rPr>
              <a:t>, </a:t>
            </a:r>
            <a:r>
              <a:rPr lang="fr-FR" sz="1200" b="0" i="0" u="none" strike="noStrike" kern="1200" baseline="0" dirty="0">
                <a:solidFill>
                  <a:schemeClr val="tx1"/>
                </a:solidFill>
                <a:latin typeface="+mn-lt"/>
                <a:ea typeface="+mn-ea"/>
                <a:cs typeface="+mn-cs"/>
              </a:rPr>
              <a:t>établissements de soins de longue durée</a:t>
            </a:r>
            <a:r>
              <a:rPr lang="en-US" sz="1200" b="0" i="0" u="none" strike="noStrike" kern="1200" baseline="0" dirty="0">
                <a:solidFill>
                  <a:schemeClr val="tx1"/>
                </a:solidFill>
                <a:latin typeface="+mn-lt"/>
                <a:ea typeface="+mn-ea"/>
                <a:cs typeface="+mn-cs"/>
              </a:rPr>
              <a:t>, </a:t>
            </a:r>
            <a:r>
              <a:rPr lang="fr-FR" sz="1200" b="0" i="0" u="none" strike="noStrike" kern="1200" baseline="0" noProof="0" dirty="0">
                <a:solidFill>
                  <a:schemeClr val="tx1"/>
                </a:solidFill>
                <a:latin typeface="+mn-lt"/>
                <a:ea typeface="+mn-ea"/>
                <a:cs typeface="+mn-cs"/>
              </a:rPr>
              <a:t>centres</a:t>
            </a:r>
            <a:r>
              <a:rPr lang="en-US" sz="1200" b="0" i="0" u="none" strike="noStrike" kern="1200" baseline="0" dirty="0">
                <a:solidFill>
                  <a:schemeClr val="tx1"/>
                </a:solidFill>
                <a:latin typeface="+mn-lt"/>
                <a:ea typeface="+mn-ea"/>
                <a:cs typeface="+mn-cs"/>
              </a:rPr>
              <a:t> de jour, </a:t>
            </a:r>
            <a:r>
              <a:rPr lang="fr-FR" sz="1200" b="0" i="0" u="none" strike="noStrike" kern="1200" baseline="0" noProof="0" dirty="0">
                <a:solidFill>
                  <a:schemeClr val="tx1"/>
                </a:solidFill>
                <a:latin typeface="+mn-lt"/>
                <a:ea typeface="+mn-ea"/>
                <a:cs typeface="+mn-cs"/>
              </a:rPr>
              <a:t>centres de soins communautaires</a:t>
            </a:r>
            <a:r>
              <a:rPr lang="en-US" sz="1200" b="0" i="0" u="none" strike="noStrike" kern="1200" baseline="0" dirty="0">
                <a:solidFill>
                  <a:schemeClr val="tx1"/>
                </a:solidFill>
                <a:latin typeface="+mn-lt"/>
                <a:ea typeface="+mn-ea"/>
                <a:cs typeface="+mn-cs"/>
              </a:rPr>
              <a:t>, pharmacies, </a:t>
            </a:r>
            <a:r>
              <a:rPr lang="fr-FR" sz="1200" b="0" i="0" u="none" strike="noStrike" kern="1200" baseline="0" noProof="0" dirty="0">
                <a:solidFill>
                  <a:schemeClr val="tx1"/>
                </a:solidFill>
                <a:latin typeface="+mn-lt"/>
                <a:ea typeface="+mn-ea"/>
                <a:cs typeface="+mn-cs"/>
              </a:rPr>
              <a:t>équipes</a:t>
            </a:r>
            <a:r>
              <a:rPr lang="en-US" sz="1200" b="0" i="0" u="none" strike="noStrike" kern="1200" baseline="0" dirty="0">
                <a:solidFill>
                  <a:schemeClr val="tx1"/>
                </a:solidFill>
                <a:latin typeface="+mn-lt"/>
                <a:ea typeface="+mn-ea"/>
                <a:cs typeface="+mn-cs"/>
              </a:rPr>
              <a:t> mobiles pour			</a:t>
            </a:r>
            <a:r>
              <a:rPr lang="fr-FR" sz="1200" b="0" i="0" u="none" strike="noStrike" kern="1200" baseline="0" noProof="0" dirty="0">
                <a:solidFill>
                  <a:schemeClr val="tx1"/>
                </a:solidFill>
                <a:latin typeface="+mn-lt"/>
                <a:ea typeface="+mn-ea"/>
                <a:cs typeface="+mn-cs"/>
              </a:rPr>
              <a:t>Dispensaires temporaires/mobiles </a:t>
            </a:r>
            <a:r>
              <a:rPr lang="en-US" sz="1200" b="0" i="0" u="none" strike="noStrike" kern="1200" baseline="0" dirty="0">
                <a:solidFill>
                  <a:schemeClr val="tx1"/>
                </a:solidFill>
                <a:latin typeface="+mn-lt"/>
                <a:ea typeface="+mn-ea"/>
                <a:cs typeface="+mn-cs"/>
              </a:rPr>
              <a:t>	</a:t>
            </a:r>
            <a:r>
              <a:rPr lang="fr-FR" sz="1200" b="0" i="0" u="none" strike="noStrike" kern="1200" baseline="0" noProof="0" dirty="0">
                <a:solidFill>
                  <a:schemeClr val="tx1"/>
                </a:solidFill>
                <a:latin typeface="+mn-lt"/>
                <a:ea typeface="+mn-ea"/>
                <a:cs typeface="+mn-cs"/>
              </a:rPr>
              <a:t>visites à domicile </a:t>
            </a:r>
            <a:r>
              <a:rPr lang="en-US" sz="1200" b="0" i="0" u="none" strike="noStrike" kern="1200" baseline="0" dirty="0">
                <a:solidFill>
                  <a:schemeClr val="tx1"/>
                </a:solidFill>
                <a:latin typeface="+mn-lt"/>
                <a:ea typeface="+mn-ea"/>
                <a:cs typeface="+mn-cs"/>
              </a:rPr>
              <a:t>et </a:t>
            </a:r>
            <a:r>
              <a:rPr lang="fr-FR" sz="1200" b="0" i="0" u="none" strike="noStrike" kern="1200" baseline="0" noProof="0" dirty="0">
                <a:solidFill>
                  <a:schemeClr val="tx1"/>
                </a:solidFill>
                <a:latin typeface="+mn-lt"/>
                <a:ea typeface="+mn-ea"/>
                <a:cs typeface="+mn-cs"/>
              </a:rPr>
              <a:t>autres établissements</a:t>
            </a:r>
            <a:r>
              <a:rPr lang="en-US" sz="1200" b="0" i="0" u="none" strike="noStrike" kern="1200" baseline="0" dirty="0">
                <a:solidFill>
                  <a:schemeClr val="tx1"/>
                </a:solidFill>
                <a:latin typeface="+mn-lt"/>
                <a:ea typeface="+mn-ea"/>
                <a:cs typeface="+mn-cs"/>
              </a:rPr>
              <a:t> publics </a:t>
            </a:r>
            <a:r>
              <a:rPr lang="fr-FR" sz="1200" b="0" i="0" u="none" strike="noStrike" kern="1200" baseline="0" noProof="0" dirty="0">
                <a:solidFill>
                  <a:schemeClr val="tx1"/>
                </a:solidFill>
                <a:latin typeface="+mn-lt"/>
                <a:ea typeface="+mn-ea"/>
                <a:cs typeface="+mn-cs"/>
              </a:rPr>
              <a:t>ou privés</a:t>
            </a:r>
            <a:r>
              <a:rPr lang="en-US" sz="1200" b="0" i="0" u="none" strike="noStrike" kern="1200" baseline="0" dirty="0">
                <a:solidFill>
                  <a:schemeClr val="tx1"/>
                </a:solidFill>
                <a:latin typeface="+mn-lt"/>
                <a:ea typeface="+mn-ea"/>
                <a:cs typeface="+mn-cs"/>
              </a:rPr>
              <a:t>, places </a:t>
            </a:r>
            <a:r>
              <a:rPr lang="fr-FR" sz="1200" b="0" i="0" u="none" strike="noStrike" kern="1200" baseline="0" noProof="0" dirty="0">
                <a:solidFill>
                  <a:schemeClr val="tx1"/>
                </a:solidFill>
                <a:latin typeface="+mn-lt"/>
                <a:ea typeface="+mn-ea"/>
                <a:cs typeface="+mn-cs"/>
              </a:rPr>
              <a:t>de marché</a:t>
            </a:r>
            <a:r>
              <a:rPr lang="en-US" sz="1200" b="0" i="0" u="none" strike="noStrike" kern="1200" baseline="0" dirty="0">
                <a:solidFill>
                  <a:schemeClr val="tx1"/>
                </a:solidFill>
                <a:latin typeface="+mn-lt"/>
                <a:ea typeface="+mn-ea"/>
                <a:cs typeface="+mn-cs"/>
              </a:rPr>
              <a:t>, parcs, points express</a:t>
            </a:r>
          </a:p>
          <a:p>
            <a:r>
              <a:rPr lang="en-GB" sz="1200" b="0" i="0" u="none" strike="noStrike" kern="1200" baseline="0" dirty="0">
                <a:solidFill>
                  <a:schemeClr val="tx1"/>
                </a:solidFill>
                <a:latin typeface="+mn-lt"/>
                <a:ea typeface="+mn-ea"/>
                <a:cs typeface="+mn-cs"/>
              </a:rPr>
              <a:t>		</a:t>
            </a:r>
            <a:r>
              <a:rPr lang="fr-FR" sz="1200" b="0" i="0" u="none" strike="noStrike" kern="1200" baseline="0" noProof="0" dirty="0">
                <a:solidFill>
                  <a:schemeClr val="tx1"/>
                </a:solidFill>
                <a:latin typeface="+mn-lt"/>
                <a:ea typeface="+mn-ea"/>
                <a:cs typeface="+mn-cs"/>
              </a:rPr>
              <a:t>Campagnes de masse</a:t>
            </a:r>
            <a:r>
              <a:rPr lang="en-GB" sz="1200" b="0" i="0" u="none" strike="noStrike" kern="1200" baseline="0" dirty="0">
                <a:solidFill>
                  <a:schemeClr val="tx1"/>
                </a:solidFill>
                <a:latin typeface="+mn-lt"/>
                <a:ea typeface="+mn-ea"/>
                <a:cs typeface="+mn-cs"/>
              </a:rPr>
              <a:t>	</a:t>
            </a:r>
          </a:p>
          <a:p>
            <a:r>
              <a:rPr lang="en-US" sz="1200" b="0" i="0" u="sng" strike="noStrike" kern="1200" baseline="0" dirty="0">
                <a:solidFill>
                  <a:schemeClr val="tx1"/>
                </a:solidFill>
                <a:latin typeface="+mn-lt"/>
                <a:ea typeface="+mn-ea"/>
                <a:cs typeface="+mn-cs"/>
              </a:rPr>
              <a: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fr-FR" sz="1200" b="0" i="0" u="sng" strike="noStrike" kern="1200" baseline="0" noProof="0" dirty="0">
              <a:solidFill>
                <a:schemeClr val="tx1"/>
              </a:solidFill>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fr-FR" sz="1200" b="0" i="0" u="sng" strike="noStrike" kern="1200" baseline="0" noProof="0" dirty="0">
                <a:solidFill>
                  <a:schemeClr val="tx1"/>
                </a:solidFill>
                <a:latin typeface="+mn-lt"/>
                <a:ea typeface="+mn-ea"/>
                <a:cs typeface="+mn-cs"/>
              </a:rPr>
              <a:t>Personnes avec des</a:t>
            </a:r>
          </a:p>
          <a:p>
            <a:pPr marL="0" marR="0" lvl="0" indent="0" algn="l" defTabSz="914400" rtl="0" eaLnBrk="1" fontAlgn="auto" latinLnBrk="0" hangingPunct="1">
              <a:lnSpc>
                <a:spcPct val="100000"/>
              </a:lnSpc>
              <a:spcBef>
                <a:spcPts val="0"/>
              </a:spcBef>
              <a:spcAft>
                <a:spcPts val="0"/>
              </a:spcAft>
              <a:buClrTx/>
              <a:buSzTx/>
              <a:buFontTx/>
              <a:buNone/>
              <a:tabLst/>
              <a:defRPr/>
            </a:pPr>
            <a:r>
              <a:rPr lang="fr-FR" sz="1200" b="0" i="0" u="sng" strike="noStrike" kern="1200" baseline="0" noProof="0" dirty="0">
                <a:solidFill>
                  <a:schemeClr val="tx1"/>
                </a:solidFill>
                <a:latin typeface="+mn-lt"/>
                <a:ea typeface="+mn-ea"/>
                <a:cs typeface="+mn-cs"/>
              </a:rPr>
              <a:t>problèmes de santé</a:t>
            </a:r>
          </a:p>
          <a:p>
            <a:pPr marL="0" marR="0" lvl="0" indent="0" algn="l" defTabSz="914400" rtl="0" eaLnBrk="1" fontAlgn="auto" latinLnBrk="0" hangingPunct="1">
              <a:lnSpc>
                <a:spcPct val="100000"/>
              </a:lnSpc>
              <a:spcBef>
                <a:spcPts val="0"/>
              </a:spcBef>
              <a:spcAft>
                <a:spcPts val="0"/>
              </a:spcAft>
              <a:buClrTx/>
              <a:buSzTx/>
              <a:buFontTx/>
              <a:buNone/>
              <a:tabLst/>
              <a:defRPr/>
            </a:pPr>
            <a:r>
              <a:rPr lang="fr-FR" sz="1200" b="0" i="0" u="sng" strike="noStrike" kern="1200" baseline="0" noProof="0" dirty="0">
                <a:solidFill>
                  <a:schemeClr val="tx1"/>
                </a:solidFill>
                <a:latin typeface="+mn-lt"/>
                <a:ea typeface="+mn-ea"/>
                <a:cs typeface="+mn-cs"/>
              </a:rPr>
              <a:t>sous-jacents	</a:t>
            </a:r>
            <a:r>
              <a:rPr lang="en-US" sz="1200" b="0" i="0" u="sng" strike="noStrike" kern="1200" baseline="0" dirty="0">
                <a:solidFill>
                  <a:schemeClr val="tx1"/>
                </a:solidFill>
                <a:latin typeface="+mn-lt"/>
                <a:ea typeface="+mn-ea"/>
                <a:cs typeface="+mn-cs"/>
              </a:rPr>
              <a:t> 	Sites fixes et de </a:t>
            </a:r>
            <a:r>
              <a:rPr lang="fr-FR" sz="1200" b="0" i="0" u="sng" strike="noStrike" kern="1200" baseline="0" noProof="0" dirty="0">
                <a:solidFill>
                  <a:schemeClr val="tx1"/>
                </a:solidFill>
                <a:latin typeface="+mn-lt"/>
                <a:ea typeface="+mn-ea"/>
                <a:cs typeface="+mn-cs"/>
              </a:rPr>
              <a:t>proximité</a:t>
            </a:r>
            <a:r>
              <a:rPr lang="fr-FR" sz="1200" b="0" i="0" u="sng" strike="noStrike" kern="1200" baseline="0" dirty="0">
                <a:solidFill>
                  <a:schemeClr val="tx1"/>
                </a:solidFill>
                <a:latin typeface="+mn-lt"/>
                <a:ea typeface="+mn-ea"/>
                <a:cs typeface="+mn-cs"/>
              </a:rPr>
              <a:t>	</a:t>
            </a:r>
            <a:r>
              <a:rPr lang="en-US" sz="1200" b="0" i="0" u="sng" strike="noStrike" kern="1200" baseline="0" dirty="0">
                <a:solidFill>
                  <a:schemeClr val="tx1"/>
                </a:solidFill>
                <a:latin typeface="+mn-lt"/>
                <a:ea typeface="+mn-ea"/>
                <a:cs typeface="+mn-cs"/>
              </a:rPr>
              <a:t>	</a:t>
            </a:r>
            <a:r>
              <a:rPr lang="fr-FR" sz="1200" b="0" i="0" u="sng" strike="noStrike" kern="1200" baseline="0" noProof="0" dirty="0">
                <a:solidFill>
                  <a:schemeClr val="tx1"/>
                </a:solidFill>
                <a:latin typeface="+mn-lt"/>
                <a:ea typeface="+mn-ea"/>
                <a:cs typeface="+mn-cs"/>
              </a:rPr>
              <a:t>Etablissements de soins primaires, cliniques ambulatoires, hôpitaux, </a:t>
            </a:r>
            <a:r>
              <a:rPr lang="fr-FR" sz="1200" b="0" i="0" u="sng" strike="noStrike" kern="1200" baseline="0" dirty="0">
                <a:solidFill>
                  <a:schemeClr val="tx1"/>
                </a:solidFill>
                <a:latin typeface="+mn-lt"/>
                <a:ea typeface="+mn-ea"/>
                <a:cs typeface="+mn-cs"/>
              </a:rPr>
              <a:t>établissements de soins de longue durée</a:t>
            </a:r>
            <a:r>
              <a:rPr lang="en-US" sz="1200" b="0" i="0" u="sng" strike="noStrike" kern="1200" baseline="0" dirty="0">
                <a:solidFill>
                  <a:schemeClr val="tx1"/>
                </a:solidFill>
                <a:latin typeface="+mn-lt"/>
                <a:ea typeface="+mn-ea"/>
                <a:cs typeface="+mn-cs"/>
              </a:rPr>
              <a:t>, </a:t>
            </a:r>
            <a:r>
              <a:rPr lang="fr-FR" sz="1200" b="0" i="0" u="sng" strike="noStrike" kern="1200" baseline="0" noProof="0" dirty="0">
                <a:solidFill>
                  <a:schemeClr val="tx1"/>
                </a:solidFill>
                <a:latin typeface="+mn-lt"/>
                <a:ea typeface="+mn-ea"/>
                <a:cs typeface="+mn-cs"/>
              </a:rPr>
              <a:t>lieux</a:t>
            </a:r>
            <a:r>
              <a:rPr lang="en-US" sz="1200" b="0" i="0" u="sng" strike="noStrike" kern="1200" baseline="0" dirty="0">
                <a:solidFill>
                  <a:schemeClr val="tx1"/>
                </a:solidFill>
                <a:latin typeface="+mn-lt"/>
                <a:ea typeface="+mn-ea"/>
                <a:cs typeface="+mn-cs"/>
              </a:rPr>
              <a:t> de travail, </a:t>
            </a:r>
            <a:r>
              <a:rPr lang="fr-FR" sz="1200" b="0" i="0" u="sng" strike="noStrike" kern="1200" baseline="0" noProof="0" dirty="0">
                <a:solidFill>
                  <a:schemeClr val="tx1"/>
                </a:solidFill>
                <a:latin typeface="+mn-lt"/>
                <a:ea typeface="+mn-ea"/>
                <a:cs typeface="+mn-cs"/>
              </a:rPr>
              <a:t>équipes</a:t>
            </a:r>
            <a:r>
              <a:rPr lang="en-US" sz="1200" b="0" i="0" u="sng" strike="noStrike" kern="1200" baseline="0" dirty="0">
                <a:solidFill>
                  <a:schemeClr val="tx1"/>
                </a:solidFill>
                <a:latin typeface="+mn-lt"/>
                <a:ea typeface="+mn-ea"/>
                <a:cs typeface="+mn-cs"/>
              </a:rPr>
              <a:t> mobiles pour </a:t>
            </a:r>
            <a:r>
              <a:rPr lang="fr-FR" sz="1200" b="0" i="0" u="sng" strike="noStrike" kern="1200" baseline="0" noProof="0" dirty="0">
                <a:solidFill>
                  <a:schemeClr val="tx1"/>
                </a:solidFill>
                <a:latin typeface="+mn-lt"/>
                <a:ea typeface="+mn-ea"/>
                <a:cs typeface="+mn-cs"/>
              </a:rPr>
              <a:t>ceux </a:t>
            </a:r>
            <a:r>
              <a:rPr lang="en-US" sz="1200" b="0" i="0" u="sng" strike="noStrike" kern="1200" baseline="0" dirty="0">
                <a:solidFill>
                  <a:schemeClr val="tx1"/>
                </a:solidFill>
                <a:latin typeface="+mn-lt"/>
                <a:ea typeface="+mn-ea"/>
                <a:cs typeface="+mn-cs"/>
              </a:rPr>
              <a:t>avec des</a:t>
            </a:r>
            <a:r>
              <a:rPr lang="en-US" sz="1200" b="0" i="0" u="none" strike="noStrike" kern="1200" baseline="0" dirty="0">
                <a:solidFill>
                  <a:schemeClr val="tx1"/>
                </a:solidFill>
                <a:latin typeface="+mn-lt"/>
                <a:ea typeface="+mn-ea"/>
                <a:cs typeface="+mn-cs"/>
              </a:rPr>
              <a:t> 			</a:t>
            </a:r>
            <a:r>
              <a:rPr lang="fr-FR" sz="1200" b="0" i="0" u="none" strike="noStrike" kern="1200" baseline="0" noProof="0" dirty="0">
                <a:solidFill>
                  <a:schemeClr val="tx1"/>
                </a:solidFill>
                <a:latin typeface="+mn-lt"/>
                <a:ea typeface="+mn-ea"/>
                <a:cs typeface="+mn-cs"/>
              </a:rPr>
              <a:t>Dispensaires temporaires/mobiles </a:t>
            </a:r>
            <a:r>
              <a:rPr lang="en-US" sz="1200" b="0" i="0" u="none" strike="noStrike" kern="1200" baseline="0" dirty="0">
                <a:solidFill>
                  <a:schemeClr val="tx1"/>
                </a:solidFill>
                <a:latin typeface="+mn-lt"/>
                <a:ea typeface="+mn-ea"/>
                <a:cs typeface="+mn-cs"/>
              </a:rPr>
              <a:t>	</a:t>
            </a:r>
            <a:r>
              <a:rPr lang="fr-FR" sz="1200" b="0" i="0" u="none" strike="noStrike" kern="1200" baseline="0" noProof="0" dirty="0">
                <a:solidFill>
                  <a:schemeClr val="tx1"/>
                </a:solidFill>
                <a:latin typeface="+mn-lt"/>
                <a:ea typeface="+mn-ea"/>
                <a:cs typeface="+mn-cs"/>
              </a:rPr>
              <a:t>problèmes de</a:t>
            </a:r>
            <a:r>
              <a:rPr lang="en-US" sz="1200" b="0" i="0" u="none" strike="noStrike" kern="1200" baseline="0" dirty="0">
                <a:solidFill>
                  <a:schemeClr val="tx1"/>
                </a:solidFill>
                <a:latin typeface="+mn-lt"/>
                <a:ea typeface="+mn-ea"/>
                <a:cs typeface="+mn-cs"/>
              </a:rPr>
              <a:t> </a:t>
            </a:r>
            <a:r>
              <a:rPr lang="fr-FR" sz="1200" b="0" i="0" u="none" strike="noStrike" kern="1200" baseline="0" noProof="0" dirty="0">
                <a:solidFill>
                  <a:schemeClr val="tx1"/>
                </a:solidFill>
                <a:latin typeface="+mn-lt"/>
                <a:ea typeface="+mn-ea"/>
                <a:cs typeface="+mn-cs"/>
              </a:rPr>
              <a:t>santé sous-jacents confinés</a:t>
            </a:r>
            <a:r>
              <a:rPr lang="en-US" sz="1200" b="0" i="0" u="none" strike="noStrike" kern="1200" baseline="0" dirty="0">
                <a:solidFill>
                  <a:schemeClr val="tx1"/>
                </a:solidFill>
                <a:latin typeface="+mn-lt"/>
                <a:ea typeface="+mn-ea"/>
                <a:cs typeface="+mn-cs"/>
              </a:rPr>
              <a:t> chez </a:t>
            </a:r>
            <a:r>
              <a:rPr lang="fr-FR" sz="1200" b="0" i="0" u="none" strike="noStrike" kern="1200" baseline="0" noProof="0" dirty="0">
                <a:solidFill>
                  <a:schemeClr val="tx1"/>
                </a:solidFill>
                <a:latin typeface="+mn-lt"/>
                <a:ea typeface="+mn-ea"/>
                <a:cs typeface="+mn-cs"/>
              </a:rPr>
              <a:t>eux</a:t>
            </a:r>
            <a:r>
              <a:rPr lang="en-US" sz="1200" b="0" i="0" u="none" strike="noStrike" kern="1200" baseline="0" dirty="0">
                <a:solidFill>
                  <a:schemeClr val="tx1"/>
                </a:solidFill>
                <a:latin typeface="+mn-lt"/>
                <a:ea typeface="+mn-ea"/>
                <a:cs typeface="+mn-cs"/>
              </a:rPr>
              <a:t>, </a:t>
            </a:r>
            <a:r>
              <a:rPr lang="fr-FR" sz="1200" b="0" i="0" u="none" strike="noStrike" kern="1200" baseline="0" dirty="0">
                <a:solidFill>
                  <a:schemeClr val="tx1"/>
                </a:solidFill>
                <a:latin typeface="+mn-lt"/>
                <a:ea typeface="+mn-ea"/>
                <a:cs typeface="+mn-cs"/>
              </a:rPr>
              <a:t>autres établissements publics ou privés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tx1"/>
                </a:solidFill>
                <a:latin typeface="+mn-lt"/>
                <a:ea typeface="+mn-ea"/>
                <a:cs typeface="+mn-cs"/>
              </a:rPr>
              <a:t> 	</a:t>
            </a:r>
          </a:p>
          <a:p>
            <a:pPr marL="0" marR="0" lvl="0" indent="0" algn="l" defTabSz="914400" rtl="0" eaLnBrk="1" fontAlgn="auto" latinLnBrk="0" hangingPunct="1">
              <a:lnSpc>
                <a:spcPct val="100000"/>
              </a:lnSpc>
              <a:spcBef>
                <a:spcPts val="0"/>
              </a:spcBef>
              <a:spcAft>
                <a:spcPts val="0"/>
              </a:spcAft>
              <a:buClrTx/>
              <a:buSzTx/>
              <a:buFontTx/>
              <a:buNone/>
              <a:tabLst/>
              <a:defRPr/>
            </a:pPr>
            <a:r>
              <a:rPr lang="fr-FR" sz="1200" b="0" i="0" u="sng" strike="noStrike" kern="1200" baseline="0" noProof="0" dirty="0">
                <a:solidFill>
                  <a:schemeClr val="tx1"/>
                </a:solidFill>
                <a:latin typeface="+mn-lt"/>
                <a:ea typeface="+mn-ea"/>
                <a:cs typeface="+mn-cs"/>
              </a:rPr>
              <a:t>Autres groupes cibles </a:t>
            </a:r>
            <a:r>
              <a:rPr lang="en-US" sz="1200" b="0" i="0" u="sng" strike="noStrike" kern="1200" baseline="0" dirty="0">
                <a:solidFill>
                  <a:schemeClr val="tx1"/>
                </a:solidFill>
                <a:latin typeface="+mn-lt"/>
                <a:ea typeface="+mn-ea"/>
                <a:cs typeface="+mn-cs"/>
              </a:rPr>
              <a:t>	Sites fixes et mobiles		Les </a:t>
            </a:r>
            <a:r>
              <a:rPr lang="fr-FR" sz="1200" b="0" i="0" u="sng" strike="noStrike" kern="1200" baseline="0" noProof="0" dirty="0">
                <a:solidFill>
                  <a:schemeClr val="tx1"/>
                </a:solidFill>
                <a:latin typeface="+mn-lt"/>
                <a:ea typeface="+mn-ea"/>
                <a:cs typeface="+mn-cs"/>
              </a:rPr>
              <a:t>exemples </a:t>
            </a:r>
            <a:r>
              <a:rPr lang="en-US" sz="1200" b="0" i="0" u="sng" strike="noStrike" kern="1200" baseline="0" dirty="0">
                <a:solidFill>
                  <a:schemeClr val="tx1"/>
                </a:solidFill>
                <a:latin typeface="+mn-lt"/>
                <a:ea typeface="+mn-ea"/>
                <a:cs typeface="+mn-cs"/>
              </a:rPr>
              <a:t>ci-dessus </a:t>
            </a:r>
            <a:r>
              <a:rPr lang="fr-FR" sz="1200" b="0" i="0" u="sng" strike="noStrike" kern="1200" baseline="0" noProof="0" dirty="0">
                <a:solidFill>
                  <a:schemeClr val="tx1"/>
                </a:solidFill>
                <a:latin typeface="+mn-lt"/>
                <a:ea typeface="+mn-ea"/>
                <a:cs typeface="+mn-cs"/>
              </a:rPr>
              <a:t>ainsi que d’autres particuliers, comme </a:t>
            </a:r>
            <a:r>
              <a:rPr lang="en-US" sz="1200" b="0" i="0" u="sng" strike="noStrike" kern="1200" baseline="0" dirty="0">
                <a:solidFill>
                  <a:schemeClr val="tx1"/>
                </a:solidFill>
                <a:latin typeface="+mn-lt"/>
                <a:ea typeface="+mn-ea"/>
                <a:cs typeface="+mn-cs"/>
              </a:rPr>
              <a:t>les zones </a:t>
            </a:r>
            <a:r>
              <a:rPr lang="fr-FR" sz="1200" b="0" i="0" u="sng" strike="noStrike" kern="1200" baseline="0" noProof="0" dirty="0">
                <a:solidFill>
                  <a:schemeClr val="tx1"/>
                </a:solidFill>
                <a:latin typeface="+mn-lt"/>
                <a:ea typeface="+mn-ea"/>
                <a:cs typeface="+mn-cs"/>
              </a:rPr>
              <a:t>peu sûres (négociation d’accès</a:t>
            </a:r>
            <a:r>
              <a:rPr lang="en-US" sz="1200" b="0" i="0" u="sng" strike="noStrike" kern="1200" baseline="0" dirty="0">
                <a:solidFill>
                  <a:schemeClr val="tx1"/>
                </a:solidFill>
                <a:latin typeface="+mn-lt"/>
                <a:ea typeface="+mn-ea"/>
                <a:cs typeface="+mn-cs"/>
              </a:rPr>
              <a:t>, points de transit, </a:t>
            </a:r>
            <a:r>
              <a:rPr lang="fr-FR" sz="1200" b="0" i="0" u="sng" strike="noStrike" kern="1200" baseline="0" noProof="0" dirty="0">
                <a:solidFill>
                  <a:schemeClr val="tx1"/>
                </a:solidFill>
                <a:latin typeface="+mn-lt"/>
                <a:ea typeface="+mn-ea"/>
                <a:cs typeface="+mn-cs"/>
              </a:rPr>
              <a:t>équipes </a:t>
            </a:r>
            <a:r>
              <a:rPr lang="en-US" sz="1200" b="0" i="0" u="sng" strike="noStrike" kern="1200" baseline="0" dirty="0">
                <a:solidFill>
                  <a:schemeClr val="tx1"/>
                </a:solidFill>
                <a:latin typeface="+mn-lt"/>
                <a:ea typeface="+mn-ea"/>
                <a:cs typeface="+mn-cs"/>
              </a:rPr>
              <a:t>de vaccination), </a:t>
            </a:r>
            <a:r>
              <a:rPr lang="fr-FR" sz="1200" b="0" i="0" u="sng" strike="noStrike" kern="1200" baseline="0" noProof="0" dirty="0">
                <a:solidFill>
                  <a:schemeClr val="tx1"/>
                </a:solidFill>
                <a:latin typeface="+mn-lt"/>
                <a:ea typeface="+mn-ea"/>
                <a:cs typeface="+mn-cs"/>
              </a:rPr>
              <a:t>lieux </a:t>
            </a:r>
            <a:r>
              <a:rPr lang="en-US" sz="1200" b="0" i="0" u="sng" strike="noStrike" kern="1200" baseline="0" dirty="0">
                <a:solidFill>
                  <a:schemeClr val="tx1"/>
                </a:solidFill>
                <a:latin typeface="+mn-lt"/>
                <a:ea typeface="+mn-ea"/>
                <a:cs typeface="+mn-cs"/>
              </a:rPr>
              <a:t>de travail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tx1"/>
                </a:solidFill>
                <a:latin typeface="+mn-lt"/>
                <a:ea typeface="+mn-ea"/>
                <a:cs typeface="+mn-cs"/>
              </a:rPr>
              <a:t>		</a:t>
            </a:r>
            <a:r>
              <a:rPr lang="fr-FR" sz="1200" b="0" i="0" u="none" strike="noStrike" kern="1200" baseline="0" noProof="0" dirty="0">
                <a:solidFill>
                  <a:schemeClr val="tx1"/>
                </a:solidFill>
                <a:latin typeface="+mn-lt"/>
                <a:ea typeface="+mn-ea"/>
                <a:cs typeface="+mn-cs"/>
              </a:rPr>
              <a:t>Dispensaires temporaires</a:t>
            </a:r>
            <a:r>
              <a:rPr lang="en-GB" sz="1200" b="0" i="0" u="none" strike="noStrike" kern="1200" baseline="0" dirty="0">
                <a:solidFill>
                  <a:schemeClr val="tx1"/>
                </a:solidFill>
                <a:latin typeface="+mn-lt"/>
                <a:ea typeface="+mn-ea"/>
                <a:cs typeface="+mn-cs"/>
              </a:rPr>
              <a:t>/mobiles </a:t>
            </a:r>
          </a:p>
          <a:p>
            <a:r>
              <a:rPr lang="en-US" sz="1200" b="0" i="0" u="none" strike="noStrike" kern="1200" baseline="0" dirty="0">
                <a:solidFill>
                  <a:schemeClr val="tx1"/>
                </a:solidFill>
                <a:latin typeface="+mn-lt"/>
                <a:ea typeface="+mn-ea"/>
                <a:cs typeface="+mn-cs"/>
              </a:rPr>
              <a:t>		</a:t>
            </a:r>
            <a:r>
              <a:rPr lang="fr-FR" sz="1200" b="0" i="0" u="none" strike="noStrike" kern="1200" baseline="0" noProof="0" dirty="0">
                <a:solidFill>
                  <a:schemeClr val="tx1"/>
                </a:solidFill>
                <a:latin typeface="+mn-lt"/>
                <a:ea typeface="+mn-ea"/>
                <a:cs typeface="+mn-cs"/>
              </a:rPr>
              <a:t>Campagnes </a:t>
            </a:r>
            <a:r>
              <a:rPr lang="en-US" sz="1200" b="0" i="0" u="none" strike="noStrike" kern="1200" baseline="0" dirty="0">
                <a:solidFill>
                  <a:schemeClr val="tx1"/>
                </a:solidFill>
                <a:latin typeface="+mn-lt"/>
                <a:ea typeface="+mn-ea"/>
                <a:cs typeface="+mn-cs"/>
              </a:rPr>
              <a:t>de masse 		</a:t>
            </a:r>
          </a:p>
          <a:p>
            <a:pPr marL="0" indent="0">
              <a:buFont typeface="Arial" panose="020B0604020202020204" pitchFamily="34" charset="0"/>
              <a:buNone/>
            </a:pPr>
            <a:endParaRPr lang="en-GB" dirty="0"/>
          </a:p>
        </p:txBody>
      </p:sp>
      <p:sp>
        <p:nvSpPr>
          <p:cNvPr id="4" name="Slide Number Placeholder 3"/>
          <p:cNvSpPr>
            <a:spLocks noGrp="1"/>
          </p:cNvSpPr>
          <p:nvPr>
            <p:ph type="sldNum" sz="quarter" idx="5"/>
          </p:nvPr>
        </p:nvSpPr>
        <p:spPr/>
        <p:txBody>
          <a:bodyPr/>
          <a:lstStyle/>
          <a:p>
            <a:fld id="{FAE61A72-6C7D-49E1-A69D-B1543F4FDA02}" type="slidenum">
              <a:rPr lang="en-US" smtClean="0"/>
              <a:t>19</a:t>
            </a:fld>
            <a:endParaRPr lang="en-US"/>
          </a:p>
        </p:txBody>
      </p:sp>
    </p:spTree>
    <p:extLst>
      <p:ext uri="{BB962C8B-B14F-4D97-AF65-F5344CB8AC3E}">
        <p14:creationId xmlns:p14="http://schemas.microsoft.com/office/powerpoint/2010/main" val="427494062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fr-FR" sz="18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Les vaccins ont une efficacité équivalente mais doivent répondre à des exigences différentes en </a:t>
            </a:r>
            <a:r>
              <a:rPr kumimoji="0" lang="en-US" sz="18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matière de stockage et de transport :</a:t>
            </a:r>
          </a:p>
          <a:p>
            <a:pPr marL="685800" marR="0" lvl="1"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pPr>
            <a:r>
              <a:rPr kumimoji="0" lang="en-GB" sz="1800" b="0" i="0" u="none" strike="noStrike" kern="1200" cap="none" spc="0" normalizeH="0" baseline="0" noProof="0" dirty="0">
                <a:ln>
                  <a:noFill/>
                </a:ln>
                <a:solidFill>
                  <a:prstClr val="black"/>
                </a:solidFill>
                <a:effectLst/>
                <a:uLnTx/>
                <a:uFillTx/>
                <a:latin typeface="Arial"/>
                <a:ea typeface="+mn-ea"/>
                <a:cs typeface="Arial"/>
              </a:rPr>
              <a:t>Le </a:t>
            </a:r>
            <a:r>
              <a:rPr kumimoji="0" lang="fr-FR" sz="1800" b="0" i="0" u="none" strike="noStrike" kern="1200" cap="none" spc="0" normalizeH="0" baseline="0" noProof="0" dirty="0">
                <a:ln>
                  <a:noFill/>
                </a:ln>
                <a:solidFill>
                  <a:prstClr val="black"/>
                </a:solidFill>
                <a:effectLst/>
                <a:uLnTx/>
                <a:uFillTx/>
                <a:latin typeface="Arial"/>
                <a:ea typeface="+mn-ea"/>
                <a:cs typeface="Arial"/>
              </a:rPr>
              <a:t>vaccin </a:t>
            </a:r>
            <a:r>
              <a:rPr kumimoji="0" lang="en-GB" sz="1800" b="0" i="0" u="none" strike="noStrike" kern="1200" cap="none" spc="0" normalizeH="0" baseline="0" noProof="0" dirty="0">
                <a:ln>
                  <a:noFill/>
                </a:ln>
                <a:solidFill>
                  <a:prstClr val="black"/>
                </a:solidFill>
                <a:effectLst/>
                <a:uLnTx/>
                <a:uFillTx/>
                <a:latin typeface="Arial"/>
                <a:ea typeface="+mn-ea"/>
                <a:cs typeface="Arial"/>
              </a:rPr>
              <a:t>A </a:t>
            </a:r>
            <a:r>
              <a:rPr kumimoji="0" lang="fr-FR" sz="1800" b="0" i="0" u="none" strike="noStrike" kern="1200" cap="none" spc="0" normalizeH="0" baseline="0" noProof="0" dirty="0">
                <a:ln>
                  <a:noFill/>
                </a:ln>
                <a:solidFill>
                  <a:prstClr val="black"/>
                </a:solidFill>
                <a:effectLst/>
                <a:uLnTx/>
                <a:uFillTx/>
                <a:latin typeface="Arial"/>
                <a:ea typeface="+mn-ea"/>
                <a:cs typeface="Arial"/>
              </a:rPr>
              <a:t>nécessite d’être stocké </a:t>
            </a:r>
            <a:r>
              <a:rPr kumimoji="0" lang="en-GB" sz="1800" b="0" i="0" u="none" strike="noStrike" kern="1200" cap="none" spc="0" normalizeH="0" baseline="0" noProof="0" dirty="0">
                <a:ln>
                  <a:noFill/>
                </a:ln>
                <a:solidFill>
                  <a:prstClr val="black"/>
                </a:solidFill>
                <a:effectLst/>
                <a:uLnTx/>
                <a:uFillTx/>
                <a:latin typeface="Arial"/>
                <a:ea typeface="+mn-ea"/>
                <a:cs typeface="Arial"/>
              </a:rPr>
              <a:t>à des temperatures </a:t>
            </a:r>
            <a:r>
              <a:rPr kumimoji="0" lang="fr-FR" sz="1800" b="0" i="0" u="none" strike="noStrike" kern="1200" cap="none" spc="0" normalizeH="0" baseline="0" noProof="0" dirty="0">
                <a:ln>
                  <a:noFill/>
                </a:ln>
                <a:solidFill>
                  <a:prstClr val="black"/>
                </a:solidFill>
                <a:effectLst/>
                <a:uLnTx/>
                <a:uFillTx/>
                <a:latin typeface="Arial"/>
                <a:ea typeface="+mn-ea"/>
                <a:cs typeface="Arial"/>
              </a:rPr>
              <a:t>très </a:t>
            </a:r>
            <a:r>
              <a:rPr kumimoji="0" lang="en-GB" sz="1800" b="0" i="0" u="none" strike="noStrike" kern="1200" cap="none" spc="0" normalizeH="0" baseline="0" noProof="0" dirty="0">
                <a:ln>
                  <a:noFill/>
                </a:ln>
                <a:solidFill>
                  <a:prstClr val="black"/>
                </a:solidFill>
                <a:effectLst/>
                <a:uLnTx/>
                <a:uFillTx/>
                <a:latin typeface="Arial"/>
                <a:ea typeface="+mn-ea"/>
                <a:cs typeface="Arial"/>
              </a:rPr>
              <a:t>basses (entre -70 et -80 °C)</a:t>
            </a:r>
          </a:p>
          <a:p>
            <a:pPr marL="685800" marR="0" lvl="1"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pPr>
            <a:r>
              <a:rPr kumimoji="0" lang="en-GB" sz="18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Le </a:t>
            </a:r>
            <a:r>
              <a:rPr kumimoji="0" lang="fr-FR" sz="18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vaccin C peut être conservé jusqu’à 6 mois à des températures </a:t>
            </a:r>
            <a:r>
              <a:rPr kumimoji="0" lang="en-GB" sz="18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de </a:t>
            </a:r>
            <a:r>
              <a:rPr kumimoji="0" lang="fr-FR" sz="18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réfrigération </a:t>
            </a:r>
            <a:r>
              <a:rPr kumimoji="0" lang="en-GB" sz="18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standard (entre 2 et 8 °C)</a:t>
            </a:r>
            <a:r>
              <a:rPr kumimoji="0" lang="en-US" sz="18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a:t>
            </a:r>
          </a:p>
          <a:p>
            <a:endParaRPr lang="en-GB" dirty="0"/>
          </a:p>
        </p:txBody>
      </p:sp>
      <p:sp>
        <p:nvSpPr>
          <p:cNvPr id="4" name="Slide Number Placeholder 3"/>
          <p:cNvSpPr>
            <a:spLocks noGrp="1"/>
          </p:cNvSpPr>
          <p:nvPr>
            <p:ph type="sldNum" sz="quarter" idx="5"/>
          </p:nvPr>
        </p:nvSpPr>
        <p:spPr/>
        <p:txBody>
          <a:bodyPr/>
          <a:lstStyle/>
          <a:p>
            <a:fld id="{FAE61A72-6C7D-49E1-A69D-B1543F4FDA02}" type="slidenum">
              <a:rPr lang="en-US" smtClean="0"/>
              <a:t>21</a:t>
            </a:fld>
            <a:endParaRPr lang="en-US"/>
          </a:p>
        </p:txBody>
      </p:sp>
    </p:spTree>
    <p:extLst>
      <p:ext uri="{BB962C8B-B14F-4D97-AF65-F5344CB8AC3E}">
        <p14:creationId xmlns:p14="http://schemas.microsoft.com/office/powerpoint/2010/main" val="132699254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b="1" noProof="0" dirty="0"/>
              <a:t>Notes du facilitateur :</a:t>
            </a:r>
          </a:p>
          <a:p>
            <a:r>
              <a:rPr lang="fr-FR" dirty="0"/>
              <a:t>Les éléments suivants sont des conditions préalables à l’élaboration de stratégies de déploiement appropriées </a:t>
            </a:r>
            <a:r>
              <a:rPr lang="en-US" dirty="0"/>
              <a:t>:</a:t>
            </a:r>
          </a:p>
          <a:p>
            <a:r>
              <a:rPr lang="en-US" dirty="0"/>
              <a:t>•	</a:t>
            </a:r>
            <a:r>
              <a:rPr lang="fr-FR" dirty="0"/>
              <a:t>Prévision des besoins en vaccins et en logistique : L’outil de détermination de la taille de la chaîne d'approvisionnement en vaccins (</a:t>
            </a:r>
            <a:r>
              <a:rPr lang="en-US" dirty="0"/>
              <a:t>Immunization Supply Chain Sizing Tool </a:t>
            </a:r>
            <a:r>
              <a:rPr lang="fr-FR" dirty="0"/>
              <a:t>) fournit des informations sur les besoins en matière d’équipements, d’approvisionnement et de budget nécessaires pour appuyer les opérations de déploiement et de vaccination en fonction de la taille de la population à vacciner</a:t>
            </a:r>
            <a:r>
              <a:rPr lang="en-US" dirty="0"/>
              <a:t>.</a:t>
            </a:r>
          </a:p>
          <a:p>
            <a:r>
              <a:rPr lang="en-US" dirty="0"/>
              <a:t>•	</a:t>
            </a:r>
            <a:r>
              <a:rPr lang="fr-FR" dirty="0"/>
              <a:t>Évaluation de la capacité de stockage disponible : L’outil d'inventaire des équipements de la chaîne du froid et d’analyse des lacunes (</a:t>
            </a:r>
            <a:r>
              <a:rPr lang="en-US" dirty="0"/>
              <a:t>Cold Chain Equipment Inventory and Gap Analysis Tool</a:t>
            </a:r>
            <a:r>
              <a:rPr lang="fr-FR" dirty="0"/>
              <a:t>) est utile pour évaluer les volumes de vaccins et la capacité correspondante de la chaîne du froid par zone géographique</a:t>
            </a:r>
            <a:r>
              <a:rPr lang="en-US" dirty="0"/>
              <a:t>.</a:t>
            </a:r>
          </a:p>
          <a:p>
            <a:r>
              <a:rPr lang="en-US" dirty="0"/>
              <a:t>•	</a:t>
            </a:r>
            <a:r>
              <a:rPr lang="fr-FR" dirty="0"/>
              <a:t>Identification de la capacité d’urgence : Évaluer et cartographier les capacités de la chaîne du froid disponibles en fonction des trois plages de température (par exemple, +2 °C à +8 °C, -20 °C et -70 °C) pour le stockage des différents types de vaccins contre la COVID-19 en cours de développement. Inclure dans l’inventaire et le calcul des capacités tous les équipements de la chaîne du froid disponibles en dehors des responsables du programme de vaccination (par exemple, la branche pharmaceutique, les laboratoires nationaux de référence et les secteurs privé et commercial)</a:t>
            </a:r>
            <a:r>
              <a:rPr lang="en-US" dirty="0"/>
              <a:t>.</a:t>
            </a:r>
          </a:p>
          <a:p>
            <a:r>
              <a:rPr lang="en-US" dirty="0"/>
              <a:t>•	</a:t>
            </a:r>
            <a:r>
              <a:rPr lang="fr-FR" dirty="0"/>
              <a:t>Préparation d’un plan de distribution : Préparer un plan de distribution des vaccins et des fournitures connexes (telles que seringues, boîtes de sécurité, packs réfrigérants, marqueurs, formulaires de collecte de données, formulaires MAPI et équipements PCI et de protection individuelle) en fonction de la population cible et du nombre de personnes qui composeront les équipes de vaccination et de surveillance (vaccinateurs, enregistreurs, mobilisateurs sociaux, superviseurs et contrôleurs, par exemple)</a:t>
            </a:r>
            <a:r>
              <a:rPr lang="en-US" dirty="0"/>
              <a:t>.</a:t>
            </a:r>
          </a:p>
          <a:p>
            <a:r>
              <a:rPr lang="en-US" dirty="0"/>
              <a:t>•	</a:t>
            </a:r>
            <a:r>
              <a:rPr lang="fr-FR" dirty="0"/>
              <a:t>Renforcement l’approvisionnement et de la gestion des stocks : Au départ, l’approvisionnement en vaccins contre la COVID-19 sera rare, avec une durée de conservation courte, et probablement sans pastilles de contrôle. Par conséquent, le contrôle et l’enregistrement de la température des équipements de la chaîne du froid, la distribution des vaccins, la gestion des stocks et des taux de perte doivent être effectués de manière rigoureuse et efficace tout au long de la chaîne d’approvisionnement</a:t>
            </a:r>
            <a:r>
              <a:rPr lang="en-US" dirty="0"/>
              <a:t>.</a:t>
            </a:r>
          </a:p>
          <a:p>
            <a:r>
              <a:rPr lang="en-US" dirty="0"/>
              <a:t>•	</a:t>
            </a:r>
            <a:r>
              <a:rPr lang="fr-FR" dirty="0"/>
              <a:t>Mise en place d’un système de traçabilité des vaccins : Mettre en place un mécanisme fiable pour garantir la traçabilité des vaccins contre la COVID-19 afin d’éviter tout risque de détournement et de falsification des vaccins</a:t>
            </a:r>
            <a:r>
              <a:rPr lang="en-US" dirty="0"/>
              <a:t>.</a:t>
            </a:r>
          </a:p>
          <a:p>
            <a:r>
              <a:rPr lang="en-US" dirty="0"/>
              <a:t>•	</a:t>
            </a:r>
            <a:r>
              <a:rPr lang="fr-FR" dirty="0"/>
              <a:t>Planification de la sécurité des vaccins et du personnel concerné : Dans le contexte d’une demande élevée mais de stocks limités, des mesures de sécurité claires doivent être mises en place pour garantir la sécurité et l’intégrité des vaccins contre la COVID-19 et des produits connexes tout au long de la chaîne d’approvisionnement. Il conviendra également d’élaborer un plan pour garantir la sécurité de tout le personnel concerné et de toutes les installations de stockage des vaccins, y compris pendant le transit</a:t>
            </a:r>
            <a:r>
              <a:rPr lang="en-US" dirty="0"/>
              <a:t>.</a:t>
            </a:r>
          </a:p>
          <a:p>
            <a:endParaRPr lang="en-US" dirty="0"/>
          </a:p>
          <a:p>
            <a:r>
              <a:rPr lang="fr-FR" b="1" u="sng" dirty="0"/>
              <a:t>Préparation de la chaîne d’approvisionnement et gestion des déchets de soins de santé</a:t>
            </a:r>
            <a:endParaRPr lang="en-US" b="1" u="sng" dirty="0"/>
          </a:p>
          <a:p>
            <a:endParaRPr lang="en-US" dirty="0"/>
          </a:p>
          <a:p>
            <a:r>
              <a:rPr lang="fr-FR" dirty="0"/>
              <a:t>Les outils ont été mis à jour pour inclure des éléments pertinents pour la COVID-19. Les responsables de la chaîne d’approvisionnement sont encouragés à se familiariser avec les outils d’analyse de scénarios et de </a:t>
            </a:r>
            <a:r>
              <a:rPr lang="fr-FR" dirty="0" err="1"/>
              <a:t>microplanification</a:t>
            </a:r>
            <a:r>
              <a:rPr lang="fr-FR" dirty="0"/>
              <a:t> afin de pouvoir simuler l’impact sur les ressources humaines, la logistique et les budgets. Si les capacités sont insuffisantes, les pays doivent envisager des solutions pratiques pour remédier aux lacunes en matière de capacités aux différents niveaux de la chaîne d’approvisionnement. Les pays sont encouragés à être aussi complets que possible dans la documentation des informations recueillies. Les pays éligibles à un soutien des partenaires devront soumettre ces informations dans le cadre de leur demande d’allocation de vaccins et de soutien au déploiement. Les pays sont encouragés à consulter régulièrement les dernières informations concernant le vaccin qui sera mis à leur disposition, et à revoir et ajuster leur plan en conséquence</a:t>
            </a:r>
            <a:r>
              <a:rPr lang="en-US" dirty="0"/>
              <a:t>.</a:t>
            </a:r>
          </a:p>
          <a:p>
            <a:endParaRPr lang="en-GB" dirty="0"/>
          </a:p>
        </p:txBody>
      </p:sp>
      <p:sp>
        <p:nvSpPr>
          <p:cNvPr id="4" name="Slide Number Placeholder 3"/>
          <p:cNvSpPr>
            <a:spLocks noGrp="1"/>
          </p:cNvSpPr>
          <p:nvPr>
            <p:ph type="sldNum" sz="quarter" idx="5"/>
          </p:nvPr>
        </p:nvSpPr>
        <p:spPr/>
        <p:txBody>
          <a:bodyPr/>
          <a:lstStyle/>
          <a:p>
            <a:fld id="{FAE61A72-6C7D-49E1-A69D-B1543F4FDA02}" type="slidenum">
              <a:rPr lang="en-US" smtClean="0"/>
              <a:t>22</a:t>
            </a:fld>
            <a:endParaRPr lang="en-US"/>
          </a:p>
        </p:txBody>
      </p:sp>
    </p:spTree>
    <p:extLst>
      <p:ext uri="{BB962C8B-B14F-4D97-AF65-F5344CB8AC3E}">
        <p14:creationId xmlns:p14="http://schemas.microsoft.com/office/powerpoint/2010/main" val="134479530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b="1" noProof="0" dirty="0"/>
              <a:t>Notes du facilitateur :</a:t>
            </a:r>
          </a:p>
          <a:p>
            <a:endParaRPr lang="fr-FR" b="0" noProof="0" dirty="0"/>
          </a:p>
          <a:p>
            <a:r>
              <a:rPr lang="fr-FR" b="0" dirty="0"/>
              <a:t>Pour garantir l’acceptation des vaccins et le recours à la vaccination contre la COVID-19, les pays devront adopter une approche intégrée qui </a:t>
            </a:r>
            <a:r>
              <a:rPr lang="en-US" b="0" dirty="0"/>
              <a:t>:</a:t>
            </a:r>
          </a:p>
          <a:p>
            <a:r>
              <a:rPr lang="en-US" b="0" dirty="0"/>
              <a:t>•	</a:t>
            </a:r>
            <a:r>
              <a:rPr lang="fr-FR" b="0" dirty="0"/>
              <a:t>privilégie dés le départ l’écoute et la compréhension des populations cibles, afin de générer des données comportementales et sociales sur les facteurs liés au recours à la vaccination et de concevoir des stratégies ciblées pour s’y adapter </a:t>
            </a:r>
            <a:r>
              <a:rPr lang="en-US" b="0" dirty="0"/>
              <a:t>;</a:t>
            </a:r>
          </a:p>
          <a:p>
            <a:r>
              <a:rPr lang="en-US" b="0" dirty="0"/>
              <a:t>•	</a:t>
            </a:r>
            <a:r>
              <a:rPr lang="fr-FR" b="0" dirty="0"/>
              <a:t>crée un environnement d’information favorable et transparent, et s’attaque à la désinformation par l’écoute sociale et des évaluations qui éclairent les initiatives d’engagement numérique </a:t>
            </a:r>
            <a:r>
              <a:rPr lang="en-US" b="0" dirty="0"/>
              <a:t>;</a:t>
            </a:r>
          </a:p>
          <a:p>
            <a:r>
              <a:rPr lang="en-US" b="0" dirty="0"/>
              <a:t>•	</a:t>
            </a:r>
            <a:r>
              <a:rPr lang="fr-FR" b="0" dirty="0"/>
              <a:t>renforce la confiance et l’acceptation des vaccins grâce à l’engagement des communautés par le biais des organisations de la société civile, en particulier pour les populations cibles vulnérables </a:t>
            </a:r>
            <a:r>
              <a:rPr lang="en-US" b="0" dirty="0"/>
              <a:t>;</a:t>
            </a:r>
          </a:p>
          <a:p>
            <a:r>
              <a:rPr lang="en-US" b="0" dirty="0"/>
              <a:t>•	</a:t>
            </a:r>
            <a:r>
              <a:rPr lang="fr-FR" b="0" dirty="0"/>
              <a:t>fournit les connaissances requises sur les vaccins contre la COVID-19 aux agents de santé (en tant que premières personnes à se faire vacciner, influenceurs de confiance et vaccinateurs) en leur donnant les compétences nécessaires pour communiquer efficacement et de manière persuasive avec les populations et les communautés cibles ; et</a:t>
            </a:r>
            <a:endParaRPr lang="en-US" b="0" dirty="0"/>
          </a:p>
          <a:p>
            <a:r>
              <a:rPr lang="en-US" b="0" dirty="0"/>
              <a:t>•	</a:t>
            </a:r>
            <a:r>
              <a:rPr lang="fr-FR" b="0" dirty="0"/>
              <a:t>prépare les pays à répondre à tout rapport MAPI et met en place une planification pour atténuer toute crise de confiance qui en résulterait</a:t>
            </a:r>
            <a:r>
              <a:rPr lang="en-US" b="0" dirty="0"/>
              <a:t>.</a:t>
            </a:r>
          </a:p>
          <a:p>
            <a:endParaRPr lang="en-US" b="0" dirty="0"/>
          </a:p>
          <a:p>
            <a:r>
              <a:rPr lang="fr-FR" b="0" dirty="0"/>
              <a:t>La recherche de l’équité dans l’accès aux vaccins devrait être un principe directeur pour tous les pays afin de protéger de manière adéquate les groupes qui sont plus exposés à des formes graves de la maladie à COVID-19</a:t>
            </a:r>
            <a:r>
              <a:rPr lang="en-US" b="0" dirty="0"/>
              <a:t>.</a:t>
            </a:r>
          </a:p>
          <a:p>
            <a:endParaRPr lang="en-US" b="0" dirty="0"/>
          </a:p>
          <a:p>
            <a:r>
              <a:rPr lang="en-US" b="0" dirty="0"/>
              <a:t>1.	</a:t>
            </a:r>
            <a:r>
              <a:rPr lang="fr-FR" b="0" dirty="0"/>
              <a:t>Ecoute sociale, engagement numérique et gestion de la désinformation</a:t>
            </a:r>
            <a:endParaRPr lang="en-US" b="0" dirty="0"/>
          </a:p>
          <a:p>
            <a:r>
              <a:rPr lang="en-US" b="0" dirty="0"/>
              <a:t>2.	</a:t>
            </a:r>
            <a:r>
              <a:rPr lang="fr-FR" b="0" dirty="0"/>
              <a:t>Communication sur les risques et engagement communautaire</a:t>
            </a:r>
            <a:endParaRPr lang="en-US" b="0" dirty="0"/>
          </a:p>
          <a:p>
            <a:r>
              <a:rPr lang="en-US" b="0" dirty="0"/>
              <a:t>3.	</a:t>
            </a:r>
            <a:r>
              <a:rPr lang="fr-FR" b="0" dirty="0"/>
              <a:t>Autonomisation des agents de santé de première ligne</a:t>
            </a:r>
            <a:endParaRPr lang="en-US" b="0" dirty="0"/>
          </a:p>
          <a:p>
            <a:r>
              <a:rPr lang="en-US" b="0" dirty="0"/>
              <a:t>4.	Communications de crise</a:t>
            </a:r>
          </a:p>
          <a:p>
            <a:endParaRPr lang="en-US" b="0" dirty="0"/>
          </a:p>
          <a:p>
            <a:r>
              <a:rPr lang="fr-FR" b="0" dirty="0"/>
              <a:t>Une équipe doit être responsable de la coordination et de la gestion de la communication de crise et des fonctions clés suivantes </a:t>
            </a:r>
            <a:r>
              <a:rPr lang="en-US" b="0" dirty="0"/>
              <a:t>:</a:t>
            </a:r>
          </a:p>
          <a:p>
            <a:r>
              <a:rPr lang="en-US" b="0" dirty="0"/>
              <a:t>•	</a:t>
            </a:r>
            <a:r>
              <a:rPr lang="fr-FR" b="0" dirty="0"/>
              <a:t>modes opératoires normalisés pour la gestion de la communication de crise </a:t>
            </a:r>
            <a:r>
              <a:rPr lang="en-US" b="0" dirty="0"/>
              <a:t>;</a:t>
            </a:r>
          </a:p>
          <a:p>
            <a:r>
              <a:rPr lang="en-US" b="0" dirty="0"/>
              <a:t>•	</a:t>
            </a:r>
            <a:r>
              <a:rPr lang="fr-FR" b="0" dirty="0"/>
              <a:t>élaboration de contenus et d’orientations pour détecter et répondre aux rumeurs, aux informations fausses et trompeuses par une réaction rapide en temps réel, en particulier en ligne </a:t>
            </a:r>
            <a:r>
              <a:rPr lang="en-US" b="0" dirty="0"/>
              <a:t>;</a:t>
            </a:r>
          </a:p>
          <a:p>
            <a:r>
              <a:rPr lang="en-US" b="0" dirty="0"/>
              <a:t>•	</a:t>
            </a:r>
            <a:r>
              <a:rPr lang="fr-FR" b="0" dirty="0"/>
              <a:t>élaboration et diffusion de messages clés ; garantie que les responsables des programmes de vaccination et les parties prenantes parlent d’une seule voix</a:t>
            </a:r>
            <a:r>
              <a:rPr lang="en-US" b="0" dirty="0"/>
              <a:t>;</a:t>
            </a:r>
          </a:p>
          <a:p>
            <a:r>
              <a:rPr lang="en-US" b="0" dirty="0"/>
              <a:t>•	</a:t>
            </a:r>
            <a:r>
              <a:rPr lang="fr-FR" b="0" dirty="0"/>
              <a:t>formation des médias et des porte-parole </a:t>
            </a:r>
            <a:r>
              <a:rPr lang="en-US" b="0" dirty="0"/>
              <a:t>;</a:t>
            </a:r>
          </a:p>
          <a:p>
            <a:r>
              <a:rPr lang="en-US" b="0" dirty="0"/>
              <a:t>•	</a:t>
            </a:r>
            <a:r>
              <a:rPr lang="fr-FR" b="0" dirty="0"/>
              <a:t>activités de mobilisation sociale et de communication ; et</a:t>
            </a:r>
            <a:endParaRPr lang="en-US" b="0" dirty="0"/>
          </a:p>
          <a:p>
            <a:r>
              <a:rPr lang="en-US" b="0" dirty="0"/>
              <a:t>•	</a:t>
            </a:r>
            <a:r>
              <a:rPr lang="fr-FR" b="0" dirty="0"/>
              <a:t>communication avec la population touchée et d’autres publics cibles en cas de MAPI</a:t>
            </a:r>
            <a:r>
              <a:rPr lang="en-US" b="0" dirty="0"/>
              <a:t>.</a:t>
            </a:r>
          </a:p>
          <a:p>
            <a:endParaRPr lang="en-US" b="1" dirty="0"/>
          </a:p>
          <a:p>
            <a:endParaRPr lang="en-GB" dirty="0"/>
          </a:p>
        </p:txBody>
      </p:sp>
      <p:sp>
        <p:nvSpPr>
          <p:cNvPr id="4" name="Slide Number Placeholder 3"/>
          <p:cNvSpPr>
            <a:spLocks noGrp="1"/>
          </p:cNvSpPr>
          <p:nvPr>
            <p:ph type="sldNum" sz="quarter" idx="5"/>
          </p:nvPr>
        </p:nvSpPr>
        <p:spPr/>
        <p:txBody>
          <a:bodyPr/>
          <a:lstStyle/>
          <a:p>
            <a:fld id="{FAE61A72-6C7D-49E1-A69D-B1543F4FDA02}" type="slidenum">
              <a:rPr lang="en-US" smtClean="0"/>
              <a:t>24</a:t>
            </a:fld>
            <a:endParaRPr lang="en-US"/>
          </a:p>
        </p:txBody>
      </p:sp>
    </p:spTree>
    <p:extLst>
      <p:ext uri="{BB962C8B-B14F-4D97-AF65-F5344CB8AC3E}">
        <p14:creationId xmlns:p14="http://schemas.microsoft.com/office/powerpoint/2010/main" val="343375424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dirty="0"/>
              <a:t>AJUSTEZ LES HORAIRES EN FONCTION DE VOS IMPÉRATIFS, MAIS GARDEZ SUFFISAMMENT DE TEMPS POUR LA DEUXIEME PARTIE. C'EST LA PLUS IMPORTANTE DE L’EXERCICE !!!</a:t>
            </a:r>
            <a:endParaRPr lang="en-US" dirty="0"/>
          </a:p>
        </p:txBody>
      </p:sp>
      <p:sp>
        <p:nvSpPr>
          <p:cNvPr id="4" name="Slide Number Placeholder 3"/>
          <p:cNvSpPr>
            <a:spLocks noGrp="1"/>
          </p:cNvSpPr>
          <p:nvPr>
            <p:ph type="sldNum" sz="quarter" idx="5"/>
          </p:nvPr>
        </p:nvSpPr>
        <p:spPr/>
        <p:txBody>
          <a:bodyPr/>
          <a:lstStyle/>
          <a:p>
            <a:fld id="{FAE61A72-6C7D-49E1-A69D-B1543F4FDA02}" type="slidenum">
              <a:rPr lang="en-US" smtClean="0"/>
              <a:t>27</a:t>
            </a:fld>
            <a:endParaRPr lang="en-US"/>
          </a:p>
        </p:txBody>
      </p:sp>
    </p:spTree>
    <p:extLst>
      <p:ext uri="{BB962C8B-B14F-4D97-AF65-F5344CB8AC3E}">
        <p14:creationId xmlns:p14="http://schemas.microsoft.com/office/powerpoint/2010/main" val="366197556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b="1" noProof="0" dirty="0"/>
              <a:t>Note du facilitateur :</a:t>
            </a:r>
          </a:p>
          <a:p>
            <a:r>
              <a:rPr lang="fr-FR" dirty="0"/>
              <a:t>Cette séance a pour but d’identifier les bonnes pratiques et les éléments du PNVD qui posent problème et de classer par ordre de priorité les domaines qui doivent être améliorés/planifiés davantage</a:t>
            </a:r>
            <a:r>
              <a:rPr lang="en-US" dirty="0"/>
              <a:t>. </a:t>
            </a:r>
            <a:endParaRPr lang="en-GB" dirty="0"/>
          </a:p>
        </p:txBody>
      </p:sp>
      <p:sp>
        <p:nvSpPr>
          <p:cNvPr id="4" name="Slide Number Placeholder 3"/>
          <p:cNvSpPr>
            <a:spLocks noGrp="1"/>
          </p:cNvSpPr>
          <p:nvPr>
            <p:ph type="sldNum" sz="quarter" idx="5"/>
          </p:nvPr>
        </p:nvSpPr>
        <p:spPr/>
        <p:txBody>
          <a:bodyPr/>
          <a:lstStyle/>
          <a:p>
            <a:fld id="{FAE61A72-6C7D-49E1-A69D-B1543F4FDA02}" type="slidenum">
              <a:rPr lang="en-US" smtClean="0"/>
              <a:t>29</a:t>
            </a:fld>
            <a:endParaRPr lang="en-US"/>
          </a:p>
        </p:txBody>
      </p:sp>
    </p:spTree>
    <p:extLst>
      <p:ext uri="{BB962C8B-B14F-4D97-AF65-F5344CB8AC3E}">
        <p14:creationId xmlns:p14="http://schemas.microsoft.com/office/powerpoint/2010/main" val="397149227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lvl="1" indent="-342900">
              <a:spcBef>
                <a:spcPct val="20000"/>
              </a:spcBef>
              <a:buFontTx/>
              <a:buChar char="•"/>
              <a:defRPr/>
            </a:pPr>
            <a:r>
              <a:rPr lang="fr-FR" sz="3500" noProof="0" dirty="0">
                <a:latin typeface="Calibri" pitchFamily="34" charset="0"/>
                <a:cs typeface="Courier New" pitchFamily="49" charset="0"/>
              </a:rPr>
              <a:t>Constituez des groupes</a:t>
            </a:r>
          </a:p>
          <a:p>
            <a:pPr marL="342900" lvl="1" indent="-342900">
              <a:spcBef>
                <a:spcPct val="20000"/>
              </a:spcBef>
              <a:buFontTx/>
              <a:buChar char="•"/>
              <a:defRPr/>
            </a:pPr>
            <a:r>
              <a:rPr lang="fr-FR" sz="3500" dirty="0">
                <a:latin typeface="Calibri" pitchFamily="34" charset="0"/>
                <a:cs typeface="Courier New" pitchFamily="49" charset="0"/>
              </a:rPr>
              <a:t>Transposez les résultats en actions concrètes et classez-les par ordre de priorité</a:t>
            </a:r>
            <a:endParaRPr lang="en-CA" sz="3500" dirty="0">
              <a:latin typeface="Calibri" pitchFamily="34" charset="0"/>
              <a:cs typeface="Courier New" pitchFamily="49" charset="0"/>
            </a:endParaRPr>
          </a:p>
          <a:p>
            <a:pPr marL="800100" lvl="2" indent="-342900">
              <a:spcBef>
                <a:spcPct val="20000"/>
              </a:spcBef>
              <a:buFont typeface="Calibri" pitchFamily="34" charset="0"/>
              <a:buChar char="–"/>
              <a:defRPr/>
            </a:pPr>
            <a:r>
              <a:rPr lang="en-CA" sz="2400" dirty="0">
                <a:latin typeface="Calibri" pitchFamily="34" charset="0"/>
                <a:cs typeface="Courier New" pitchFamily="49" charset="0"/>
              </a:rPr>
              <a:t>Actions</a:t>
            </a:r>
          </a:p>
          <a:p>
            <a:pPr marL="800100" lvl="2" indent="-342900">
              <a:spcBef>
                <a:spcPct val="20000"/>
              </a:spcBef>
              <a:buFont typeface="Calibri" pitchFamily="34" charset="0"/>
              <a:buChar char="–"/>
              <a:defRPr/>
            </a:pPr>
            <a:r>
              <a:rPr lang="fr-FR" sz="2400" dirty="0">
                <a:latin typeface="Calibri" pitchFamily="34" charset="0"/>
                <a:cs typeface="Courier New" pitchFamily="49" charset="0"/>
              </a:rPr>
              <a:t>Expliquez pourquoi certaines actions sont prioritaires</a:t>
            </a:r>
            <a:endParaRPr lang="en-CA" sz="2400" dirty="0">
              <a:latin typeface="Calibri" pitchFamily="34" charset="0"/>
              <a:cs typeface="Courier New" pitchFamily="49" charset="0"/>
            </a:endParaRPr>
          </a:p>
          <a:p>
            <a:pPr marL="800100" lvl="2" indent="-342900">
              <a:spcBef>
                <a:spcPct val="20000"/>
              </a:spcBef>
              <a:buFont typeface="Calibri" pitchFamily="34" charset="0"/>
              <a:buChar char="–"/>
              <a:defRPr/>
            </a:pPr>
            <a:r>
              <a:rPr lang="fr-FR" sz="2400" dirty="0">
                <a:latin typeface="Calibri" pitchFamily="34" charset="0"/>
                <a:cs typeface="Courier New" pitchFamily="49" charset="0"/>
              </a:rPr>
              <a:t>Qui est chargé des différentes actions </a:t>
            </a:r>
            <a:r>
              <a:rPr lang="en-CA" sz="2400" dirty="0">
                <a:latin typeface="Calibri" pitchFamily="34" charset="0"/>
                <a:cs typeface="Courier New" pitchFamily="49" charset="0"/>
              </a:rPr>
              <a:t>?</a:t>
            </a:r>
          </a:p>
          <a:p>
            <a:pPr marL="800100" lvl="2" indent="-342900">
              <a:spcBef>
                <a:spcPct val="20000"/>
              </a:spcBef>
              <a:buFont typeface="Calibri" pitchFamily="34" charset="0"/>
              <a:buChar char="–"/>
              <a:defRPr/>
            </a:pPr>
            <a:r>
              <a:rPr lang="fr-FR" sz="2400" dirty="0">
                <a:latin typeface="Calibri" pitchFamily="34" charset="0"/>
                <a:cs typeface="Courier New" pitchFamily="49" charset="0"/>
              </a:rPr>
              <a:t>Quelles sont les ressources nécessaires </a:t>
            </a:r>
            <a:r>
              <a:rPr lang="en-CA" sz="2400" dirty="0">
                <a:latin typeface="Calibri" pitchFamily="34" charset="0"/>
                <a:cs typeface="Courier New" pitchFamily="49" charset="0"/>
              </a:rPr>
              <a:t>?</a:t>
            </a:r>
          </a:p>
          <a:p>
            <a:pPr marL="800100" lvl="2" indent="-342900">
              <a:spcBef>
                <a:spcPct val="20000"/>
              </a:spcBef>
              <a:buFont typeface="Calibri" pitchFamily="34" charset="0"/>
              <a:buChar char="–"/>
              <a:defRPr/>
            </a:pPr>
            <a:r>
              <a:rPr lang="fr-FR" sz="2400" dirty="0">
                <a:latin typeface="Calibri" pitchFamily="34" charset="0"/>
                <a:cs typeface="Courier New" pitchFamily="49" charset="0"/>
              </a:rPr>
              <a:t>D’ici quand faut-il les mobiliser </a:t>
            </a:r>
            <a:r>
              <a:rPr lang="en-CA" sz="2400" dirty="0">
                <a:latin typeface="Calibri" pitchFamily="34" charset="0"/>
                <a:cs typeface="Courier New" pitchFamily="49" charset="0"/>
              </a:rPr>
              <a:t>?</a:t>
            </a:r>
          </a:p>
          <a:p>
            <a:pPr marL="342900" lvl="1" indent="-342900">
              <a:spcBef>
                <a:spcPct val="20000"/>
              </a:spcBef>
              <a:buFontTx/>
              <a:buChar char="•"/>
              <a:defRPr/>
            </a:pPr>
            <a:r>
              <a:rPr lang="fr-FR" sz="3500" dirty="0">
                <a:latin typeface="Calibri" pitchFamily="34" charset="0"/>
                <a:cs typeface="Courier New" pitchFamily="49" charset="0"/>
              </a:rPr>
              <a:t>Le rapporteur de chaque groupe résume en cinq minutes les conclusions de son groupe</a:t>
            </a:r>
            <a:r>
              <a:rPr lang="en-CA" sz="3500" dirty="0">
                <a:latin typeface="Calibri" pitchFamily="34" charset="0"/>
                <a:cs typeface="Courier New" pitchFamily="49" charset="0"/>
              </a:rPr>
              <a:t>.</a:t>
            </a:r>
          </a:p>
          <a:p>
            <a:endParaRPr lang="en-US" dirty="0"/>
          </a:p>
          <a:p>
            <a:endParaRPr lang="en-US" dirty="0"/>
          </a:p>
        </p:txBody>
      </p:sp>
      <p:sp>
        <p:nvSpPr>
          <p:cNvPr id="4" name="Slide Number Placeholder 3"/>
          <p:cNvSpPr>
            <a:spLocks noGrp="1"/>
          </p:cNvSpPr>
          <p:nvPr>
            <p:ph type="sldNum" sz="quarter" idx="5"/>
          </p:nvPr>
        </p:nvSpPr>
        <p:spPr/>
        <p:txBody>
          <a:bodyPr/>
          <a:lstStyle/>
          <a:p>
            <a:fld id="{FAE61A72-6C7D-49E1-A69D-B1543F4FDA02}" type="slidenum">
              <a:rPr lang="en-US" smtClean="0"/>
              <a:t>31</a:t>
            </a:fld>
            <a:endParaRPr lang="en-US"/>
          </a:p>
        </p:txBody>
      </p:sp>
    </p:spTree>
    <p:extLst>
      <p:ext uri="{BB962C8B-B14F-4D97-AF65-F5344CB8AC3E}">
        <p14:creationId xmlns:p14="http://schemas.microsoft.com/office/powerpoint/2010/main" val="263331633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FAE61A72-6C7D-49E1-A69D-B1543F4FDA02}" type="slidenum">
              <a:rPr lang="en-US" smtClean="0"/>
              <a:t>32</a:t>
            </a:fld>
            <a:endParaRPr lang="en-US"/>
          </a:p>
        </p:txBody>
      </p:sp>
    </p:spTree>
    <p:extLst>
      <p:ext uri="{BB962C8B-B14F-4D97-AF65-F5344CB8AC3E}">
        <p14:creationId xmlns:p14="http://schemas.microsoft.com/office/powerpoint/2010/main" val="83514231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dirty="0"/>
              <a:t>Les équipe de l’OMS collaborent avec des experts de toute la planète pour élaborer des orientations. Ces experts passent en revue des rapports, des études et les présentations que leurs soumettent les pays ; ils analysent les tendances, consultent d’autres experts et conviennent ensuite de la meilleure approche. Ces orientations sont destinées aux décideurs du secteur de la santé, pour adaptation au contexte national. Elles sont actualisées au fil du temps à la lumière des nouvelles connaissances scientifiques</a:t>
            </a:r>
            <a:r>
              <a:rPr lang="en-US" dirty="0"/>
              <a:t>.</a:t>
            </a:r>
          </a:p>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FDFF109-5F8C-46C5-B013-3B4098F5F7E7}"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40195242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noProof="0" dirty="0"/>
              <a:t>Le formulaire d’évaluation des participants est disponible à l’adresse suivante : https://www.who.int/emergencies/diseases/novel-coronavirus-2019/training</a:t>
            </a:r>
          </a:p>
        </p:txBody>
      </p:sp>
      <p:sp>
        <p:nvSpPr>
          <p:cNvPr id="4" name="Slide Number Placeholder 3"/>
          <p:cNvSpPr>
            <a:spLocks noGrp="1"/>
          </p:cNvSpPr>
          <p:nvPr>
            <p:ph type="sldNum" sz="quarter" idx="5"/>
          </p:nvPr>
        </p:nvSpPr>
        <p:spPr/>
        <p:txBody>
          <a:bodyPr/>
          <a:lstStyle/>
          <a:p>
            <a:fld id="{FAE61A72-6C7D-49E1-A69D-B1543F4FDA02}" type="slidenum">
              <a:rPr lang="en-US" smtClean="0"/>
              <a:t>33</a:t>
            </a:fld>
            <a:endParaRPr lang="en-US"/>
          </a:p>
        </p:txBody>
      </p:sp>
    </p:spTree>
    <p:extLst>
      <p:ext uri="{BB962C8B-B14F-4D97-AF65-F5344CB8AC3E}">
        <p14:creationId xmlns:p14="http://schemas.microsoft.com/office/powerpoint/2010/main" val="272399404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noProof="0" dirty="0"/>
              <a:t>Synthèse et prochaines étapes</a:t>
            </a:r>
          </a:p>
        </p:txBody>
      </p:sp>
      <p:sp>
        <p:nvSpPr>
          <p:cNvPr id="4" name="Slide Number Placeholder 3"/>
          <p:cNvSpPr>
            <a:spLocks noGrp="1"/>
          </p:cNvSpPr>
          <p:nvPr>
            <p:ph type="sldNum" sz="quarter" idx="5"/>
          </p:nvPr>
        </p:nvSpPr>
        <p:spPr/>
        <p:txBody>
          <a:bodyPr/>
          <a:lstStyle/>
          <a:p>
            <a:fld id="{FAE61A72-6C7D-49E1-A69D-B1543F4FDA02}" type="slidenum">
              <a:rPr lang="en-US" smtClean="0"/>
              <a:t>34</a:t>
            </a:fld>
            <a:endParaRPr lang="en-US"/>
          </a:p>
        </p:txBody>
      </p:sp>
    </p:spTree>
    <p:extLst>
      <p:ext uri="{BB962C8B-B14F-4D97-AF65-F5344CB8AC3E}">
        <p14:creationId xmlns:p14="http://schemas.microsoft.com/office/powerpoint/2010/main" val="240513821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FAE61A72-6C7D-49E1-A69D-B1543F4FDA02}" type="slidenum">
              <a:rPr lang="en-US" smtClean="0"/>
              <a:t>35</a:t>
            </a:fld>
            <a:endParaRPr lang="en-US"/>
          </a:p>
        </p:txBody>
      </p:sp>
    </p:spTree>
    <p:extLst>
      <p:ext uri="{BB962C8B-B14F-4D97-AF65-F5344CB8AC3E}">
        <p14:creationId xmlns:p14="http://schemas.microsoft.com/office/powerpoint/2010/main" val="71770062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b="1" u="none" dirty="0"/>
              <a:t>La situation évolue rapidement.</a:t>
            </a:r>
          </a:p>
          <a:p>
            <a:endParaRPr lang="fr-FR" b="1" u="none" dirty="0"/>
          </a:p>
          <a:p>
            <a:r>
              <a:rPr lang="fr-FR" b="1" u="none" dirty="0"/>
              <a:t>Voyons le dernier rapport de situation de l’OMS.</a:t>
            </a:r>
          </a:p>
          <a:p>
            <a:endParaRPr lang="fr-FR" b="1" u="none" dirty="0"/>
          </a:p>
          <a:p>
            <a:r>
              <a:rPr lang="fr-FR" b="1" u="none" dirty="0"/>
              <a:t>Si vous cliquez sur l'image, vous serez redirigé vers la page Web des rapports de situation de l'OMS.</a:t>
            </a:r>
          </a:p>
          <a:p>
            <a:endParaRPr lang="fr-FR" b="1" u="none" dirty="0"/>
          </a:p>
          <a:p>
            <a:r>
              <a:rPr lang="fr-FR" b="1" u="none" dirty="0"/>
              <a:t>Vous pouvez également distribuer des copies papier.</a:t>
            </a:r>
          </a:p>
          <a:p>
            <a:endParaRPr lang="fr-FR" b="1" u="none" dirty="0"/>
          </a:p>
          <a:p>
            <a:r>
              <a:rPr lang="fr-FR" b="1" u="none" dirty="0"/>
              <a:t>Ressource :</a:t>
            </a:r>
          </a:p>
          <a:p>
            <a:r>
              <a:rPr lang="fr-FR" b="0" u="none" dirty="0"/>
              <a:t>https://www.who.int/emergencies/diseases/novel-coronavirus-2019/situation-reports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US" dirty="0"/>
          </a:p>
        </p:txBody>
      </p:sp>
      <p:sp>
        <p:nvSpPr>
          <p:cNvPr id="4" name="Slide Number Placeholder 3"/>
          <p:cNvSpPr>
            <a:spLocks noGrp="1"/>
          </p:cNvSpPr>
          <p:nvPr>
            <p:ph type="sldNum" sz="quarter" idx="5"/>
          </p:nvPr>
        </p:nvSpPr>
        <p:spPr/>
        <p:txBody>
          <a:bodyPr/>
          <a:lstStyle/>
          <a:p>
            <a:fld id="{FAE61A72-6C7D-49E1-A69D-B1543F4FDA02}" type="slidenum">
              <a:rPr lang="en-US" smtClean="0"/>
              <a:t>4</a:t>
            </a:fld>
            <a:endParaRPr lang="en-US"/>
          </a:p>
        </p:txBody>
      </p:sp>
    </p:spTree>
    <p:extLst>
      <p:ext uri="{BB962C8B-B14F-4D97-AF65-F5344CB8AC3E}">
        <p14:creationId xmlns:p14="http://schemas.microsoft.com/office/powerpoint/2010/main" val="235156556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FAE61A72-6C7D-49E1-A69D-B1543F4FDA02}" type="slidenum">
              <a:rPr lang="en-US" smtClean="0"/>
              <a:t>5</a:t>
            </a:fld>
            <a:endParaRPr lang="en-US"/>
          </a:p>
        </p:txBody>
      </p:sp>
    </p:spTree>
    <p:extLst>
      <p:ext uri="{BB962C8B-B14F-4D97-AF65-F5344CB8AC3E}">
        <p14:creationId xmlns:p14="http://schemas.microsoft.com/office/powerpoint/2010/main" val="171322914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sz="1200" kern="1200" dirty="0">
                <a:solidFill>
                  <a:schemeClr val="tx1"/>
                </a:solidFill>
                <a:effectLst/>
                <a:latin typeface="+mn-lt"/>
                <a:ea typeface="+mn-ea"/>
                <a:cs typeface="+mn-cs"/>
              </a:rPr>
              <a:t>Un exercice sur table est un exercice qui utilise un scénario de simulation en plusieurs étapes, ainsi qu’une série d’</a:t>
            </a:r>
            <a:r>
              <a:rPr lang="fr-FR" sz="1200" kern="1200" dirty="0" err="1">
                <a:solidFill>
                  <a:schemeClr val="tx1"/>
                </a:solidFill>
                <a:effectLst/>
                <a:latin typeface="+mn-lt"/>
                <a:ea typeface="+mn-ea"/>
                <a:cs typeface="+mn-cs"/>
              </a:rPr>
              <a:t>injects</a:t>
            </a:r>
            <a:r>
              <a:rPr lang="fr-FR" sz="1200" kern="1200" dirty="0">
                <a:solidFill>
                  <a:schemeClr val="tx1"/>
                </a:solidFill>
                <a:effectLst/>
                <a:latin typeface="+mn-lt"/>
                <a:ea typeface="+mn-ea"/>
                <a:cs typeface="+mn-cs"/>
              </a:rPr>
              <a:t> rédigés à l’avance, pour faire réfléchir les participants aux retombées d’une urgence sanitaire potentielle sur les plans, procédures et capacités existants. Un TTX simule une situation d’urgence dans un environnement informel et dépourvu de stress</a:t>
            </a:r>
            <a:r>
              <a:rPr lang="en-GB" sz="1200" kern="1200" dirty="0">
                <a:solidFill>
                  <a:schemeClr val="tx1"/>
                </a:solidFill>
                <a:effectLst/>
                <a:latin typeface="+mn-lt"/>
                <a:ea typeface="+mn-ea"/>
                <a:cs typeface="+mn-cs"/>
              </a:rPr>
              <a:t>. </a:t>
            </a:r>
          </a:p>
          <a:p>
            <a:endParaRPr lang="en-GB" sz="1200" kern="1200" dirty="0">
              <a:solidFill>
                <a:schemeClr val="tx1"/>
              </a:solidFill>
              <a:effectLst/>
              <a:latin typeface="+mn-lt"/>
              <a:ea typeface="+mn-ea"/>
              <a:cs typeface="+mn-cs"/>
            </a:endParaRPr>
          </a:p>
          <a:p>
            <a:r>
              <a:rPr lang="fr-FR" sz="1200" b="1" kern="1200" dirty="0">
                <a:solidFill>
                  <a:schemeClr val="tx1"/>
                </a:solidFill>
                <a:effectLst/>
                <a:latin typeface="+mn-lt"/>
                <a:ea typeface="+mn-ea"/>
                <a:cs typeface="+mn-cs"/>
              </a:rPr>
              <a:t>Le but d’un TTX est de renforcer la préparation permettant de gérer une urgence sanitaire par le biais de groupes de discussion animés</a:t>
            </a:r>
            <a:r>
              <a:rPr lang="en-GB" sz="1200" b="1" kern="1200" dirty="0">
                <a:solidFill>
                  <a:schemeClr val="tx1"/>
                </a:solidFill>
                <a:effectLst/>
                <a:latin typeface="+mn-lt"/>
                <a:ea typeface="+mn-ea"/>
                <a:cs typeface="+mn-cs"/>
              </a:rPr>
              <a:t>. </a:t>
            </a:r>
          </a:p>
          <a:p>
            <a:endParaRPr lang="en-GB" sz="1200" b="1" u="sng" kern="1200" dirty="0">
              <a:solidFill>
                <a:schemeClr val="tx1"/>
              </a:solidFill>
              <a:effectLst/>
              <a:latin typeface="+mn-lt"/>
              <a:ea typeface="+mn-ea"/>
              <a:cs typeface="+mn-cs"/>
            </a:endParaRPr>
          </a:p>
          <a:p>
            <a:r>
              <a:rPr lang="fr-FR" sz="1200" b="1" u="sng" kern="1200" dirty="0">
                <a:solidFill>
                  <a:schemeClr val="tx1"/>
                </a:solidFill>
                <a:effectLst/>
                <a:latin typeface="+mn-lt"/>
                <a:ea typeface="+mn-ea"/>
                <a:cs typeface="+mn-cs"/>
              </a:rPr>
              <a:t>Un TTX peut être utilisé pour </a:t>
            </a:r>
            <a:r>
              <a:rPr lang="en-GB" sz="1200" b="1" u="sng" kern="1200" dirty="0">
                <a:solidFill>
                  <a:schemeClr val="tx1"/>
                </a:solidFill>
                <a:effectLst/>
                <a:latin typeface="+mn-lt"/>
                <a:ea typeface="+mn-ea"/>
                <a:cs typeface="+mn-cs"/>
              </a:rPr>
              <a:t>: </a:t>
            </a:r>
          </a:p>
          <a:p>
            <a:pPr lvl="0"/>
            <a:r>
              <a:rPr lang="fr-FR" sz="1200" kern="1200" dirty="0">
                <a:solidFill>
                  <a:schemeClr val="tx1"/>
                </a:solidFill>
                <a:effectLst/>
                <a:latin typeface="+mn-lt"/>
                <a:ea typeface="+mn-ea"/>
                <a:cs typeface="+mn-cs"/>
              </a:rPr>
              <a:t>Développer un plan d’intervention ou le passer en revue</a:t>
            </a:r>
            <a:endParaRPr lang="en-GB" sz="1200" kern="1200" dirty="0">
              <a:solidFill>
                <a:schemeClr val="tx1"/>
              </a:solidFill>
              <a:effectLst/>
              <a:latin typeface="+mn-lt"/>
              <a:ea typeface="+mn-ea"/>
              <a:cs typeface="+mn-cs"/>
            </a:endParaRPr>
          </a:p>
          <a:p>
            <a:pPr lvl="0"/>
            <a:r>
              <a:rPr lang="fr-FR" dirty="0"/>
              <a:t>Aider les participants à se familiariser avec leurs rôles et leurs responsabilités</a:t>
            </a:r>
            <a:endParaRPr lang="en-GB" sz="1200" kern="1200" dirty="0">
              <a:solidFill>
                <a:schemeClr val="tx1"/>
              </a:solidFill>
              <a:effectLst/>
              <a:latin typeface="+mn-lt"/>
              <a:ea typeface="+mn-ea"/>
              <a:cs typeface="+mn-cs"/>
            </a:endParaRPr>
          </a:p>
          <a:p>
            <a:pPr lvl="0"/>
            <a:r>
              <a:rPr lang="fr-FR" dirty="0"/>
              <a:t>Identifier et résoudre des problèmes au travers d’une discussion ouverte et animée par un intervenant</a:t>
            </a:r>
            <a:r>
              <a:rPr lang="en-GB" sz="1200" kern="1200" dirty="0">
                <a:solidFill>
                  <a:schemeClr val="tx1"/>
                </a:solidFill>
                <a:effectLst/>
                <a:latin typeface="+mn-lt"/>
                <a:ea typeface="+mn-ea"/>
                <a:cs typeface="+mn-cs"/>
              </a:rPr>
              <a:t>. </a:t>
            </a:r>
          </a:p>
          <a:p>
            <a:endParaRPr lang="en-US" dirty="0"/>
          </a:p>
          <a:p>
            <a:endParaRPr lang="en-US" dirty="0"/>
          </a:p>
        </p:txBody>
      </p:sp>
      <p:sp>
        <p:nvSpPr>
          <p:cNvPr id="4" name="Slide Number Placeholder 3"/>
          <p:cNvSpPr>
            <a:spLocks noGrp="1"/>
          </p:cNvSpPr>
          <p:nvPr>
            <p:ph type="sldNum" sz="quarter" idx="5"/>
          </p:nvPr>
        </p:nvSpPr>
        <p:spPr/>
        <p:txBody>
          <a:bodyPr/>
          <a:lstStyle/>
          <a:p>
            <a:fld id="{FAE61A72-6C7D-49E1-A69D-B1543F4FDA02}" type="slidenum">
              <a:rPr lang="en-US" smtClean="0"/>
              <a:t>6</a:t>
            </a:fld>
            <a:endParaRPr lang="en-US"/>
          </a:p>
        </p:txBody>
      </p:sp>
    </p:spTree>
    <p:extLst>
      <p:ext uri="{BB962C8B-B14F-4D97-AF65-F5344CB8AC3E}">
        <p14:creationId xmlns:p14="http://schemas.microsoft.com/office/powerpoint/2010/main" val="326512616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49F16F5-C288-4E2C-825D-23EB01EA855B}"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52275578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1200" b="1" dirty="0">
                <a:latin typeface="Helvetica Neue"/>
                <a:ea typeface="DengXian"/>
                <a:cs typeface="Calibri"/>
              </a:rPr>
              <a:t>Le TTX se concentrera sur les stratégies de déploiement et de mise en œuvre des vaccins contre la COVID-19 dans le pays</a:t>
            </a:r>
            <a:r>
              <a:rPr lang="en-US" sz="1200" b="1" dirty="0">
                <a:latin typeface="Helvetica Neue"/>
                <a:cs typeface="Calibri"/>
              </a:rPr>
              <a:t>. </a:t>
            </a:r>
          </a:p>
          <a:p>
            <a:endParaRPr lang="en-GB" dirty="0"/>
          </a:p>
        </p:txBody>
      </p:sp>
      <p:sp>
        <p:nvSpPr>
          <p:cNvPr id="4" name="Slide Number Placeholder 3"/>
          <p:cNvSpPr>
            <a:spLocks noGrp="1"/>
          </p:cNvSpPr>
          <p:nvPr>
            <p:ph type="sldNum" sz="quarter" idx="5"/>
          </p:nvPr>
        </p:nvSpPr>
        <p:spPr/>
        <p:txBody>
          <a:bodyPr/>
          <a:lstStyle/>
          <a:p>
            <a:fld id="{FAE61A72-6C7D-49E1-A69D-B1543F4FDA02}" type="slidenum">
              <a:rPr lang="en-US" smtClean="0"/>
              <a:t>8</a:t>
            </a:fld>
            <a:endParaRPr lang="en-US"/>
          </a:p>
        </p:txBody>
      </p:sp>
    </p:spTree>
    <p:extLst>
      <p:ext uri="{BB962C8B-B14F-4D97-AF65-F5344CB8AC3E}">
        <p14:creationId xmlns:p14="http://schemas.microsoft.com/office/powerpoint/2010/main" val="428157066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marR="0" lvl="0" indent="-342900">
              <a:lnSpc>
                <a:spcPct val="115000"/>
              </a:lnSpc>
              <a:spcBef>
                <a:spcPts val="0"/>
              </a:spcBef>
              <a:spcAft>
                <a:spcPts val="0"/>
              </a:spcAft>
              <a:buFont typeface="Symbol" panose="05050102010706020507" pitchFamily="18" charset="2"/>
              <a:buChar char=""/>
            </a:pPr>
            <a:r>
              <a:rPr lang="fr-FR" sz="1200" b="1" noProof="0" dirty="0">
                <a:effectLst/>
                <a:latin typeface="Calibri" panose="020F0502020204030204" pitchFamily="34" charset="0"/>
                <a:cs typeface="Calibri" panose="020F0502020204030204" pitchFamily="34" charset="0"/>
              </a:rPr>
              <a:t>Facilitateur (facilitateur d'un exercice) :</a:t>
            </a:r>
            <a:r>
              <a:rPr lang="en-GB" sz="1200" b="0" dirty="0">
                <a:effectLst/>
                <a:latin typeface="Calibri" panose="020F0502020204030204" pitchFamily="34" charset="0"/>
                <a:cs typeface="Calibri" panose="020F0502020204030204" pitchFamily="34" charset="0"/>
              </a:rPr>
              <a:t> </a:t>
            </a:r>
            <a:r>
              <a:rPr lang="fr-FR" sz="1200" b="0" dirty="0">
                <a:effectLst/>
                <a:latin typeface="Calibri" panose="020F0502020204030204" pitchFamily="34" charset="0"/>
                <a:cs typeface="Calibri" panose="020F0502020204030204" pitchFamily="34" charset="0"/>
              </a:rPr>
              <a:t>personne chargée de placer les </a:t>
            </a:r>
            <a:r>
              <a:rPr lang="fr-FR" sz="1200" b="0" dirty="0" err="1">
                <a:effectLst/>
                <a:latin typeface="Calibri" panose="020F0502020204030204" pitchFamily="34" charset="0"/>
                <a:cs typeface="Calibri" panose="020F0502020204030204" pitchFamily="34" charset="0"/>
              </a:rPr>
              <a:t>injects</a:t>
            </a:r>
            <a:r>
              <a:rPr lang="fr-FR" sz="1200" b="0" dirty="0">
                <a:effectLst/>
                <a:latin typeface="Calibri" panose="020F0502020204030204" pitchFamily="34" charset="0"/>
                <a:cs typeface="Calibri" panose="020F0502020204030204" pitchFamily="34" charset="0"/>
              </a:rPr>
              <a:t> et de suivre l’évolution d’un exercice. Le facilitateur est le premier point de contact pour toute question, demande de précision ou requête</a:t>
            </a:r>
            <a:r>
              <a:rPr lang="en-GB" sz="1200" b="0" dirty="0">
                <a:effectLst/>
                <a:latin typeface="Calibri" panose="020F0502020204030204" pitchFamily="34" charset="0"/>
                <a:cs typeface="Calibri" panose="020F0502020204030204" pitchFamily="34" charset="0"/>
              </a:rPr>
              <a:t>.</a:t>
            </a:r>
          </a:p>
          <a:p>
            <a:pPr marL="342900" marR="0" lvl="0" indent="-342900">
              <a:lnSpc>
                <a:spcPct val="115000"/>
              </a:lnSpc>
              <a:spcBef>
                <a:spcPts val="0"/>
              </a:spcBef>
              <a:spcAft>
                <a:spcPts val="0"/>
              </a:spcAft>
              <a:buFont typeface="Symbol" panose="05050102010706020507" pitchFamily="18" charset="2"/>
              <a:buChar char=""/>
            </a:pPr>
            <a:r>
              <a:rPr lang="fr-FR" sz="1200" b="1" noProof="0" dirty="0">
                <a:effectLst/>
                <a:latin typeface="Calibri" panose="020F0502020204030204" pitchFamily="34" charset="0"/>
                <a:cs typeface="Calibri" panose="020F0502020204030204" pitchFamily="34" charset="0"/>
              </a:rPr>
              <a:t>Évaluateur :</a:t>
            </a:r>
            <a:r>
              <a:rPr lang="en-GB" sz="1200" b="1" dirty="0">
                <a:effectLst/>
                <a:latin typeface="Calibri" panose="020F0502020204030204" pitchFamily="34" charset="0"/>
                <a:cs typeface="Calibri" panose="020F0502020204030204" pitchFamily="34" charset="0"/>
              </a:rPr>
              <a:t> </a:t>
            </a:r>
            <a:r>
              <a:rPr lang="fr-FR" sz="1200" b="0" dirty="0">
                <a:effectLst/>
                <a:latin typeface="Calibri" panose="020F0502020204030204" pitchFamily="34" charset="0"/>
                <a:cs typeface="Calibri" panose="020F0502020204030204" pitchFamily="34" charset="0"/>
              </a:rPr>
              <a:t>personne chargée de recueillir les données de l’exercice et de déterminer la mesure dans laquelle les objectifs et les cibles de ce dernier sont atteints. Leur évaluation porte sur la performance globale, l’efficacité des opérations menées, le contrôle de la qualité, les capacités, les points forts et les points faibles, ainsi que sur les éléments pouvant être améliorés</a:t>
            </a:r>
            <a:r>
              <a:rPr lang="en-GB" sz="1200" b="0" dirty="0">
                <a:effectLst/>
                <a:latin typeface="Calibri" panose="020F0502020204030204" pitchFamily="34" charset="0"/>
                <a:cs typeface="Calibri" panose="020F0502020204030204" pitchFamily="34" charset="0"/>
              </a:rPr>
              <a:t>. </a:t>
            </a:r>
          </a:p>
          <a:p>
            <a:pPr marL="342900" marR="0" lvl="0" indent="-342900">
              <a:lnSpc>
                <a:spcPct val="115000"/>
              </a:lnSpc>
              <a:spcBef>
                <a:spcPts val="0"/>
              </a:spcBef>
              <a:spcAft>
                <a:spcPts val="0"/>
              </a:spcAft>
              <a:buFont typeface="Symbol" panose="05050102010706020507" pitchFamily="18" charset="2"/>
              <a:buChar char=""/>
            </a:pPr>
            <a:r>
              <a:rPr lang="fr-FR" sz="1200" b="1" noProof="0" dirty="0">
                <a:effectLst/>
                <a:latin typeface="Calibri" panose="020F0502020204030204" pitchFamily="34" charset="0"/>
                <a:ea typeface="SimSun" panose="02010600030101010101" pitchFamily="2" charset="-122"/>
                <a:cs typeface="Arial" panose="020B0604020202020204" pitchFamily="34" charset="0"/>
              </a:rPr>
              <a:t>Observateur : </a:t>
            </a:r>
            <a:r>
              <a:rPr lang="fr-FR" sz="1200" dirty="0">
                <a:effectLst/>
                <a:latin typeface="Calibri" panose="020F0502020204030204" pitchFamily="34" charset="0"/>
                <a:ea typeface="SimSun" panose="02010600030101010101" pitchFamily="2" charset="-122"/>
                <a:cs typeface="Arial" panose="020B0604020202020204" pitchFamily="34" charset="0"/>
              </a:rPr>
              <a:t>personne qui observe l’exercice. Les observateurs peuvent transmettre leurs observations dans le cadre du processus d’évaluation, bien qu’ils ne jouent aucun rôle officiel lors de la réalisation de l’exercice</a:t>
            </a:r>
            <a:r>
              <a:rPr lang="en-GB" sz="1200" dirty="0">
                <a:effectLst/>
                <a:latin typeface="Calibri" panose="020F0502020204030204" pitchFamily="34" charset="0"/>
                <a:ea typeface="SimSun" panose="02010600030101010101" pitchFamily="2" charset="-122"/>
                <a:cs typeface="Arial" panose="020B0604020202020204" pitchFamily="34" charset="0"/>
              </a:rPr>
              <a:t>.</a:t>
            </a:r>
          </a:p>
          <a:p>
            <a:pPr marL="342900" marR="0" lvl="0" indent="-342900">
              <a:lnSpc>
                <a:spcPct val="115000"/>
              </a:lnSpc>
              <a:spcBef>
                <a:spcPts val="0"/>
              </a:spcBef>
              <a:spcAft>
                <a:spcPts val="0"/>
              </a:spcAft>
              <a:buFont typeface="Symbol" panose="05050102010706020507" pitchFamily="18" charset="2"/>
              <a:buChar char=""/>
            </a:pPr>
            <a:endParaRPr lang="en-GB" sz="1200" b="0" dirty="0">
              <a:effectLst/>
              <a:latin typeface="Calibri" panose="020F0502020204030204" pitchFamily="34" charset="0"/>
              <a:cs typeface="Calibri" panose="020F0502020204030204" pitchFamily="34" charset="0"/>
            </a:endParaRPr>
          </a:p>
          <a:p>
            <a:pPr marL="0" marR="0" lvl="0" indent="0">
              <a:lnSpc>
                <a:spcPct val="115000"/>
              </a:lnSpc>
              <a:spcBef>
                <a:spcPts val="0"/>
              </a:spcBef>
              <a:spcAft>
                <a:spcPts val="0"/>
              </a:spcAft>
              <a:buFont typeface="Symbol" panose="05050102010706020507" pitchFamily="18" charset="2"/>
              <a:buNone/>
            </a:pPr>
            <a:endParaRPr lang="en-GB" sz="1200" b="0" dirty="0">
              <a:effectLst/>
              <a:latin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5"/>
          </p:nvPr>
        </p:nvSpPr>
        <p:spPr/>
        <p:txBody>
          <a:bodyPr/>
          <a:lstStyle/>
          <a:p>
            <a:fld id="{FAE61A72-6C7D-49E1-A69D-B1543F4FDA02}" type="slidenum">
              <a:rPr lang="en-US" smtClean="0"/>
              <a:t>10</a:t>
            </a:fld>
            <a:endParaRPr lang="en-US"/>
          </a:p>
        </p:txBody>
      </p:sp>
    </p:spTree>
    <p:extLst>
      <p:ext uri="{BB962C8B-B14F-4D97-AF65-F5344CB8AC3E}">
        <p14:creationId xmlns:p14="http://schemas.microsoft.com/office/powerpoint/2010/main" val="34006092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dirty="0"/>
              <a:t>Phase 1 : Allocation proportionnelle pour tous les pays participants :</a:t>
            </a:r>
          </a:p>
          <a:p>
            <a:r>
              <a:rPr lang="fr-FR" dirty="0"/>
              <a:t>Couverture initiale de 3 % de la population nationale. En choisissant de fixer un seuil de 3 %, l’OMS veut s’assurer que les volumes répondent aux besoins de systèmes de santé bien dotés en ressources tout en ne pénalisant pas les pays ayant une proportion plus faible de personnel de santé.</a:t>
            </a:r>
          </a:p>
          <a:p>
            <a:endParaRPr lang="fr-FR" dirty="0"/>
          </a:p>
          <a:p>
            <a:r>
              <a:rPr lang="fr-FR" dirty="0"/>
              <a:t>Phase 2 : Les pays recevront des doses pour vacciner les populations au-delà de la couverture initiale de 20 % prévue dans la première phase. </a:t>
            </a:r>
          </a:p>
          <a:p>
            <a:endParaRPr lang="fr-FR" dirty="0"/>
          </a:p>
          <a:p>
            <a:r>
              <a:rPr lang="fr-FR" dirty="0"/>
              <a:t>Le risque d’un pays peut être pris en considération pour déterminer le rythme auquel il recevra un volume supplémentaire de vaccins.</a:t>
            </a:r>
          </a:p>
          <a:p>
            <a:endParaRPr lang="fr-FR" dirty="0"/>
          </a:p>
          <a:p>
            <a:r>
              <a:rPr lang="fr-FR" dirty="0"/>
              <a:t>La phase 2 devrait débuter à la fin de la phase 1 et devrait permettre une livraison complète d’ici le milieu de l’année 2021.</a:t>
            </a:r>
          </a:p>
          <a:p>
            <a:endParaRPr lang="fr-FR" dirty="0"/>
          </a:p>
          <a:p>
            <a:r>
              <a:rPr lang="fr-FR" dirty="0"/>
              <a:t>À l’heure actuelle, vous ne savez pas quel vaccin a été attribué dans le cadre du mécanisme COVAX</a:t>
            </a:r>
            <a:r>
              <a:rPr lang="en-US" dirty="0"/>
              <a:t>.</a:t>
            </a:r>
          </a:p>
          <a:p>
            <a:endParaRPr lang="en-US" dirty="0"/>
          </a:p>
          <a:p>
            <a:endParaRPr lang="en-GB" dirty="0"/>
          </a:p>
        </p:txBody>
      </p:sp>
      <p:sp>
        <p:nvSpPr>
          <p:cNvPr id="4" name="Slide Number Placeholder 3"/>
          <p:cNvSpPr>
            <a:spLocks noGrp="1"/>
          </p:cNvSpPr>
          <p:nvPr>
            <p:ph type="sldNum" sz="quarter" idx="5"/>
          </p:nvPr>
        </p:nvSpPr>
        <p:spPr/>
        <p:txBody>
          <a:bodyPr/>
          <a:lstStyle/>
          <a:p>
            <a:fld id="{FAE61A72-6C7D-49E1-A69D-B1543F4FDA02}" type="slidenum">
              <a:rPr lang="en-US" smtClean="0"/>
              <a:t>15</a:t>
            </a:fld>
            <a:endParaRPr lang="en-US"/>
          </a:p>
        </p:txBody>
      </p:sp>
    </p:spTree>
    <p:extLst>
      <p:ext uri="{BB962C8B-B14F-4D97-AF65-F5344CB8AC3E}">
        <p14:creationId xmlns:p14="http://schemas.microsoft.com/office/powerpoint/2010/main" val="352332745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B86294-37B3-4995-BE91-9C6C464A62FB}"/>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99E595DE-3A16-4932-BC4D-DDDDD9C40928}"/>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818882F3-6972-445A-9156-1830E66EEC7E}"/>
              </a:ext>
            </a:extLst>
          </p:cNvPr>
          <p:cNvSpPr>
            <a:spLocks noGrp="1"/>
          </p:cNvSpPr>
          <p:nvPr>
            <p:ph type="dt" sz="half" idx="10"/>
          </p:nvPr>
        </p:nvSpPr>
        <p:spPr/>
        <p:txBody>
          <a:bodyPr/>
          <a:lstStyle/>
          <a:p>
            <a:fld id="{037EF9FF-5787-4BB9-B379-3E1AF82053C2}" type="datetime3">
              <a:rPr lang="en-US" smtClean="0"/>
              <a:t>4 January 2021</a:t>
            </a:fld>
            <a:endParaRPr lang="en-US"/>
          </a:p>
        </p:txBody>
      </p:sp>
      <p:sp>
        <p:nvSpPr>
          <p:cNvPr id="5" name="Footer Placeholder 4">
            <a:extLst>
              <a:ext uri="{FF2B5EF4-FFF2-40B4-BE49-F238E27FC236}">
                <a16:creationId xmlns:a16="http://schemas.microsoft.com/office/drawing/2014/main" id="{CB7BB8E0-078A-42F4-BFBA-CB463A3F346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3DD6604-E921-479A-B4F0-97043653BD9C}"/>
              </a:ext>
            </a:extLst>
          </p:cNvPr>
          <p:cNvSpPr>
            <a:spLocks noGrp="1"/>
          </p:cNvSpPr>
          <p:nvPr>
            <p:ph type="sldNum" sz="quarter" idx="12"/>
          </p:nvPr>
        </p:nvSpPr>
        <p:spPr/>
        <p:txBody>
          <a:bodyPr/>
          <a:lstStyle/>
          <a:p>
            <a:fld id="{05CACBD7-AED4-4E2D-B1A1-CD42AAD87EA1}" type="slidenum">
              <a:rPr lang="en-US" smtClean="0"/>
              <a:t>‹#›</a:t>
            </a:fld>
            <a:endParaRPr lang="en-US"/>
          </a:p>
        </p:txBody>
      </p:sp>
    </p:spTree>
    <p:extLst>
      <p:ext uri="{BB962C8B-B14F-4D97-AF65-F5344CB8AC3E}">
        <p14:creationId xmlns:p14="http://schemas.microsoft.com/office/powerpoint/2010/main" val="60809500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F88C50-6BD8-41F4-B352-615D6C1443F1}"/>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70BDDDED-85B9-4AD5-AEA5-DC859B4BA10C}"/>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E3FC637-3C0D-4960-9B58-6FCC0D301E24}"/>
              </a:ext>
            </a:extLst>
          </p:cNvPr>
          <p:cNvSpPr>
            <a:spLocks noGrp="1"/>
          </p:cNvSpPr>
          <p:nvPr>
            <p:ph type="dt" sz="half" idx="10"/>
          </p:nvPr>
        </p:nvSpPr>
        <p:spPr/>
        <p:txBody>
          <a:bodyPr/>
          <a:lstStyle/>
          <a:p>
            <a:fld id="{E0F018AA-65C9-46C6-81D3-B520C07EBF23}" type="datetime3">
              <a:rPr lang="en-US" smtClean="0"/>
              <a:t>4 January 2021</a:t>
            </a:fld>
            <a:endParaRPr lang="en-US"/>
          </a:p>
        </p:txBody>
      </p:sp>
      <p:sp>
        <p:nvSpPr>
          <p:cNvPr id="5" name="Footer Placeholder 4">
            <a:extLst>
              <a:ext uri="{FF2B5EF4-FFF2-40B4-BE49-F238E27FC236}">
                <a16:creationId xmlns:a16="http://schemas.microsoft.com/office/drawing/2014/main" id="{9A42CB05-E59E-4005-A8C5-D8F349044DF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926D4C0-835F-4E57-9895-83314FE21BF1}"/>
              </a:ext>
            </a:extLst>
          </p:cNvPr>
          <p:cNvSpPr>
            <a:spLocks noGrp="1"/>
          </p:cNvSpPr>
          <p:nvPr>
            <p:ph type="sldNum" sz="quarter" idx="12"/>
          </p:nvPr>
        </p:nvSpPr>
        <p:spPr/>
        <p:txBody>
          <a:bodyPr/>
          <a:lstStyle/>
          <a:p>
            <a:fld id="{05CACBD7-AED4-4E2D-B1A1-CD42AAD87EA1}" type="slidenum">
              <a:rPr lang="en-US" smtClean="0"/>
              <a:t>‹#›</a:t>
            </a:fld>
            <a:endParaRPr lang="en-US"/>
          </a:p>
        </p:txBody>
      </p:sp>
    </p:spTree>
    <p:extLst>
      <p:ext uri="{BB962C8B-B14F-4D97-AF65-F5344CB8AC3E}">
        <p14:creationId xmlns:p14="http://schemas.microsoft.com/office/powerpoint/2010/main" val="354914427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FE8F5D2A-2BA4-4485-9428-AB7EFB9F8095}"/>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5643BF92-762A-4CC0-9D0C-6845FF1574DA}"/>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C5B7C5B-2D8B-4F54-ADF4-BBB947AB93CA}"/>
              </a:ext>
            </a:extLst>
          </p:cNvPr>
          <p:cNvSpPr>
            <a:spLocks noGrp="1"/>
          </p:cNvSpPr>
          <p:nvPr>
            <p:ph type="dt" sz="half" idx="10"/>
          </p:nvPr>
        </p:nvSpPr>
        <p:spPr/>
        <p:txBody>
          <a:bodyPr/>
          <a:lstStyle/>
          <a:p>
            <a:fld id="{A9569414-5020-4E9C-A6BC-434BEC69E2A8}" type="datetime3">
              <a:rPr lang="en-US" smtClean="0"/>
              <a:t>4 January 2021</a:t>
            </a:fld>
            <a:endParaRPr lang="en-US"/>
          </a:p>
        </p:txBody>
      </p:sp>
      <p:sp>
        <p:nvSpPr>
          <p:cNvPr id="5" name="Footer Placeholder 4">
            <a:extLst>
              <a:ext uri="{FF2B5EF4-FFF2-40B4-BE49-F238E27FC236}">
                <a16:creationId xmlns:a16="http://schemas.microsoft.com/office/drawing/2014/main" id="{0FD8DEDE-C0D3-45EF-99FE-31C059130B8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3849294-C607-4695-9BC8-2E40986C0237}"/>
              </a:ext>
            </a:extLst>
          </p:cNvPr>
          <p:cNvSpPr>
            <a:spLocks noGrp="1"/>
          </p:cNvSpPr>
          <p:nvPr>
            <p:ph type="sldNum" sz="quarter" idx="12"/>
          </p:nvPr>
        </p:nvSpPr>
        <p:spPr/>
        <p:txBody>
          <a:bodyPr/>
          <a:lstStyle/>
          <a:p>
            <a:fld id="{05CACBD7-AED4-4E2D-B1A1-CD42AAD87EA1}" type="slidenum">
              <a:rPr lang="en-US" smtClean="0"/>
              <a:t>‹#›</a:t>
            </a:fld>
            <a:endParaRPr lang="en-US"/>
          </a:p>
        </p:txBody>
      </p:sp>
    </p:spTree>
    <p:extLst>
      <p:ext uri="{BB962C8B-B14F-4D97-AF65-F5344CB8AC3E}">
        <p14:creationId xmlns:p14="http://schemas.microsoft.com/office/powerpoint/2010/main" val="227208095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Title Slide">
    <p:spTree>
      <p:nvGrpSpPr>
        <p:cNvPr id="1" name=""/>
        <p:cNvGrpSpPr/>
        <p:nvPr/>
      </p:nvGrpSpPr>
      <p:grpSpPr>
        <a:xfrm>
          <a:off x="0" y="0"/>
          <a:ext cx="0" cy="0"/>
          <a:chOff x="0" y="0"/>
          <a:chExt cx="0" cy="0"/>
        </a:xfrm>
      </p:grpSpPr>
      <p:sp>
        <p:nvSpPr>
          <p:cNvPr id="2" name="Holder 2"/>
          <p:cNvSpPr>
            <a:spLocks noGrp="1"/>
          </p:cNvSpPr>
          <p:nvPr>
            <p:ph type="ctrTitle"/>
          </p:nvPr>
        </p:nvSpPr>
        <p:spPr>
          <a:xfrm>
            <a:off x="231125" y="-13716"/>
            <a:ext cx="11729749" cy="513080"/>
          </a:xfrm>
          <a:prstGeom prst="rect">
            <a:avLst/>
          </a:prstGeom>
        </p:spPr>
        <p:txBody>
          <a:bodyPr wrap="square" lIns="0" tIns="0" rIns="0" bIns="0">
            <a:spAutoFit/>
          </a:bodyPr>
          <a:lstStyle>
            <a:lvl1pPr>
              <a:defRPr b="0" i="0">
                <a:solidFill>
                  <a:schemeClr val="tx1"/>
                </a:solidFill>
              </a:defRPr>
            </a:lvl1pPr>
          </a:lstStyle>
          <a:p>
            <a:endParaRPr/>
          </a:p>
        </p:txBody>
      </p:sp>
      <p:sp>
        <p:nvSpPr>
          <p:cNvPr id="3" name="Holder 3"/>
          <p:cNvSpPr>
            <a:spLocks noGrp="1"/>
          </p:cNvSpPr>
          <p:nvPr>
            <p:ph type="subTitle" idx="4"/>
          </p:nvPr>
        </p:nvSpPr>
        <p:spPr>
          <a:xfrm>
            <a:off x="1828800" y="3840480"/>
            <a:ext cx="8534400" cy="1714500"/>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04-Jan-21</a:t>
            </a:fld>
            <a:endParaRPr lang="en-US"/>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extLst>
      <p:ext uri="{BB962C8B-B14F-4D97-AF65-F5344CB8AC3E}">
        <p14:creationId xmlns:p14="http://schemas.microsoft.com/office/powerpoint/2010/main" val="375172393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2000" b="1" i="0">
                <a:solidFill>
                  <a:schemeClr val="bg1"/>
                </a:solidFill>
                <a:latin typeface="Arial"/>
                <a:cs typeface="Arial"/>
              </a:defRPr>
            </a:lvl1pPr>
          </a:lstStyle>
          <a:p>
            <a:endParaRPr/>
          </a:p>
        </p:txBody>
      </p:sp>
      <p:sp>
        <p:nvSpPr>
          <p:cNvPr id="3" name="Holder 3"/>
          <p:cNvSpPr>
            <a:spLocks noGrp="1"/>
          </p:cNvSpPr>
          <p:nvPr>
            <p:ph type="body" idx="1"/>
          </p:nvPr>
        </p:nvSpPr>
        <p:spPr/>
        <p:txBody>
          <a:bodyPr lIns="0" tIns="0" rIns="0" bIns="0"/>
          <a:lstStyle>
            <a:lvl1pPr>
              <a:defRPr sz="1800" b="0" i="0">
                <a:solidFill>
                  <a:schemeClr val="tx1"/>
                </a:solidFill>
                <a:latin typeface="Arial"/>
                <a:cs typeface="Arial"/>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04-Jan-21</a:t>
            </a:fld>
            <a:endParaRPr lang="en-US"/>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extLst>
      <p:ext uri="{BB962C8B-B14F-4D97-AF65-F5344CB8AC3E}">
        <p14:creationId xmlns:p14="http://schemas.microsoft.com/office/powerpoint/2010/main" val="241504771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wo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2000" b="1" i="0">
                <a:solidFill>
                  <a:schemeClr val="bg1"/>
                </a:solidFill>
                <a:latin typeface="Arial"/>
                <a:cs typeface="Arial"/>
              </a:defRPr>
            </a:lvl1pPr>
          </a:lstStyle>
          <a:p>
            <a:endParaRPr/>
          </a:p>
        </p:txBody>
      </p:sp>
      <p:sp>
        <p:nvSpPr>
          <p:cNvPr id="3" name="Holder 3"/>
          <p:cNvSpPr>
            <a:spLocks noGrp="1"/>
          </p:cNvSpPr>
          <p:nvPr>
            <p:ph sz="half" idx="2"/>
          </p:nvPr>
        </p:nvSpPr>
        <p:spPr>
          <a:xfrm>
            <a:off x="609600" y="1577340"/>
            <a:ext cx="5303520" cy="4526280"/>
          </a:xfrm>
          <a:prstGeom prst="rect">
            <a:avLst/>
          </a:prstGeom>
        </p:spPr>
        <p:txBody>
          <a:bodyPr wrap="square" lIns="0" tIns="0" rIns="0" bIns="0">
            <a:spAutoFit/>
          </a:bodyPr>
          <a:lstStyle>
            <a:lvl1pPr>
              <a:defRPr/>
            </a:lvl1pPr>
          </a:lstStyle>
          <a:p>
            <a:endParaRPr/>
          </a:p>
        </p:txBody>
      </p:sp>
      <p:sp>
        <p:nvSpPr>
          <p:cNvPr id="4" name="Holder 4"/>
          <p:cNvSpPr>
            <a:spLocks noGrp="1"/>
          </p:cNvSpPr>
          <p:nvPr>
            <p:ph sz="half" idx="3"/>
          </p:nvPr>
        </p:nvSpPr>
        <p:spPr>
          <a:xfrm>
            <a:off x="6278880" y="1577340"/>
            <a:ext cx="5303520" cy="4526280"/>
          </a:xfrm>
          <a:prstGeom prst="rect">
            <a:avLst/>
          </a:prstGeom>
        </p:spPr>
        <p:txBody>
          <a:bodyPr wrap="square" lIns="0" tIns="0" rIns="0" bIns="0">
            <a:spAutoFit/>
          </a:bodyPr>
          <a:lstStyle>
            <a:lvl1pPr>
              <a:defRPr/>
            </a:lvl1pPr>
          </a:lstStyle>
          <a:p>
            <a:endParaRPr/>
          </a:p>
        </p:txBody>
      </p:sp>
      <p:sp>
        <p:nvSpPr>
          <p:cNvPr id="5" name="Holder 5"/>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6" name="Holder 6"/>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04-Jan-21</a:t>
            </a:fld>
            <a:endParaRPr lang="en-US"/>
          </a:p>
        </p:txBody>
      </p:sp>
      <p:sp>
        <p:nvSpPr>
          <p:cNvPr id="7" name="Holder 7"/>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extLst>
      <p:ext uri="{BB962C8B-B14F-4D97-AF65-F5344CB8AC3E}">
        <p14:creationId xmlns:p14="http://schemas.microsoft.com/office/powerpoint/2010/main" val="24590255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Title Only">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2000" b="1" i="0">
                <a:solidFill>
                  <a:schemeClr val="bg1"/>
                </a:solidFill>
                <a:latin typeface="Arial"/>
                <a:cs typeface="Arial"/>
              </a:defRPr>
            </a:lvl1pPr>
          </a:lstStyle>
          <a:p>
            <a:endParaRPr/>
          </a:p>
        </p:txBody>
      </p:sp>
      <p:sp>
        <p:nvSpPr>
          <p:cNvPr id="3" name="Holder 3"/>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4" name="Holder 4"/>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04-Jan-21</a:t>
            </a:fld>
            <a:endParaRPr lang="en-US"/>
          </a:p>
        </p:txBody>
      </p:sp>
      <p:sp>
        <p:nvSpPr>
          <p:cNvPr id="5" name="Holder 5"/>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extLst>
      <p:ext uri="{BB962C8B-B14F-4D97-AF65-F5344CB8AC3E}">
        <p14:creationId xmlns:p14="http://schemas.microsoft.com/office/powerpoint/2010/main" val="19415188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obj" preserve="1">
  <p:cSld name="Blank">
    <p:bg>
      <p:bgPr>
        <a:solidFill>
          <a:schemeClr val="bg1"/>
        </a:solidFill>
        <a:effectLst/>
      </p:bgPr>
    </p:bg>
    <p:spTree>
      <p:nvGrpSpPr>
        <p:cNvPr id="1" name=""/>
        <p:cNvGrpSpPr/>
        <p:nvPr/>
      </p:nvGrpSpPr>
      <p:grpSpPr>
        <a:xfrm>
          <a:off x="0" y="0"/>
          <a:ext cx="0" cy="0"/>
          <a:chOff x="0" y="0"/>
          <a:chExt cx="0" cy="0"/>
        </a:xfrm>
      </p:grpSpPr>
      <p:sp>
        <p:nvSpPr>
          <p:cNvPr id="16" name="bg object 16"/>
          <p:cNvSpPr/>
          <p:nvPr/>
        </p:nvSpPr>
        <p:spPr>
          <a:xfrm>
            <a:off x="0" y="0"/>
            <a:ext cx="12192000" cy="6858000"/>
          </a:xfrm>
          <a:custGeom>
            <a:avLst/>
            <a:gdLst/>
            <a:ahLst/>
            <a:cxnLst/>
            <a:rect l="l" t="t" r="r" b="b"/>
            <a:pathLst>
              <a:path w="12192000" h="6858000">
                <a:moveTo>
                  <a:pt x="12192000" y="0"/>
                </a:moveTo>
                <a:lnTo>
                  <a:pt x="0" y="0"/>
                </a:lnTo>
                <a:lnTo>
                  <a:pt x="0" y="6857999"/>
                </a:lnTo>
                <a:lnTo>
                  <a:pt x="12192000" y="6857999"/>
                </a:lnTo>
                <a:lnTo>
                  <a:pt x="12192000" y="0"/>
                </a:lnTo>
                <a:close/>
              </a:path>
            </a:pathLst>
          </a:custGeom>
          <a:solidFill>
            <a:srgbClr val="404040"/>
          </a:solidFill>
        </p:spPr>
        <p:txBody>
          <a:bodyPr wrap="square" lIns="0" tIns="0" rIns="0" bIns="0" rtlCol="0"/>
          <a:lstStyle/>
          <a:p>
            <a:endParaRPr/>
          </a:p>
        </p:txBody>
      </p:sp>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04-Jan-21</a:t>
            </a:fld>
            <a:endParaRPr lang="en-US"/>
          </a:p>
        </p:txBody>
      </p:sp>
      <p:sp>
        <p:nvSpPr>
          <p:cNvPr id="4" name="Holder 4"/>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extLst>
      <p:ext uri="{BB962C8B-B14F-4D97-AF65-F5344CB8AC3E}">
        <p14:creationId xmlns:p14="http://schemas.microsoft.com/office/powerpoint/2010/main" val="210223081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obj" preserve="1">
  <p:cSld name="Title Slide">
    <p:spTree>
      <p:nvGrpSpPr>
        <p:cNvPr id="1" name=""/>
        <p:cNvGrpSpPr/>
        <p:nvPr/>
      </p:nvGrpSpPr>
      <p:grpSpPr>
        <a:xfrm>
          <a:off x="0" y="0"/>
          <a:ext cx="0" cy="0"/>
          <a:chOff x="0" y="0"/>
          <a:chExt cx="0" cy="0"/>
        </a:xfrm>
      </p:grpSpPr>
      <p:sp>
        <p:nvSpPr>
          <p:cNvPr id="2" name="Holder 2"/>
          <p:cNvSpPr>
            <a:spLocks noGrp="1"/>
          </p:cNvSpPr>
          <p:nvPr>
            <p:ph type="ctrTitle"/>
          </p:nvPr>
        </p:nvSpPr>
        <p:spPr>
          <a:xfrm>
            <a:off x="914400" y="2125980"/>
            <a:ext cx="10363200" cy="1440180"/>
          </a:xfrm>
          <a:prstGeom prst="rect">
            <a:avLst/>
          </a:prstGeom>
        </p:spPr>
        <p:txBody>
          <a:bodyPr wrap="square" lIns="0" tIns="0" rIns="0" bIns="0">
            <a:spAutoFit/>
          </a:bodyPr>
          <a:lstStyle>
            <a:lvl1pPr>
              <a:defRPr/>
            </a:lvl1pPr>
          </a:lstStyle>
          <a:p>
            <a:endParaRPr/>
          </a:p>
        </p:txBody>
      </p:sp>
      <p:sp>
        <p:nvSpPr>
          <p:cNvPr id="3" name="Holder 3"/>
          <p:cNvSpPr>
            <a:spLocks noGrp="1"/>
          </p:cNvSpPr>
          <p:nvPr>
            <p:ph type="subTitle" idx="4"/>
          </p:nvPr>
        </p:nvSpPr>
        <p:spPr>
          <a:xfrm>
            <a:off x="1828800" y="3840480"/>
            <a:ext cx="8534400" cy="1714500"/>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p:txBody>
          <a:bodyPr lIns="0" tIns="0" rIns="0" bIns="0"/>
          <a:lstStyle>
            <a:lvl1pPr>
              <a:defRPr sz="1200" b="1" i="0">
                <a:solidFill>
                  <a:schemeClr val="bg1"/>
                </a:solidFill>
                <a:latin typeface="Arial"/>
                <a:cs typeface="Arial"/>
              </a:defRPr>
            </a:lvl1pPr>
          </a:lstStyle>
          <a:p>
            <a:pPr marL="12700">
              <a:lnSpc>
                <a:spcPts val="1425"/>
              </a:lnSpc>
            </a:pPr>
            <a:r>
              <a:rPr spc="-15"/>
              <a:t>SIMULATION</a:t>
            </a:r>
            <a:r>
              <a:rPr spc="-35"/>
              <a:t> </a:t>
            </a:r>
            <a:r>
              <a:rPr spc="-5"/>
              <a:t>EXERCISE</a:t>
            </a: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04-Jan-21</a:t>
            </a:fld>
            <a:endParaRPr lang="en-US"/>
          </a:p>
        </p:txBody>
      </p:sp>
      <p:sp>
        <p:nvSpPr>
          <p:cNvPr id="6" name="Holder 6"/>
          <p:cNvSpPr>
            <a:spLocks noGrp="1"/>
          </p:cNvSpPr>
          <p:nvPr>
            <p:ph type="sldNum" sz="quarter" idx="7"/>
          </p:nvPr>
        </p:nvSpPr>
        <p:spPr/>
        <p:txBody>
          <a:bodyPr lIns="0" tIns="0" rIns="0" bIns="0"/>
          <a:lstStyle>
            <a:lvl1pPr>
              <a:defRPr sz="1200" b="1" i="0">
                <a:solidFill>
                  <a:schemeClr val="bg1"/>
                </a:solidFill>
                <a:latin typeface="Arial"/>
                <a:cs typeface="Arial"/>
              </a:defRPr>
            </a:lvl1pPr>
          </a:lstStyle>
          <a:p>
            <a:pPr marL="12700">
              <a:lnSpc>
                <a:spcPts val="1425"/>
              </a:lnSpc>
            </a:pPr>
            <a:r>
              <a:rPr spc="-5"/>
              <a:t>page</a:t>
            </a:r>
            <a:r>
              <a:rPr spc="-55"/>
              <a:t> </a:t>
            </a:r>
            <a:fld id="{81D60167-4931-47E6-BA6A-407CBD079E47}" type="slidenum">
              <a:rPr dirty="0"/>
              <a:t>‹#›</a:t>
            </a:fld>
            <a:endParaRPr/>
          </a:p>
        </p:txBody>
      </p:sp>
    </p:spTree>
    <p:extLst>
      <p:ext uri="{BB962C8B-B14F-4D97-AF65-F5344CB8AC3E}">
        <p14:creationId xmlns:p14="http://schemas.microsoft.com/office/powerpoint/2010/main" val="3765354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4800" b="1" i="0">
                <a:solidFill>
                  <a:schemeClr val="bg1"/>
                </a:solidFill>
                <a:latin typeface="Arial"/>
                <a:cs typeface="Arial"/>
              </a:defRPr>
            </a:lvl1pPr>
          </a:lstStyle>
          <a:p>
            <a:endParaRPr/>
          </a:p>
        </p:txBody>
      </p:sp>
      <p:sp>
        <p:nvSpPr>
          <p:cNvPr id="3" name="Holder 3"/>
          <p:cNvSpPr>
            <a:spLocks noGrp="1"/>
          </p:cNvSpPr>
          <p:nvPr>
            <p:ph type="body" idx="1"/>
          </p:nvPr>
        </p:nvSpPr>
        <p:spPr/>
        <p:txBody>
          <a:bodyPr lIns="0" tIns="0" rIns="0" bIns="0"/>
          <a:lstStyle>
            <a:lvl1pPr>
              <a:defRPr sz="1900" b="0" i="0">
                <a:solidFill>
                  <a:schemeClr val="tx1"/>
                </a:solidFill>
                <a:latin typeface="Roboto"/>
                <a:cs typeface="Roboto"/>
              </a:defRPr>
            </a:lvl1pPr>
          </a:lstStyle>
          <a:p>
            <a:endParaRPr/>
          </a:p>
        </p:txBody>
      </p:sp>
      <p:sp>
        <p:nvSpPr>
          <p:cNvPr id="4" name="Holder 4"/>
          <p:cNvSpPr>
            <a:spLocks noGrp="1"/>
          </p:cNvSpPr>
          <p:nvPr>
            <p:ph type="ftr" sz="quarter" idx="5"/>
          </p:nvPr>
        </p:nvSpPr>
        <p:spPr/>
        <p:txBody>
          <a:bodyPr lIns="0" tIns="0" rIns="0" bIns="0"/>
          <a:lstStyle>
            <a:lvl1pPr>
              <a:defRPr sz="1200" b="1" i="0">
                <a:solidFill>
                  <a:schemeClr val="bg1"/>
                </a:solidFill>
                <a:latin typeface="Arial"/>
                <a:cs typeface="Arial"/>
              </a:defRPr>
            </a:lvl1pPr>
          </a:lstStyle>
          <a:p>
            <a:pPr marL="12700">
              <a:lnSpc>
                <a:spcPts val="1425"/>
              </a:lnSpc>
            </a:pPr>
            <a:r>
              <a:rPr spc="-15"/>
              <a:t>SIMULATION</a:t>
            </a:r>
            <a:r>
              <a:rPr spc="-35"/>
              <a:t> </a:t>
            </a:r>
            <a:r>
              <a:rPr spc="-5"/>
              <a:t>EXERCISE</a:t>
            </a: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04-Jan-21</a:t>
            </a:fld>
            <a:endParaRPr lang="en-US"/>
          </a:p>
        </p:txBody>
      </p:sp>
      <p:sp>
        <p:nvSpPr>
          <p:cNvPr id="6" name="Holder 6"/>
          <p:cNvSpPr>
            <a:spLocks noGrp="1"/>
          </p:cNvSpPr>
          <p:nvPr>
            <p:ph type="sldNum" sz="quarter" idx="7"/>
          </p:nvPr>
        </p:nvSpPr>
        <p:spPr/>
        <p:txBody>
          <a:bodyPr lIns="0" tIns="0" rIns="0" bIns="0"/>
          <a:lstStyle>
            <a:lvl1pPr>
              <a:defRPr sz="1200" b="1" i="0">
                <a:solidFill>
                  <a:schemeClr val="bg1"/>
                </a:solidFill>
                <a:latin typeface="Arial"/>
                <a:cs typeface="Arial"/>
              </a:defRPr>
            </a:lvl1pPr>
          </a:lstStyle>
          <a:p>
            <a:pPr marL="12700">
              <a:lnSpc>
                <a:spcPts val="1425"/>
              </a:lnSpc>
            </a:pPr>
            <a:r>
              <a:rPr spc="-5"/>
              <a:t>page</a:t>
            </a:r>
            <a:r>
              <a:rPr spc="-55"/>
              <a:t> </a:t>
            </a:r>
            <a:fld id="{81D60167-4931-47E6-BA6A-407CBD079E47}" type="slidenum">
              <a:rPr dirty="0"/>
              <a:t>‹#›</a:t>
            </a:fld>
            <a:endParaRPr/>
          </a:p>
        </p:txBody>
      </p:sp>
    </p:spTree>
    <p:extLst>
      <p:ext uri="{BB962C8B-B14F-4D97-AF65-F5344CB8AC3E}">
        <p14:creationId xmlns:p14="http://schemas.microsoft.com/office/powerpoint/2010/main" val="129618417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 preserve="1">
  <p:cSld name="Two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4800" b="1" i="0">
                <a:solidFill>
                  <a:schemeClr val="bg1"/>
                </a:solidFill>
                <a:latin typeface="Arial"/>
                <a:cs typeface="Arial"/>
              </a:defRPr>
            </a:lvl1pPr>
          </a:lstStyle>
          <a:p>
            <a:endParaRPr/>
          </a:p>
        </p:txBody>
      </p:sp>
      <p:sp>
        <p:nvSpPr>
          <p:cNvPr id="3" name="Holder 3"/>
          <p:cNvSpPr>
            <a:spLocks noGrp="1"/>
          </p:cNvSpPr>
          <p:nvPr>
            <p:ph sz="half" idx="2"/>
          </p:nvPr>
        </p:nvSpPr>
        <p:spPr>
          <a:xfrm>
            <a:off x="609600" y="1577340"/>
            <a:ext cx="5303520" cy="4526280"/>
          </a:xfrm>
          <a:prstGeom prst="rect">
            <a:avLst/>
          </a:prstGeom>
        </p:spPr>
        <p:txBody>
          <a:bodyPr wrap="square" lIns="0" tIns="0" rIns="0" bIns="0">
            <a:spAutoFit/>
          </a:bodyPr>
          <a:lstStyle>
            <a:lvl1pPr>
              <a:defRPr/>
            </a:lvl1pPr>
          </a:lstStyle>
          <a:p>
            <a:endParaRPr/>
          </a:p>
        </p:txBody>
      </p:sp>
      <p:sp>
        <p:nvSpPr>
          <p:cNvPr id="4" name="Holder 4"/>
          <p:cNvSpPr>
            <a:spLocks noGrp="1"/>
          </p:cNvSpPr>
          <p:nvPr>
            <p:ph sz="half" idx="3"/>
          </p:nvPr>
        </p:nvSpPr>
        <p:spPr>
          <a:xfrm>
            <a:off x="6278880" y="1577340"/>
            <a:ext cx="5303520" cy="4526280"/>
          </a:xfrm>
          <a:prstGeom prst="rect">
            <a:avLst/>
          </a:prstGeom>
        </p:spPr>
        <p:txBody>
          <a:bodyPr wrap="square" lIns="0" tIns="0" rIns="0" bIns="0">
            <a:spAutoFit/>
          </a:bodyPr>
          <a:lstStyle>
            <a:lvl1pPr>
              <a:defRPr/>
            </a:lvl1pPr>
          </a:lstStyle>
          <a:p>
            <a:endParaRPr/>
          </a:p>
        </p:txBody>
      </p:sp>
      <p:sp>
        <p:nvSpPr>
          <p:cNvPr id="5" name="Holder 5"/>
          <p:cNvSpPr>
            <a:spLocks noGrp="1"/>
          </p:cNvSpPr>
          <p:nvPr>
            <p:ph type="ftr" sz="quarter" idx="5"/>
          </p:nvPr>
        </p:nvSpPr>
        <p:spPr/>
        <p:txBody>
          <a:bodyPr lIns="0" tIns="0" rIns="0" bIns="0"/>
          <a:lstStyle>
            <a:lvl1pPr>
              <a:defRPr sz="1200" b="1" i="0">
                <a:solidFill>
                  <a:schemeClr val="bg1"/>
                </a:solidFill>
                <a:latin typeface="Arial"/>
                <a:cs typeface="Arial"/>
              </a:defRPr>
            </a:lvl1pPr>
          </a:lstStyle>
          <a:p>
            <a:pPr marL="12700">
              <a:lnSpc>
                <a:spcPts val="1425"/>
              </a:lnSpc>
            </a:pPr>
            <a:r>
              <a:rPr spc="-15"/>
              <a:t>SIMULATION</a:t>
            </a:r>
            <a:r>
              <a:rPr spc="-35"/>
              <a:t> </a:t>
            </a:r>
            <a:r>
              <a:rPr spc="-5"/>
              <a:t>EXERCISE</a:t>
            </a:r>
          </a:p>
        </p:txBody>
      </p:sp>
      <p:sp>
        <p:nvSpPr>
          <p:cNvPr id="6" name="Holder 6"/>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04-Jan-21</a:t>
            </a:fld>
            <a:endParaRPr lang="en-US"/>
          </a:p>
        </p:txBody>
      </p:sp>
      <p:sp>
        <p:nvSpPr>
          <p:cNvPr id="7" name="Holder 7"/>
          <p:cNvSpPr>
            <a:spLocks noGrp="1"/>
          </p:cNvSpPr>
          <p:nvPr>
            <p:ph type="sldNum" sz="quarter" idx="7"/>
          </p:nvPr>
        </p:nvSpPr>
        <p:spPr/>
        <p:txBody>
          <a:bodyPr lIns="0" tIns="0" rIns="0" bIns="0"/>
          <a:lstStyle>
            <a:lvl1pPr>
              <a:defRPr sz="1200" b="1" i="0">
                <a:solidFill>
                  <a:schemeClr val="bg1"/>
                </a:solidFill>
                <a:latin typeface="Arial"/>
                <a:cs typeface="Arial"/>
              </a:defRPr>
            </a:lvl1pPr>
          </a:lstStyle>
          <a:p>
            <a:pPr marL="12700">
              <a:lnSpc>
                <a:spcPts val="1425"/>
              </a:lnSpc>
            </a:pPr>
            <a:r>
              <a:rPr spc="-5"/>
              <a:t>page</a:t>
            </a:r>
            <a:r>
              <a:rPr spc="-55"/>
              <a:t> </a:t>
            </a:r>
            <a:fld id="{81D60167-4931-47E6-BA6A-407CBD079E47}" type="slidenum">
              <a:rPr dirty="0"/>
              <a:t>‹#›</a:t>
            </a:fld>
            <a:endParaRPr/>
          </a:p>
        </p:txBody>
      </p:sp>
    </p:spTree>
    <p:extLst>
      <p:ext uri="{BB962C8B-B14F-4D97-AF65-F5344CB8AC3E}">
        <p14:creationId xmlns:p14="http://schemas.microsoft.com/office/powerpoint/2010/main" val="80106543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19" name="Rectangle 18">
            <a:extLst>
              <a:ext uri="{FF2B5EF4-FFF2-40B4-BE49-F238E27FC236}">
                <a16:creationId xmlns:a16="http://schemas.microsoft.com/office/drawing/2014/main" id="{868DF22B-4087-446B-9436-FCFDC545A396}"/>
              </a:ext>
            </a:extLst>
          </p:cNvPr>
          <p:cNvSpPr/>
          <p:nvPr userDrawn="1"/>
        </p:nvSpPr>
        <p:spPr>
          <a:xfrm>
            <a:off x="-7612" y="-1466"/>
            <a:ext cx="12199612" cy="612875"/>
          </a:xfrm>
          <a:prstGeom prst="rect">
            <a:avLst/>
          </a:prstGeom>
          <a:solidFill>
            <a:srgbClr val="008FCE"/>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b="1">
              <a:latin typeface="Arial" panose="020B0604020202020204" pitchFamily="34" charset="0"/>
              <a:cs typeface="Arial" panose="020B0604020202020204" pitchFamily="34" charset="0"/>
            </a:endParaRPr>
          </a:p>
        </p:txBody>
      </p:sp>
      <p:sp>
        <p:nvSpPr>
          <p:cNvPr id="2" name="Title 1">
            <a:extLst>
              <a:ext uri="{FF2B5EF4-FFF2-40B4-BE49-F238E27FC236}">
                <a16:creationId xmlns:a16="http://schemas.microsoft.com/office/drawing/2014/main" id="{513106D7-96EC-4E2E-A5CA-6B984281F924}"/>
              </a:ext>
            </a:extLst>
          </p:cNvPr>
          <p:cNvSpPr>
            <a:spLocks noGrp="1"/>
          </p:cNvSpPr>
          <p:nvPr>
            <p:ph type="title"/>
          </p:nvPr>
        </p:nvSpPr>
        <p:spPr>
          <a:xfrm>
            <a:off x="152780" y="-8247"/>
            <a:ext cx="10515600" cy="581340"/>
          </a:xfrm>
        </p:spPr>
        <p:txBody>
          <a:bodyPr>
            <a:normAutofit/>
          </a:bodyPr>
          <a:lstStyle>
            <a:lvl1pPr>
              <a:defRPr sz="4000" b="1">
                <a:solidFill>
                  <a:schemeClr val="bg1"/>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D4DDC5F9-76DC-45B5-AC33-CF52E93A7B5D}"/>
              </a:ext>
            </a:extLst>
          </p:cNvPr>
          <p:cNvSpPr>
            <a:spLocks noGrp="1"/>
          </p:cNvSpPr>
          <p:nvPr>
            <p:ph idx="1"/>
          </p:nvPr>
        </p:nvSpPr>
        <p:spPr>
          <a:xfrm>
            <a:off x="838200" y="1017346"/>
            <a:ext cx="10515600" cy="515961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6">
            <a:extLst>
              <a:ext uri="{FF2B5EF4-FFF2-40B4-BE49-F238E27FC236}">
                <a16:creationId xmlns:a16="http://schemas.microsoft.com/office/drawing/2014/main" id="{78332FB2-0AB8-45F4-B706-F0A1C2E86402}"/>
              </a:ext>
            </a:extLst>
          </p:cNvPr>
          <p:cNvSpPr/>
          <p:nvPr userDrawn="1"/>
        </p:nvSpPr>
        <p:spPr>
          <a:xfrm>
            <a:off x="6056" y="6605265"/>
            <a:ext cx="12192000" cy="266131"/>
          </a:xfrm>
          <a:prstGeom prst="rect">
            <a:avLst/>
          </a:prstGeom>
          <a:solidFill>
            <a:schemeClr val="tx1">
              <a:lumMod val="65000"/>
              <a:lumOff val="3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b="1">
              <a:latin typeface="Arial" panose="020B0604020202020204" pitchFamily="34" charset="0"/>
              <a:cs typeface="Arial" panose="020B0604020202020204" pitchFamily="34" charset="0"/>
            </a:endParaRPr>
          </a:p>
        </p:txBody>
      </p:sp>
      <p:sp>
        <p:nvSpPr>
          <p:cNvPr id="17" name="Rectangle: Single Corner Snipped 16">
            <a:extLst>
              <a:ext uri="{FF2B5EF4-FFF2-40B4-BE49-F238E27FC236}">
                <a16:creationId xmlns:a16="http://schemas.microsoft.com/office/drawing/2014/main" id="{E103C554-2422-4905-9D17-03B3D8E1D52A}"/>
              </a:ext>
            </a:extLst>
          </p:cNvPr>
          <p:cNvSpPr/>
          <p:nvPr userDrawn="1"/>
        </p:nvSpPr>
        <p:spPr>
          <a:xfrm>
            <a:off x="3093983" y="6605265"/>
            <a:ext cx="4087982" cy="248596"/>
          </a:xfrm>
          <a:prstGeom prst="snip1Rect">
            <a:avLst>
              <a:gd name="adj" fmla="val 50000"/>
            </a:avLst>
          </a:prstGeom>
          <a:solidFill>
            <a:schemeClr val="accent5">
              <a:lumMod val="60000"/>
              <a:lumOff val="4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36000" rIns="0" rtlCol="0" anchor="ctr"/>
          <a:lstStyle/>
          <a:p>
            <a:pPr algn="l"/>
            <a:endParaRPr lang="en-US" sz="1200" b="1" i="0">
              <a:latin typeface="Arial" panose="020B0604020202020204" pitchFamily="34" charset="0"/>
              <a:cs typeface="Arial" panose="020B0604020202020204" pitchFamily="34" charset="0"/>
            </a:endParaRPr>
          </a:p>
        </p:txBody>
      </p:sp>
      <p:sp>
        <p:nvSpPr>
          <p:cNvPr id="15" name="Rectangle: Single Corner Snipped 14">
            <a:extLst>
              <a:ext uri="{FF2B5EF4-FFF2-40B4-BE49-F238E27FC236}">
                <a16:creationId xmlns:a16="http://schemas.microsoft.com/office/drawing/2014/main" id="{14CC0BFA-DE7B-4499-829A-6B71AD36FF35}"/>
              </a:ext>
            </a:extLst>
          </p:cNvPr>
          <p:cNvSpPr/>
          <p:nvPr userDrawn="1"/>
        </p:nvSpPr>
        <p:spPr>
          <a:xfrm>
            <a:off x="2890327" y="6605265"/>
            <a:ext cx="4087982" cy="248596"/>
          </a:xfrm>
          <a:prstGeom prst="snip1Rect">
            <a:avLst>
              <a:gd name="adj" fmla="val 50000"/>
            </a:avLst>
          </a:prstGeom>
          <a:solidFill>
            <a:srgbClr val="008FCE"/>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36000" rIns="0" rtlCol="0" anchor="ctr"/>
          <a:lstStyle/>
          <a:p>
            <a:pPr algn="l"/>
            <a:endParaRPr lang="en-US" sz="1200" b="1" i="0">
              <a:latin typeface="Arial" panose="020B0604020202020204" pitchFamily="34" charset="0"/>
              <a:cs typeface="Arial" panose="020B0604020202020204" pitchFamily="34" charset="0"/>
            </a:endParaRPr>
          </a:p>
        </p:txBody>
      </p:sp>
      <p:sp>
        <p:nvSpPr>
          <p:cNvPr id="14" name="Rectangle: Single Corner Snipped 13">
            <a:extLst>
              <a:ext uri="{FF2B5EF4-FFF2-40B4-BE49-F238E27FC236}">
                <a16:creationId xmlns:a16="http://schemas.microsoft.com/office/drawing/2014/main" id="{047D5B3D-F74C-4020-B7F9-DB80540E35DA}"/>
              </a:ext>
            </a:extLst>
          </p:cNvPr>
          <p:cNvSpPr/>
          <p:nvPr userDrawn="1"/>
        </p:nvSpPr>
        <p:spPr>
          <a:xfrm>
            <a:off x="1232707" y="6599209"/>
            <a:ext cx="4177873" cy="258506"/>
          </a:xfrm>
          <a:prstGeom prst="snip1Rect">
            <a:avLst>
              <a:gd name="adj" fmla="val 50000"/>
            </a:avLst>
          </a:prstGeom>
          <a:solidFill>
            <a:srgbClr val="006A97"/>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36000" rIns="0" rtlCol="0" anchor="ctr"/>
          <a:lstStyle/>
          <a:p>
            <a:pPr algn="l"/>
            <a:endParaRPr lang="en-US" sz="1200" b="1" i="0">
              <a:latin typeface="Arial" panose="020B0604020202020204" pitchFamily="34" charset="0"/>
              <a:cs typeface="Arial" panose="020B0604020202020204" pitchFamily="34" charset="0"/>
            </a:endParaRPr>
          </a:p>
        </p:txBody>
      </p:sp>
      <p:sp>
        <p:nvSpPr>
          <p:cNvPr id="12" name="Rectangle: Single Corner Snipped 11">
            <a:extLst>
              <a:ext uri="{FF2B5EF4-FFF2-40B4-BE49-F238E27FC236}">
                <a16:creationId xmlns:a16="http://schemas.microsoft.com/office/drawing/2014/main" id="{0214AEB6-3194-4940-93D4-8D2575863847}"/>
              </a:ext>
            </a:extLst>
          </p:cNvPr>
          <p:cNvSpPr/>
          <p:nvPr userDrawn="1"/>
        </p:nvSpPr>
        <p:spPr>
          <a:xfrm>
            <a:off x="1011795" y="6599209"/>
            <a:ext cx="4177873" cy="248879"/>
          </a:xfrm>
          <a:prstGeom prst="snip1Rect">
            <a:avLst>
              <a:gd name="adj" fmla="val 50000"/>
            </a:avLst>
          </a:prstGeom>
          <a:solidFill>
            <a:srgbClr val="005D85"/>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36000" rIns="0" rtlCol="0" anchor="ctr"/>
          <a:lstStyle/>
          <a:p>
            <a:pPr algn="l"/>
            <a:endParaRPr lang="en-US" sz="1200" b="1" i="0">
              <a:latin typeface="Arial" panose="020B0604020202020204" pitchFamily="34" charset="0"/>
              <a:cs typeface="Arial" panose="020B0604020202020204" pitchFamily="34" charset="0"/>
            </a:endParaRPr>
          </a:p>
        </p:txBody>
      </p:sp>
      <p:sp>
        <p:nvSpPr>
          <p:cNvPr id="11" name="Rectangle: Single Corner Snipped 10">
            <a:extLst>
              <a:ext uri="{FF2B5EF4-FFF2-40B4-BE49-F238E27FC236}">
                <a16:creationId xmlns:a16="http://schemas.microsoft.com/office/drawing/2014/main" id="{D21FAAE0-36C9-4D28-BF79-478A2708E0A5}"/>
              </a:ext>
            </a:extLst>
          </p:cNvPr>
          <p:cNvSpPr/>
          <p:nvPr userDrawn="1"/>
        </p:nvSpPr>
        <p:spPr>
          <a:xfrm>
            <a:off x="205387" y="6599209"/>
            <a:ext cx="2004413" cy="266132"/>
          </a:xfrm>
          <a:prstGeom prst="snip1Rect">
            <a:avLst>
              <a:gd name="adj" fmla="val 50000"/>
            </a:avLst>
          </a:prstGeom>
          <a:solidFill>
            <a:srgbClr val="D86422"/>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36000" rIns="0" rtlCol="0" anchor="ctr"/>
          <a:lstStyle/>
          <a:p>
            <a:pPr algn="l"/>
            <a:endParaRPr lang="en-US" sz="1200" b="1" i="0">
              <a:latin typeface="Arial" panose="020B0604020202020204" pitchFamily="34" charset="0"/>
              <a:cs typeface="Arial" panose="020B0604020202020204" pitchFamily="34" charset="0"/>
            </a:endParaRPr>
          </a:p>
        </p:txBody>
      </p:sp>
      <p:sp>
        <p:nvSpPr>
          <p:cNvPr id="8" name="Rectangle: Single Corner Snipped 7">
            <a:extLst>
              <a:ext uri="{FF2B5EF4-FFF2-40B4-BE49-F238E27FC236}">
                <a16:creationId xmlns:a16="http://schemas.microsoft.com/office/drawing/2014/main" id="{BA1D2115-0E25-422E-9023-B51F9C211431}"/>
              </a:ext>
            </a:extLst>
          </p:cNvPr>
          <p:cNvSpPr/>
          <p:nvPr userDrawn="1"/>
        </p:nvSpPr>
        <p:spPr>
          <a:xfrm>
            <a:off x="0" y="6599209"/>
            <a:ext cx="2004413" cy="266132"/>
          </a:xfrm>
          <a:prstGeom prst="snip1Rect">
            <a:avLst>
              <a:gd name="adj" fmla="val 50000"/>
            </a:avLst>
          </a:prstGeom>
          <a:solidFill>
            <a:srgbClr val="A24B19"/>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36000" rIns="0" rtlCol="0" anchor="ctr"/>
          <a:lstStyle/>
          <a:p>
            <a:pPr algn="l"/>
            <a:endParaRPr lang="en-US" sz="1200" b="1" i="0">
              <a:latin typeface="Arial" panose="020B0604020202020204" pitchFamily="34" charset="0"/>
              <a:cs typeface="Arial" panose="020B0604020202020204" pitchFamily="34" charset="0"/>
            </a:endParaRPr>
          </a:p>
        </p:txBody>
      </p:sp>
      <p:sp>
        <p:nvSpPr>
          <p:cNvPr id="10" name="Rectangle 9">
            <a:extLst>
              <a:ext uri="{FF2B5EF4-FFF2-40B4-BE49-F238E27FC236}">
                <a16:creationId xmlns:a16="http://schemas.microsoft.com/office/drawing/2014/main" id="{D3E844BC-5D7B-41E7-A4E3-BAF42FC8DDD6}"/>
              </a:ext>
            </a:extLst>
          </p:cNvPr>
          <p:cNvSpPr/>
          <p:nvPr userDrawn="1"/>
        </p:nvSpPr>
        <p:spPr>
          <a:xfrm>
            <a:off x="-2471" y="6604956"/>
            <a:ext cx="1952586" cy="276999"/>
          </a:xfrm>
          <a:prstGeom prst="rect">
            <a:avLst/>
          </a:prstGeom>
        </p:spPr>
        <p:txBody>
          <a:bodyPr wrap="none">
            <a:spAutoFit/>
          </a:bodyPr>
          <a:lstStyle/>
          <a:p>
            <a:pPr algn="l"/>
            <a:r>
              <a:rPr lang="en-US" sz="1200" b="1" i="0">
                <a:solidFill>
                  <a:schemeClr val="bg1"/>
                </a:solidFill>
                <a:latin typeface="Arial" panose="020B0604020202020204" pitchFamily="34" charset="0"/>
                <a:cs typeface="Arial" panose="020B0604020202020204" pitchFamily="34" charset="0"/>
              </a:rPr>
              <a:t>SIMULATION EXERCISE</a:t>
            </a:r>
          </a:p>
        </p:txBody>
      </p:sp>
      <p:sp>
        <p:nvSpPr>
          <p:cNvPr id="13" name="Rectangle 12">
            <a:extLst>
              <a:ext uri="{FF2B5EF4-FFF2-40B4-BE49-F238E27FC236}">
                <a16:creationId xmlns:a16="http://schemas.microsoft.com/office/drawing/2014/main" id="{5A2952AD-10AE-4031-9F83-57256D9173D3}"/>
              </a:ext>
            </a:extLst>
          </p:cNvPr>
          <p:cNvSpPr/>
          <p:nvPr userDrawn="1"/>
        </p:nvSpPr>
        <p:spPr>
          <a:xfrm>
            <a:off x="2296187" y="6604957"/>
            <a:ext cx="3843713" cy="276999"/>
          </a:xfrm>
          <a:prstGeom prst="rect">
            <a:avLst/>
          </a:prstGeom>
        </p:spPr>
        <p:txBody>
          <a:bodyPr wrap="square">
            <a:spAutoFit/>
          </a:bodyPr>
          <a:lstStyle/>
          <a:p>
            <a:pPr algn="l"/>
            <a:r>
              <a:rPr lang="en-US" sz="1200" b="1" i="0">
                <a:solidFill>
                  <a:schemeClr val="bg1"/>
                </a:solidFill>
                <a:latin typeface="Arial" panose="020B0604020202020204" pitchFamily="34" charset="0"/>
                <a:cs typeface="Arial" panose="020B0604020202020204" pitchFamily="34" charset="0"/>
              </a:rPr>
              <a:t>NOVEL CORONAVIRUS (COVID-19)</a:t>
            </a:r>
          </a:p>
        </p:txBody>
      </p:sp>
      <p:sp>
        <p:nvSpPr>
          <p:cNvPr id="4" name="Date Placeholder 3">
            <a:extLst>
              <a:ext uri="{FF2B5EF4-FFF2-40B4-BE49-F238E27FC236}">
                <a16:creationId xmlns:a16="http://schemas.microsoft.com/office/drawing/2014/main" id="{D54DA4ED-9ABC-4282-9787-04C348BE350B}"/>
              </a:ext>
            </a:extLst>
          </p:cNvPr>
          <p:cNvSpPr>
            <a:spLocks noGrp="1"/>
          </p:cNvSpPr>
          <p:nvPr>
            <p:ph type="dt" sz="half" idx="10"/>
          </p:nvPr>
        </p:nvSpPr>
        <p:spPr>
          <a:xfrm>
            <a:off x="5481868" y="6560893"/>
            <a:ext cx="3769418" cy="365125"/>
          </a:xfrm>
          <a:ln>
            <a:noFill/>
          </a:ln>
        </p:spPr>
        <p:txBody>
          <a:bodyPr/>
          <a:lstStyle>
            <a:lvl1pPr algn="l">
              <a:defRPr sz="1200" b="1">
                <a:solidFill>
                  <a:schemeClr val="bg1"/>
                </a:solidFill>
                <a:latin typeface="Arial" panose="020B0604020202020204" pitchFamily="34" charset="0"/>
                <a:cs typeface="Arial" panose="020B0604020202020204" pitchFamily="34" charset="0"/>
              </a:defRPr>
            </a:lvl1pPr>
          </a:lstStyle>
          <a:p>
            <a:fld id="{7EA682B2-33C9-4D4F-9A18-C7D5F7FE2751}" type="datetime3">
              <a:rPr lang="en-US" smtClean="0"/>
              <a:t>4 January 2021</a:t>
            </a:fld>
            <a:endParaRPr lang="en-US"/>
          </a:p>
        </p:txBody>
      </p:sp>
      <p:sp>
        <p:nvSpPr>
          <p:cNvPr id="18" name="TextBox 17">
            <a:extLst>
              <a:ext uri="{FF2B5EF4-FFF2-40B4-BE49-F238E27FC236}">
                <a16:creationId xmlns:a16="http://schemas.microsoft.com/office/drawing/2014/main" id="{71B491A0-70AF-46B2-AEC7-03AEA54B4139}"/>
              </a:ext>
            </a:extLst>
          </p:cNvPr>
          <p:cNvSpPr txBox="1"/>
          <p:nvPr userDrawn="1"/>
        </p:nvSpPr>
        <p:spPr>
          <a:xfrm>
            <a:off x="10431711" y="6587799"/>
            <a:ext cx="1641231" cy="276999"/>
          </a:xfrm>
          <a:prstGeom prst="rect">
            <a:avLst/>
          </a:prstGeom>
          <a:noFill/>
        </p:spPr>
        <p:txBody>
          <a:bodyPr wrap="square" rtlCol="0">
            <a:spAutoFit/>
          </a:bodyPr>
          <a:lstStyle/>
          <a:p>
            <a:pPr algn="r"/>
            <a:r>
              <a:rPr lang="en-US" sz="1200" b="1">
                <a:solidFill>
                  <a:schemeClr val="bg1"/>
                </a:solidFill>
                <a:latin typeface="Arial" panose="020B0604020202020204" pitchFamily="34" charset="0"/>
                <a:cs typeface="Arial" panose="020B0604020202020204" pitchFamily="34" charset="0"/>
              </a:rPr>
              <a:t>page </a:t>
            </a:r>
            <a:fld id="{1B4E33A6-6130-4A49-BBD8-DE9BC3CBE6A3}" type="slidenum">
              <a:rPr lang="en-US" sz="1200" b="1" smtClean="0">
                <a:solidFill>
                  <a:schemeClr val="bg1"/>
                </a:solidFill>
                <a:latin typeface="Arial" panose="020B0604020202020204" pitchFamily="34" charset="0"/>
                <a:cs typeface="Arial" panose="020B0604020202020204" pitchFamily="34" charset="0"/>
              </a:rPr>
              <a:pPr algn="r"/>
              <a:t>‹#›</a:t>
            </a:fld>
            <a:endParaRPr lang="en-US" sz="1200" b="1">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98208878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Word"/>
      </p:transition>
    </mc:Choice>
    <mc:Fallback xmlns="">
      <p:transition spd="slow">
        <p:fade/>
      </p:transition>
    </mc:Fallback>
  </mc:AlternateContent>
  <p:hf hdr="0" ftr="0"/>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obj" preserve="1">
  <p:cSld name="Title Only">
    <p:bg>
      <p:bgPr>
        <a:solidFill>
          <a:schemeClr val="bg1"/>
        </a:solidFill>
        <a:effectLst/>
      </p:bgPr>
    </p:bg>
    <p:spTree>
      <p:nvGrpSpPr>
        <p:cNvPr id="1" name=""/>
        <p:cNvGrpSpPr/>
        <p:nvPr/>
      </p:nvGrpSpPr>
      <p:grpSpPr>
        <a:xfrm>
          <a:off x="0" y="0"/>
          <a:ext cx="0" cy="0"/>
          <a:chOff x="0" y="0"/>
          <a:chExt cx="0" cy="0"/>
        </a:xfrm>
      </p:grpSpPr>
      <p:sp>
        <p:nvSpPr>
          <p:cNvPr id="16" name="bg object 16"/>
          <p:cNvSpPr/>
          <p:nvPr/>
        </p:nvSpPr>
        <p:spPr>
          <a:xfrm>
            <a:off x="0" y="0"/>
            <a:ext cx="12192000" cy="6857998"/>
          </a:xfrm>
          <a:prstGeom prst="rect">
            <a:avLst/>
          </a:prstGeom>
          <a:blipFill>
            <a:blip r:embed="rId2" cstate="print"/>
            <a:stretch>
              <a:fillRect/>
            </a:stretch>
          </a:blipFill>
        </p:spPr>
        <p:txBody>
          <a:bodyPr wrap="square" lIns="0" tIns="0" rIns="0" bIns="0" rtlCol="0"/>
          <a:lstStyle/>
          <a:p>
            <a:endParaRPr/>
          </a:p>
        </p:txBody>
      </p:sp>
      <p:sp>
        <p:nvSpPr>
          <p:cNvPr id="2" name="Holder 2"/>
          <p:cNvSpPr>
            <a:spLocks noGrp="1"/>
          </p:cNvSpPr>
          <p:nvPr>
            <p:ph type="title"/>
          </p:nvPr>
        </p:nvSpPr>
        <p:spPr/>
        <p:txBody>
          <a:bodyPr lIns="0" tIns="0" rIns="0" bIns="0"/>
          <a:lstStyle>
            <a:lvl1pPr>
              <a:defRPr sz="4800" b="1" i="0">
                <a:solidFill>
                  <a:schemeClr val="bg1"/>
                </a:solidFill>
                <a:latin typeface="Arial"/>
                <a:cs typeface="Arial"/>
              </a:defRPr>
            </a:lvl1pPr>
          </a:lstStyle>
          <a:p>
            <a:endParaRPr/>
          </a:p>
        </p:txBody>
      </p:sp>
      <p:sp>
        <p:nvSpPr>
          <p:cNvPr id="3" name="Holder 3"/>
          <p:cNvSpPr>
            <a:spLocks noGrp="1"/>
          </p:cNvSpPr>
          <p:nvPr>
            <p:ph type="ftr" sz="quarter" idx="5"/>
          </p:nvPr>
        </p:nvSpPr>
        <p:spPr/>
        <p:txBody>
          <a:bodyPr lIns="0" tIns="0" rIns="0" bIns="0"/>
          <a:lstStyle>
            <a:lvl1pPr>
              <a:defRPr sz="1200" b="1" i="0">
                <a:solidFill>
                  <a:schemeClr val="bg1"/>
                </a:solidFill>
                <a:latin typeface="Arial"/>
                <a:cs typeface="Arial"/>
              </a:defRPr>
            </a:lvl1pPr>
          </a:lstStyle>
          <a:p>
            <a:pPr marL="12700">
              <a:lnSpc>
                <a:spcPts val="1425"/>
              </a:lnSpc>
            </a:pPr>
            <a:r>
              <a:rPr spc="-15"/>
              <a:t>SIMULATION</a:t>
            </a:r>
            <a:r>
              <a:rPr spc="-35"/>
              <a:t> </a:t>
            </a:r>
            <a:r>
              <a:rPr spc="-5"/>
              <a:t>EXERCISE</a:t>
            </a:r>
          </a:p>
        </p:txBody>
      </p:sp>
      <p:sp>
        <p:nvSpPr>
          <p:cNvPr id="4" name="Holder 4"/>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04-Jan-21</a:t>
            </a:fld>
            <a:endParaRPr lang="en-US"/>
          </a:p>
        </p:txBody>
      </p:sp>
      <p:sp>
        <p:nvSpPr>
          <p:cNvPr id="5" name="Holder 5"/>
          <p:cNvSpPr>
            <a:spLocks noGrp="1"/>
          </p:cNvSpPr>
          <p:nvPr>
            <p:ph type="sldNum" sz="quarter" idx="7"/>
          </p:nvPr>
        </p:nvSpPr>
        <p:spPr/>
        <p:txBody>
          <a:bodyPr lIns="0" tIns="0" rIns="0" bIns="0"/>
          <a:lstStyle>
            <a:lvl1pPr>
              <a:defRPr sz="1200" b="1" i="0">
                <a:solidFill>
                  <a:schemeClr val="bg1"/>
                </a:solidFill>
                <a:latin typeface="Arial"/>
                <a:cs typeface="Arial"/>
              </a:defRPr>
            </a:lvl1pPr>
          </a:lstStyle>
          <a:p>
            <a:pPr marL="12700">
              <a:lnSpc>
                <a:spcPts val="1425"/>
              </a:lnSpc>
            </a:pPr>
            <a:r>
              <a:rPr spc="-5"/>
              <a:t>page</a:t>
            </a:r>
            <a:r>
              <a:rPr spc="-55"/>
              <a:t> </a:t>
            </a:r>
            <a:fld id="{81D60167-4931-47E6-BA6A-407CBD079E47}" type="slidenum">
              <a:rPr dirty="0"/>
              <a:t>‹#›</a:t>
            </a:fld>
            <a:endParaRPr/>
          </a:p>
        </p:txBody>
      </p:sp>
    </p:spTree>
    <p:extLst>
      <p:ext uri="{BB962C8B-B14F-4D97-AF65-F5344CB8AC3E}">
        <p14:creationId xmlns:p14="http://schemas.microsoft.com/office/powerpoint/2010/main" val="217906025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 preserve="1">
  <p:cSld name="Blank">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defRPr sz="1200" b="1" i="0">
                <a:solidFill>
                  <a:schemeClr val="bg1"/>
                </a:solidFill>
                <a:latin typeface="Arial"/>
                <a:cs typeface="Arial"/>
              </a:defRPr>
            </a:lvl1pPr>
          </a:lstStyle>
          <a:p>
            <a:pPr marL="12700">
              <a:lnSpc>
                <a:spcPts val="1425"/>
              </a:lnSpc>
            </a:pPr>
            <a:r>
              <a:rPr spc="-15"/>
              <a:t>SIMULATION</a:t>
            </a:r>
            <a:r>
              <a:rPr spc="-35"/>
              <a:t> </a:t>
            </a:r>
            <a:r>
              <a:rPr spc="-5"/>
              <a:t>EXERCISE</a:t>
            </a:r>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04-Jan-21</a:t>
            </a:fld>
            <a:endParaRPr lang="en-US"/>
          </a:p>
        </p:txBody>
      </p:sp>
      <p:sp>
        <p:nvSpPr>
          <p:cNvPr id="4" name="Holder 4"/>
          <p:cNvSpPr>
            <a:spLocks noGrp="1"/>
          </p:cNvSpPr>
          <p:nvPr>
            <p:ph type="sldNum" sz="quarter" idx="7"/>
          </p:nvPr>
        </p:nvSpPr>
        <p:spPr/>
        <p:txBody>
          <a:bodyPr lIns="0" tIns="0" rIns="0" bIns="0"/>
          <a:lstStyle>
            <a:lvl1pPr>
              <a:defRPr sz="1200" b="1" i="0">
                <a:solidFill>
                  <a:schemeClr val="bg1"/>
                </a:solidFill>
                <a:latin typeface="Arial"/>
                <a:cs typeface="Arial"/>
              </a:defRPr>
            </a:lvl1pPr>
          </a:lstStyle>
          <a:p>
            <a:pPr marL="12700">
              <a:lnSpc>
                <a:spcPts val="1425"/>
              </a:lnSpc>
            </a:pPr>
            <a:r>
              <a:rPr spc="-5"/>
              <a:t>page</a:t>
            </a:r>
            <a:r>
              <a:rPr spc="-55"/>
              <a:t> </a:t>
            </a:r>
            <a:fld id="{81D60167-4931-47E6-BA6A-407CBD079E47}" type="slidenum">
              <a:rPr dirty="0"/>
              <a:t>‹#›</a:t>
            </a:fld>
            <a:endParaRPr/>
          </a:p>
        </p:txBody>
      </p:sp>
    </p:spTree>
    <p:extLst>
      <p:ext uri="{BB962C8B-B14F-4D97-AF65-F5344CB8AC3E}">
        <p14:creationId xmlns:p14="http://schemas.microsoft.com/office/powerpoint/2010/main" val="33120597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5922A2-79C3-4E46-8D84-3C5BE975AC6A}"/>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071037BA-145B-4F48-A7D5-AD8A8A8EED60}"/>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8780594E-1554-441A-A730-7F11E9AAE44A}"/>
              </a:ext>
            </a:extLst>
          </p:cNvPr>
          <p:cNvSpPr>
            <a:spLocks noGrp="1"/>
          </p:cNvSpPr>
          <p:nvPr>
            <p:ph type="dt" sz="half" idx="10"/>
          </p:nvPr>
        </p:nvSpPr>
        <p:spPr/>
        <p:txBody>
          <a:bodyPr/>
          <a:lstStyle/>
          <a:p>
            <a:fld id="{6C8388E3-2E99-4010-9005-3AE6BE90366B}" type="datetime3">
              <a:rPr lang="en-US" smtClean="0"/>
              <a:t>4 January 2021</a:t>
            </a:fld>
            <a:endParaRPr lang="en-US"/>
          </a:p>
        </p:txBody>
      </p:sp>
      <p:sp>
        <p:nvSpPr>
          <p:cNvPr id="5" name="Footer Placeholder 4">
            <a:extLst>
              <a:ext uri="{FF2B5EF4-FFF2-40B4-BE49-F238E27FC236}">
                <a16:creationId xmlns:a16="http://schemas.microsoft.com/office/drawing/2014/main" id="{8CA56ACD-1C77-409E-8D05-0D230C93866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5FF11F2-DA08-47AD-B578-270D119B6BA8}"/>
              </a:ext>
            </a:extLst>
          </p:cNvPr>
          <p:cNvSpPr>
            <a:spLocks noGrp="1"/>
          </p:cNvSpPr>
          <p:nvPr>
            <p:ph type="sldNum" sz="quarter" idx="12"/>
          </p:nvPr>
        </p:nvSpPr>
        <p:spPr/>
        <p:txBody>
          <a:bodyPr/>
          <a:lstStyle/>
          <a:p>
            <a:fld id="{05CACBD7-AED4-4E2D-B1A1-CD42AAD87EA1}" type="slidenum">
              <a:rPr lang="en-US" smtClean="0"/>
              <a:t>‹#›</a:t>
            </a:fld>
            <a:endParaRPr lang="en-US"/>
          </a:p>
        </p:txBody>
      </p:sp>
    </p:spTree>
    <p:extLst>
      <p:ext uri="{BB962C8B-B14F-4D97-AF65-F5344CB8AC3E}">
        <p14:creationId xmlns:p14="http://schemas.microsoft.com/office/powerpoint/2010/main" val="34031144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81D49C-B98F-4AD9-A980-354EFFAD71A7}"/>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F7C315BA-D0A4-426E-8A1A-83DF48EA249E}"/>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D9ACC8B4-5613-43B0-A1F5-FE7A49416BD7}"/>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42AFE513-79F0-4D34-96E8-B4CBBAA3CB41}"/>
              </a:ext>
            </a:extLst>
          </p:cNvPr>
          <p:cNvSpPr>
            <a:spLocks noGrp="1"/>
          </p:cNvSpPr>
          <p:nvPr>
            <p:ph type="dt" sz="half" idx="10"/>
          </p:nvPr>
        </p:nvSpPr>
        <p:spPr/>
        <p:txBody>
          <a:bodyPr/>
          <a:lstStyle/>
          <a:p>
            <a:fld id="{429CAB1E-4CFE-4ED8-8F44-E87A048AF566}" type="datetime3">
              <a:rPr lang="en-US" smtClean="0"/>
              <a:t>4 January 2021</a:t>
            </a:fld>
            <a:endParaRPr lang="en-US"/>
          </a:p>
        </p:txBody>
      </p:sp>
      <p:sp>
        <p:nvSpPr>
          <p:cNvPr id="6" name="Footer Placeholder 5">
            <a:extLst>
              <a:ext uri="{FF2B5EF4-FFF2-40B4-BE49-F238E27FC236}">
                <a16:creationId xmlns:a16="http://schemas.microsoft.com/office/drawing/2014/main" id="{907380DF-4624-49EB-AD45-B01ACC360824}"/>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69EC5F0-237C-44B3-A759-155F42DD85F6}"/>
              </a:ext>
            </a:extLst>
          </p:cNvPr>
          <p:cNvSpPr>
            <a:spLocks noGrp="1"/>
          </p:cNvSpPr>
          <p:nvPr>
            <p:ph type="sldNum" sz="quarter" idx="12"/>
          </p:nvPr>
        </p:nvSpPr>
        <p:spPr/>
        <p:txBody>
          <a:bodyPr/>
          <a:lstStyle/>
          <a:p>
            <a:fld id="{05CACBD7-AED4-4E2D-B1A1-CD42AAD87EA1}" type="slidenum">
              <a:rPr lang="en-US" smtClean="0"/>
              <a:t>‹#›</a:t>
            </a:fld>
            <a:endParaRPr lang="en-US"/>
          </a:p>
        </p:txBody>
      </p:sp>
    </p:spTree>
    <p:extLst>
      <p:ext uri="{BB962C8B-B14F-4D97-AF65-F5344CB8AC3E}">
        <p14:creationId xmlns:p14="http://schemas.microsoft.com/office/powerpoint/2010/main" val="204828690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7073F5-5FFB-4329-90E5-0F80C0243F08}"/>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6DA007E4-94DA-4DE8-94C5-1D2AE3566B34}"/>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C3A8DBF6-6815-44F5-9AB5-EFBD9BD8C413}"/>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5783C279-CBF6-45A6-B38D-A29F5D8B6BC4}"/>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A8568A65-D072-4DD1-ABA3-9D1342A55638}"/>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2D1B7829-95ED-4775-A08D-ADEDA493B2C0}"/>
              </a:ext>
            </a:extLst>
          </p:cNvPr>
          <p:cNvSpPr>
            <a:spLocks noGrp="1"/>
          </p:cNvSpPr>
          <p:nvPr>
            <p:ph type="dt" sz="half" idx="10"/>
          </p:nvPr>
        </p:nvSpPr>
        <p:spPr/>
        <p:txBody>
          <a:bodyPr/>
          <a:lstStyle/>
          <a:p>
            <a:fld id="{4DC9B768-7658-4655-820F-3897DDDA8584}" type="datetime3">
              <a:rPr lang="en-US" smtClean="0"/>
              <a:t>4 January 2021</a:t>
            </a:fld>
            <a:endParaRPr lang="en-US"/>
          </a:p>
        </p:txBody>
      </p:sp>
      <p:sp>
        <p:nvSpPr>
          <p:cNvPr id="8" name="Footer Placeholder 7">
            <a:extLst>
              <a:ext uri="{FF2B5EF4-FFF2-40B4-BE49-F238E27FC236}">
                <a16:creationId xmlns:a16="http://schemas.microsoft.com/office/drawing/2014/main" id="{D14B4AEC-971D-4C2D-8DBF-4EF591819777}"/>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CB2E6BDF-5653-4655-9DDB-832FE3245031}"/>
              </a:ext>
            </a:extLst>
          </p:cNvPr>
          <p:cNvSpPr>
            <a:spLocks noGrp="1"/>
          </p:cNvSpPr>
          <p:nvPr>
            <p:ph type="sldNum" sz="quarter" idx="12"/>
          </p:nvPr>
        </p:nvSpPr>
        <p:spPr/>
        <p:txBody>
          <a:bodyPr/>
          <a:lstStyle/>
          <a:p>
            <a:fld id="{05CACBD7-AED4-4E2D-B1A1-CD42AAD87EA1}" type="slidenum">
              <a:rPr lang="en-US" smtClean="0"/>
              <a:t>‹#›</a:t>
            </a:fld>
            <a:endParaRPr lang="en-US"/>
          </a:p>
        </p:txBody>
      </p:sp>
    </p:spTree>
    <p:extLst>
      <p:ext uri="{BB962C8B-B14F-4D97-AF65-F5344CB8AC3E}">
        <p14:creationId xmlns:p14="http://schemas.microsoft.com/office/powerpoint/2010/main" val="105427712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4F13C95-0A9C-4615-BBA7-78ED8056ECF9}"/>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65BCF8EF-14C3-4629-A249-780DA30D5C39}"/>
              </a:ext>
            </a:extLst>
          </p:cNvPr>
          <p:cNvSpPr>
            <a:spLocks noGrp="1"/>
          </p:cNvSpPr>
          <p:nvPr>
            <p:ph type="dt" sz="half" idx="10"/>
          </p:nvPr>
        </p:nvSpPr>
        <p:spPr/>
        <p:txBody>
          <a:bodyPr/>
          <a:lstStyle/>
          <a:p>
            <a:fld id="{1FEFAB82-4D19-4318-9416-B30A9028B204}" type="datetime3">
              <a:rPr lang="en-US" smtClean="0"/>
              <a:t>4 January 2021</a:t>
            </a:fld>
            <a:endParaRPr lang="en-US"/>
          </a:p>
        </p:txBody>
      </p:sp>
      <p:sp>
        <p:nvSpPr>
          <p:cNvPr id="4" name="Footer Placeholder 3">
            <a:extLst>
              <a:ext uri="{FF2B5EF4-FFF2-40B4-BE49-F238E27FC236}">
                <a16:creationId xmlns:a16="http://schemas.microsoft.com/office/drawing/2014/main" id="{5C8FAFF5-1A8E-47AC-AA75-0298062DE980}"/>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884A9C6F-E290-4CAC-84F0-AE7CB05C31C3}"/>
              </a:ext>
            </a:extLst>
          </p:cNvPr>
          <p:cNvSpPr>
            <a:spLocks noGrp="1"/>
          </p:cNvSpPr>
          <p:nvPr>
            <p:ph type="sldNum" sz="quarter" idx="12"/>
          </p:nvPr>
        </p:nvSpPr>
        <p:spPr/>
        <p:txBody>
          <a:bodyPr/>
          <a:lstStyle/>
          <a:p>
            <a:fld id="{05CACBD7-AED4-4E2D-B1A1-CD42AAD87EA1}" type="slidenum">
              <a:rPr lang="en-US" smtClean="0"/>
              <a:t>‹#›</a:t>
            </a:fld>
            <a:endParaRPr lang="en-US"/>
          </a:p>
        </p:txBody>
      </p:sp>
    </p:spTree>
    <p:extLst>
      <p:ext uri="{BB962C8B-B14F-4D97-AF65-F5344CB8AC3E}">
        <p14:creationId xmlns:p14="http://schemas.microsoft.com/office/powerpoint/2010/main" val="51971108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C76C9CA1-2206-4D7C-9F5B-CF5DE2007173}"/>
              </a:ext>
            </a:extLst>
          </p:cNvPr>
          <p:cNvSpPr>
            <a:spLocks noGrp="1"/>
          </p:cNvSpPr>
          <p:nvPr>
            <p:ph type="dt" sz="half" idx="10"/>
          </p:nvPr>
        </p:nvSpPr>
        <p:spPr/>
        <p:txBody>
          <a:bodyPr/>
          <a:lstStyle/>
          <a:p>
            <a:fld id="{285CEB09-67DE-4AC4-8F82-A9E2C7346857}" type="datetime3">
              <a:rPr lang="en-US" smtClean="0"/>
              <a:t>4 January 2021</a:t>
            </a:fld>
            <a:endParaRPr lang="en-US"/>
          </a:p>
        </p:txBody>
      </p:sp>
      <p:sp>
        <p:nvSpPr>
          <p:cNvPr id="3" name="Footer Placeholder 2">
            <a:extLst>
              <a:ext uri="{FF2B5EF4-FFF2-40B4-BE49-F238E27FC236}">
                <a16:creationId xmlns:a16="http://schemas.microsoft.com/office/drawing/2014/main" id="{C2149297-0B1C-4FD7-8F9F-96B7CEEACFFE}"/>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6C745379-5467-4F83-9BD1-EAD174612F54}"/>
              </a:ext>
            </a:extLst>
          </p:cNvPr>
          <p:cNvSpPr>
            <a:spLocks noGrp="1"/>
          </p:cNvSpPr>
          <p:nvPr>
            <p:ph type="sldNum" sz="quarter" idx="12"/>
          </p:nvPr>
        </p:nvSpPr>
        <p:spPr/>
        <p:txBody>
          <a:bodyPr/>
          <a:lstStyle/>
          <a:p>
            <a:fld id="{05CACBD7-AED4-4E2D-B1A1-CD42AAD87EA1}" type="slidenum">
              <a:rPr lang="en-US" smtClean="0"/>
              <a:t>‹#›</a:t>
            </a:fld>
            <a:endParaRPr lang="en-US"/>
          </a:p>
        </p:txBody>
      </p:sp>
    </p:spTree>
    <p:extLst>
      <p:ext uri="{BB962C8B-B14F-4D97-AF65-F5344CB8AC3E}">
        <p14:creationId xmlns:p14="http://schemas.microsoft.com/office/powerpoint/2010/main" val="227874166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0493B6-58EF-4180-946B-7037CEAD895E}"/>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53B62CD4-177E-4A98-AC6C-8CF24AEAFC77}"/>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E0017428-D72F-4322-B37C-55735F18C24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29483F8E-EC06-4A66-A8C3-B040637541C5}"/>
              </a:ext>
            </a:extLst>
          </p:cNvPr>
          <p:cNvSpPr>
            <a:spLocks noGrp="1"/>
          </p:cNvSpPr>
          <p:nvPr>
            <p:ph type="dt" sz="half" idx="10"/>
          </p:nvPr>
        </p:nvSpPr>
        <p:spPr/>
        <p:txBody>
          <a:bodyPr/>
          <a:lstStyle/>
          <a:p>
            <a:fld id="{78F72935-E33C-46C3-B289-962BF46A36D4}" type="datetime3">
              <a:rPr lang="en-US" smtClean="0"/>
              <a:t>4 January 2021</a:t>
            </a:fld>
            <a:endParaRPr lang="en-US"/>
          </a:p>
        </p:txBody>
      </p:sp>
      <p:sp>
        <p:nvSpPr>
          <p:cNvPr id="6" name="Footer Placeholder 5">
            <a:extLst>
              <a:ext uri="{FF2B5EF4-FFF2-40B4-BE49-F238E27FC236}">
                <a16:creationId xmlns:a16="http://schemas.microsoft.com/office/drawing/2014/main" id="{007F416E-E946-489D-A444-253E37CCAEF2}"/>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00BD18C1-8457-4348-ABE5-FB2E235DA888}"/>
              </a:ext>
            </a:extLst>
          </p:cNvPr>
          <p:cNvSpPr>
            <a:spLocks noGrp="1"/>
          </p:cNvSpPr>
          <p:nvPr>
            <p:ph type="sldNum" sz="quarter" idx="12"/>
          </p:nvPr>
        </p:nvSpPr>
        <p:spPr/>
        <p:txBody>
          <a:bodyPr/>
          <a:lstStyle/>
          <a:p>
            <a:fld id="{05CACBD7-AED4-4E2D-B1A1-CD42AAD87EA1}" type="slidenum">
              <a:rPr lang="en-US" smtClean="0"/>
              <a:t>‹#›</a:t>
            </a:fld>
            <a:endParaRPr lang="en-US"/>
          </a:p>
        </p:txBody>
      </p:sp>
    </p:spTree>
    <p:extLst>
      <p:ext uri="{BB962C8B-B14F-4D97-AF65-F5344CB8AC3E}">
        <p14:creationId xmlns:p14="http://schemas.microsoft.com/office/powerpoint/2010/main" val="152752071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4B81F8-0E58-48D6-8BC1-8F89D08FFD77}"/>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28C2B21C-C1D1-4D5F-9765-6C691BDFAE3C}"/>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369F01DE-4FFD-4524-845D-A2F9C015420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C5395215-3CDC-4608-BE45-8BDA626BC572}"/>
              </a:ext>
            </a:extLst>
          </p:cNvPr>
          <p:cNvSpPr>
            <a:spLocks noGrp="1"/>
          </p:cNvSpPr>
          <p:nvPr>
            <p:ph type="dt" sz="half" idx="10"/>
          </p:nvPr>
        </p:nvSpPr>
        <p:spPr/>
        <p:txBody>
          <a:bodyPr/>
          <a:lstStyle/>
          <a:p>
            <a:fld id="{DA7F73E5-582A-4E6D-9C75-775D62104A61}" type="datetime3">
              <a:rPr lang="en-US" smtClean="0"/>
              <a:t>4 January 2021</a:t>
            </a:fld>
            <a:endParaRPr lang="en-US"/>
          </a:p>
        </p:txBody>
      </p:sp>
      <p:sp>
        <p:nvSpPr>
          <p:cNvPr id="6" name="Footer Placeholder 5">
            <a:extLst>
              <a:ext uri="{FF2B5EF4-FFF2-40B4-BE49-F238E27FC236}">
                <a16:creationId xmlns:a16="http://schemas.microsoft.com/office/drawing/2014/main" id="{B3F12398-BF67-46AA-A3C9-FDC363BB032A}"/>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6AD748A-4E4A-48D7-B7D8-77B9BBA4C4A5}"/>
              </a:ext>
            </a:extLst>
          </p:cNvPr>
          <p:cNvSpPr>
            <a:spLocks noGrp="1"/>
          </p:cNvSpPr>
          <p:nvPr>
            <p:ph type="sldNum" sz="quarter" idx="12"/>
          </p:nvPr>
        </p:nvSpPr>
        <p:spPr/>
        <p:txBody>
          <a:bodyPr/>
          <a:lstStyle/>
          <a:p>
            <a:fld id="{05CACBD7-AED4-4E2D-B1A1-CD42AAD87EA1}" type="slidenum">
              <a:rPr lang="en-US" smtClean="0"/>
              <a:t>‹#›</a:t>
            </a:fld>
            <a:endParaRPr lang="en-US"/>
          </a:p>
        </p:txBody>
      </p:sp>
    </p:spTree>
    <p:extLst>
      <p:ext uri="{BB962C8B-B14F-4D97-AF65-F5344CB8AC3E}">
        <p14:creationId xmlns:p14="http://schemas.microsoft.com/office/powerpoint/2010/main" val="42732744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4.xml"/><Relationship Id="rId7" Type="http://schemas.openxmlformats.org/officeDocument/2006/relationships/image" Target="../media/image1.png"/><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theme" Target="../theme/theme2.xml"/><Relationship Id="rId5" Type="http://schemas.openxmlformats.org/officeDocument/2006/relationships/slideLayout" Target="../slideLayouts/slideLayout16.xml"/><Relationship Id="rId4" Type="http://schemas.openxmlformats.org/officeDocument/2006/relationships/slideLayout" Target="../slideLayouts/slideLayout15.xml"/></Relationships>
</file>

<file path=ppt/slideMasters/_rels/slideMaster3.xml.rels><?xml version="1.0" encoding="UTF-8" standalone="yes"?>
<Relationships xmlns="http://schemas.openxmlformats.org/package/2006/relationships"><Relationship Id="rId8" Type="http://schemas.openxmlformats.org/officeDocument/2006/relationships/image" Target="../media/image3.png"/><Relationship Id="rId13" Type="http://schemas.openxmlformats.org/officeDocument/2006/relationships/image" Target="../media/image8.png"/><Relationship Id="rId3" Type="http://schemas.openxmlformats.org/officeDocument/2006/relationships/slideLayout" Target="../slideLayouts/slideLayout19.xml"/><Relationship Id="rId7" Type="http://schemas.openxmlformats.org/officeDocument/2006/relationships/image" Target="../media/image2.png"/><Relationship Id="rId12" Type="http://schemas.openxmlformats.org/officeDocument/2006/relationships/image" Target="../media/image7.png"/><Relationship Id="rId2" Type="http://schemas.openxmlformats.org/officeDocument/2006/relationships/slideLayout" Target="../slideLayouts/slideLayout18.xml"/><Relationship Id="rId1" Type="http://schemas.openxmlformats.org/officeDocument/2006/relationships/slideLayout" Target="../slideLayouts/slideLayout17.xml"/><Relationship Id="rId6" Type="http://schemas.openxmlformats.org/officeDocument/2006/relationships/theme" Target="../theme/theme3.xml"/><Relationship Id="rId11" Type="http://schemas.openxmlformats.org/officeDocument/2006/relationships/image" Target="../media/image6.png"/><Relationship Id="rId5" Type="http://schemas.openxmlformats.org/officeDocument/2006/relationships/slideLayout" Target="../slideLayouts/slideLayout21.xml"/><Relationship Id="rId10" Type="http://schemas.openxmlformats.org/officeDocument/2006/relationships/image" Target="../media/image5.png"/><Relationship Id="rId4" Type="http://schemas.openxmlformats.org/officeDocument/2006/relationships/slideLayout" Target="../slideLayouts/slideLayout20.xml"/><Relationship Id="rId9" Type="http://schemas.openxmlformats.org/officeDocument/2006/relationships/image" Target="../media/image4.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610DD77B-566F-448A-9CAD-E164B7BEE737}"/>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60D83DE5-5AD1-42FA-94DC-665554C01892}"/>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AB85C32-7B69-4DA5-88E8-C04252DD12AC}"/>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9958ADE-BA35-494E-BE53-3C61C716429B}" type="datetime3">
              <a:rPr lang="en-US" smtClean="0"/>
              <a:t>4 January 2021</a:t>
            </a:fld>
            <a:endParaRPr lang="en-US"/>
          </a:p>
        </p:txBody>
      </p:sp>
      <p:sp>
        <p:nvSpPr>
          <p:cNvPr id="5" name="Footer Placeholder 4">
            <a:extLst>
              <a:ext uri="{FF2B5EF4-FFF2-40B4-BE49-F238E27FC236}">
                <a16:creationId xmlns:a16="http://schemas.microsoft.com/office/drawing/2014/main" id="{66E2A2D0-8FE2-4491-B917-DEF4DA1ACE0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6A2A525B-CEDB-4ACB-8BB8-53AE29222484}"/>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5CACBD7-AED4-4E2D-B1A1-CD42AAD87EA1}" type="slidenum">
              <a:rPr lang="en-US" smtClean="0"/>
              <a:t>‹#›</a:t>
            </a:fld>
            <a:endParaRPr lang="en-US"/>
          </a:p>
        </p:txBody>
      </p:sp>
    </p:spTree>
    <p:extLst>
      <p:ext uri="{BB962C8B-B14F-4D97-AF65-F5344CB8AC3E}">
        <p14:creationId xmlns:p14="http://schemas.microsoft.com/office/powerpoint/2010/main" val="241439785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p:txStyles>
    <p:titleStyle>
      <a:lvl1pPr algn="l" defTabSz="914400" rtl="0" eaLnBrk="1" latinLnBrk="0" hangingPunct="1">
        <a:lnSpc>
          <a:spcPct val="90000"/>
        </a:lnSpc>
        <a:spcBef>
          <a:spcPct val="0"/>
        </a:spcBef>
        <a:buNone/>
        <a:defRPr sz="4400" kern="1200">
          <a:solidFill>
            <a:schemeClr val="tx1"/>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 name="bg object 16"/>
          <p:cNvSpPr/>
          <p:nvPr/>
        </p:nvSpPr>
        <p:spPr>
          <a:xfrm>
            <a:off x="0" y="0"/>
            <a:ext cx="12192000" cy="611505"/>
          </a:xfrm>
          <a:custGeom>
            <a:avLst/>
            <a:gdLst/>
            <a:ahLst/>
            <a:cxnLst/>
            <a:rect l="l" t="t" r="r" b="b"/>
            <a:pathLst>
              <a:path w="12192000" h="611505">
                <a:moveTo>
                  <a:pt x="0" y="611187"/>
                </a:moveTo>
                <a:lnTo>
                  <a:pt x="0" y="0"/>
                </a:lnTo>
                <a:lnTo>
                  <a:pt x="12192000" y="0"/>
                </a:lnTo>
                <a:lnTo>
                  <a:pt x="12192000" y="611187"/>
                </a:lnTo>
                <a:lnTo>
                  <a:pt x="0" y="611187"/>
                </a:lnTo>
                <a:close/>
              </a:path>
            </a:pathLst>
          </a:custGeom>
          <a:solidFill>
            <a:srgbClr val="008FCE"/>
          </a:solidFill>
        </p:spPr>
        <p:txBody>
          <a:bodyPr wrap="square" lIns="0" tIns="0" rIns="0" bIns="0" rtlCol="0"/>
          <a:lstStyle/>
          <a:p>
            <a:endParaRPr/>
          </a:p>
        </p:txBody>
      </p:sp>
      <p:sp>
        <p:nvSpPr>
          <p:cNvPr id="17" name="bg object 17"/>
          <p:cNvSpPr/>
          <p:nvPr/>
        </p:nvSpPr>
        <p:spPr>
          <a:xfrm>
            <a:off x="0" y="6568440"/>
            <a:ext cx="12188952" cy="289560"/>
          </a:xfrm>
          <a:prstGeom prst="rect">
            <a:avLst/>
          </a:prstGeom>
          <a:blipFill>
            <a:blip r:embed="rId7" cstate="email">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
        <p:nvSpPr>
          <p:cNvPr id="18" name="bg object 18"/>
          <p:cNvSpPr/>
          <p:nvPr/>
        </p:nvSpPr>
        <p:spPr>
          <a:xfrm>
            <a:off x="6350" y="6605586"/>
            <a:ext cx="12185650" cy="252729"/>
          </a:xfrm>
          <a:custGeom>
            <a:avLst/>
            <a:gdLst/>
            <a:ahLst/>
            <a:cxnLst/>
            <a:rect l="l" t="t" r="r" b="b"/>
            <a:pathLst>
              <a:path w="12185650" h="252729">
                <a:moveTo>
                  <a:pt x="0" y="0"/>
                </a:moveTo>
                <a:lnTo>
                  <a:pt x="12185650" y="0"/>
                </a:lnTo>
                <a:lnTo>
                  <a:pt x="12185650" y="252413"/>
                </a:lnTo>
                <a:lnTo>
                  <a:pt x="0" y="252413"/>
                </a:lnTo>
                <a:lnTo>
                  <a:pt x="0" y="0"/>
                </a:lnTo>
                <a:close/>
              </a:path>
            </a:pathLst>
          </a:custGeom>
          <a:solidFill>
            <a:srgbClr val="595959"/>
          </a:solidFill>
        </p:spPr>
        <p:txBody>
          <a:bodyPr wrap="square" lIns="0" tIns="0" rIns="0" bIns="0" rtlCol="0"/>
          <a:lstStyle/>
          <a:p>
            <a:endParaRPr/>
          </a:p>
        </p:txBody>
      </p:sp>
      <p:sp>
        <p:nvSpPr>
          <p:cNvPr id="2" name="Holder 2"/>
          <p:cNvSpPr>
            <a:spLocks noGrp="1"/>
          </p:cNvSpPr>
          <p:nvPr>
            <p:ph type="title"/>
          </p:nvPr>
        </p:nvSpPr>
        <p:spPr>
          <a:xfrm>
            <a:off x="0" y="1587"/>
            <a:ext cx="7771130" cy="609600"/>
          </a:xfrm>
          <a:prstGeom prst="rect">
            <a:avLst/>
          </a:prstGeom>
        </p:spPr>
        <p:txBody>
          <a:bodyPr wrap="square" lIns="0" tIns="0" rIns="0" bIns="0">
            <a:spAutoFit/>
          </a:bodyPr>
          <a:lstStyle>
            <a:lvl1pPr>
              <a:defRPr sz="2000" b="1" i="0">
                <a:solidFill>
                  <a:schemeClr val="bg1"/>
                </a:solidFill>
                <a:latin typeface="Arial"/>
                <a:cs typeface="Arial"/>
              </a:defRPr>
            </a:lvl1pPr>
          </a:lstStyle>
          <a:p>
            <a:endParaRPr/>
          </a:p>
        </p:txBody>
      </p:sp>
      <p:sp>
        <p:nvSpPr>
          <p:cNvPr id="3" name="Holder 3"/>
          <p:cNvSpPr>
            <a:spLocks noGrp="1"/>
          </p:cNvSpPr>
          <p:nvPr>
            <p:ph type="body" idx="1"/>
          </p:nvPr>
        </p:nvSpPr>
        <p:spPr>
          <a:xfrm>
            <a:off x="231125" y="1151635"/>
            <a:ext cx="7583805" cy="1671320"/>
          </a:xfrm>
          <a:prstGeom prst="rect">
            <a:avLst/>
          </a:prstGeom>
        </p:spPr>
        <p:txBody>
          <a:bodyPr wrap="square" lIns="0" tIns="0" rIns="0" bIns="0">
            <a:spAutoFit/>
          </a:bodyPr>
          <a:lstStyle>
            <a:lvl1pPr>
              <a:defRPr sz="1800" b="0" i="0">
                <a:solidFill>
                  <a:schemeClr val="tx1"/>
                </a:solidFill>
                <a:latin typeface="Arial"/>
                <a:cs typeface="Arial"/>
              </a:defRPr>
            </a:lvl1pPr>
          </a:lstStyle>
          <a:p>
            <a:endParaRPr/>
          </a:p>
        </p:txBody>
      </p:sp>
      <p:sp>
        <p:nvSpPr>
          <p:cNvPr id="4" name="Holder 4"/>
          <p:cNvSpPr>
            <a:spLocks noGrp="1"/>
          </p:cNvSpPr>
          <p:nvPr>
            <p:ph type="ftr" sz="quarter" idx="5"/>
          </p:nvPr>
        </p:nvSpPr>
        <p:spPr>
          <a:xfrm>
            <a:off x="4145280" y="6377940"/>
            <a:ext cx="3901440" cy="342900"/>
          </a:xfrm>
          <a:prstGeom prst="rect">
            <a:avLst/>
          </a:prstGeom>
        </p:spPr>
        <p:txBody>
          <a:bodyPr wrap="square" lIns="0" tIns="0" rIns="0" bIns="0">
            <a:spAutoFit/>
          </a:bodyPr>
          <a:lstStyle>
            <a:lvl1pPr algn="ctr">
              <a:defRPr>
                <a:solidFill>
                  <a:schemeClr val="tx1">
                    <a:tint val="75000"/>
                  </a:schemeClr>
                </a:solidFill>
              </a:defRPr>
            </a:lvl1pPr>
          </a:lstStyle>
          <a:p>
            <a:endParaRPr/>
          </a:p>
        </p:txBody>
      </p:sp>
      <p:sp>
        <p:nvSpPr>
          <p:cNvPr id="5" name="Holder 5"/>
          <p:cNvSpPr>
            <a:spLocks noGrp="1"/>
          </p:cNvSpPr>
          <p:nvPr>
            <p:ph type="dt" sz="half" idx="6"/>
          </p:nvPr>
        </p:nvSpPr>
        <p:spPr>
          <a:xfrm>
            <a:off x="609600" y="6377940"/>
            <a:ext cx="2804160" cy="342900"/>
          </a:xfrm>
          <a:prstGeom prst="rect">
            <a:avLst/>
          </a:prstGeom>
        </p:spPr>
        <p:txBody>
          <a:bodyPr wrap="square" lIns="0" tIns="0" rIns="0" bIns="0">
            <a:spAutoFit/>
          </a:bodyPr>
          <a:lstStyle>
            <a:lvl1pPr algn="l">
              <a:defRPr>
                <a:solidFill>
                  <a:schemeClr val="tx1">
                    <a:tint val="75000"/>
                  </a:schemeClr>
                </a:solidFill>
              </a:defRPr>
            </a:lvl1pPr>
          </a:lstStyle>
          <a:p>
            <a:fld id="{1D8BD707-D9CF-40AE-B4C6-C98DA3205C09}" type="datetimeFigureOut">
              <a:rPr lang="en-US"/>
              <a:t>04-Jan-21</a:t>
            </a:fld>
            <a:endParaRPr lang="en-US"/>
          </a:p>
        </p:txBody>
      </p:sp>
      <p:sp>
        <p:nvSpPr>
          <p:cNvPr id="6" name="Holder 6"/>
          <p:cNvSpPr>
            <a:spLocks noGrp="1"/>
          </p:cNvSpPr>
          <p:nvPr>
            <p:ph type="sldNum" sz="quarter" idx="7"/>
          </p:nvPr>
        </p:nvSpPr>
        <p:spPr>
          <a:xfrm>
            <a:off x="8778240" y="6377940"/>
            <a:ext cx="2804160" cy="342900"/>
          </a:xfrm>
          <a:prstGeom prst="rect">
            <a:avLst/>
          </a:prstGeom>
        </p:spPr>
        <p:txBody>
          <a:bodyPr wrap="square" lIns="0" tIns="0" rIns="0" bIns="0">
            <a:spAutoFit/>
          </a:bodyPr>
          <a:lstStyle>
            <a:lvl1pPr algn="r">
              <a:defRPr>
                <a:solidFill>
                  <a:schemeClr val="tx1">
                    <a:tint val="75000"/>
                  </a:schemeClr>
                </a:solidFill>
              </a:defRPr>
            </a:lvl1pPr>
          </a:lstStyle>
          <a:p>
            <a:fld id="{B6F15528-21DE-4FAA-801E-634DDDAF4B2B}" type="slidenum">
              <a:t>‹#›</a:t>
            </a:fld>
            <a:endParaRPr/>
          </a:p>
        </p:txBody>
      </p:sp>
    </p:spTree>
    <p:extLst>
      <p:ext uri="{BB962C8B-B14F-4D97-AF65-F5344CB8AC3E}">
        <p14:creationId xmlns:p14="http://schemas.microsoft.com/office/powerpoint/2010/main" val="2126383798"/>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Lst>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 name="bg object 16"/>
          <p:cNvSpPr/>
          <p:nvPr/>
        </p:nvSpPr>
        <p:spPr>
          <a:xfrm>
            <a:off x="0" y="0"/>
            <a:ext cx="12192000" cy="611505"/>
          </a:xfrm>
          <a:custGeom>
            <a:avLst/>
            <a:gdLst/>
            <a:ahLst/>
            <a:cxnLst/>
            <a:rect l="l" t="t" r="r" b="b"/>
            <a:pathLst>
              <a:path w="12192000" h="611505">
                <a:moveTo>
                  <a:pt x="0" y="611408"/>
                </a:moveTo>
                <a:lnTo>
                  <a:pt x="0" y="0"/>
                </a:lnTo>
                <a:lnTo>
                  <a:pt x="12192000" y="0"/>
                </a:lnTo>
                <a:lnTo>
                  <a:pt x="12192000" y="611408"/>
                </a:lnTo>
                <a:lnTo>
                  <a:pt x="0" y="611408"/>
                </a:lnTo>
                <a:close/>
              </a:path>
            </a:pathLst>
          </a:custGeom>
          <a:solidFill>
            <a:srgbClr val="008FCE"/>
          </a:solidFill>
        </p:spPr>
        <p:txBody>
          <a:bodyPr wrap="square" lIns="0" tIns="0" rIns="0" bIns="0" rtlCol="0"/>
          <a:lstStyle/>
          <a:p>
            <a:endParaRPr/>
          </a:p>
        </p:txBody>
      </p:sp>
      <p:sp>
        <p:nvSpPr>
          <p:cNvPr id="17" name="bg object 17"/>
          <p:cNvSpPr/>
          <p:nvPr/>
        </p:nvSpPr>
        <p:spPr>
          <a:xfrm>
            <a:off x="0" y="6580631"/>
            <a:ext cx="12188952" cy="277368"/>
          </a:xfrm>
          <a:prstGeom prst="rect">
            <a:avLst/>
          </a:prstGeom>
          <a:blipFill>
            <a:blip r:embed="rId7" cstate="email">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
        <p:nvSpPr>
          <p:cNvPr id="18" name="bg object 18"/>
          <p:cNvSpPr/>
          <p:nvPr/>
        </p:nvSpPr>
        <p:spPr>
          <a:xfrm>
            <a:off x="6055" y="6605265"/>
            <a:ext cx="12186285" cy="252729"/>
          </a:xfrm>
          <a:custGeom>
            <a:avLst/>
            <a:gdLst/>
            <a:ahLst/>
            <a:cxnLst/>
            <a:rect l="l" t="t" r="r" b="b"/>
            <a:pathLst>
              <a:path w="12186285" h="252729">
                <a:moveTo>
                  <a:pt x="0" y="0"/>
                </a:moveTo>
                <a:lnTo>
                  <a:pt x="12185943" y="0"/>
                </a:lnTo>
                <a:lnTo>
                  <a:pt x="12185943" y="252734"/>
                </a:lnTo>
                <a:lnTo>
                  <a:pt x="0" y="252734"/>
                </a:lnTo>
                <a:lnTo>
                  <a:pt x="0" y="0"/>
                </a:lnTo>
                <a:close/>
              </a:path>
            </a:pathLst>
          </a:custGeom>
          <a:solidFill>
            <a:srgbClr val="595959"/>
          </a:solidFill>
        </p:spPr>
        <p:txBody>
          <a:bodyPr wrap="square" lIns="0" tIns="0" rIns="0" bIns="0" rtlCol="0"/>
          <a:lstStyle/>
          <a:p>
            <a:endParaRPr/>
          </a:p>
        </p:txBody>
      </p:sp>
      <p:sp>
        <p:nvSpPr>
          <p:cNvPr id="19" name="bg object 19"/>
          <p:cNvSpPr/>
          <p:nvPr/>
        </p:nvSpPr>
        <p:spPr>
          <a:xfrm>
            <a:off x="3069335" y="6580631"/>
            <a:ext cx="4191000" cy="277368"/>
          </a:xfrm>
          <a:prstGeom prst="rect">
            <a:avLst/>
          </a:prstGeom>
          <a:blipFill>
            <a:blip r:embed="rId8" cstate="email">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
        <p:nvSpPr>
          <p:cNvPr id="20" name="bg object 20"/>
          <p:cNvSpPr/>
          <p:nvPr/>
        </p:nvSpPr>
        <p:spPr>
          <a:xfrm>
            <a:off x="3093982" y="6605265"/>
            <a:ext cx="4088129" cy="248920"/>
          </a:xfrm>
          <a:custGeom>
            <a:avLst/>
            <a:gdLst/>
            <a:ahLst/>
            <a:cxnLst/>
            <a:rect l="l" t="t" r="r" b="b"/>
            <a:pathLst>
              <a:path w="4088129" h="248920">
                <a:moveTo>
                  <a:pt x="3963689" y="0"/>
                </a:moveTo>
                <a:lnTo>
                  <a:pt x="0" y="0"/>
                </a:lnTo>
                <a:lnTo>
                  <a:pt x="0" y="248595"/>
                </a:lnTo>
                <a:lnTo>
                  <a:pt x="4087982" y="248595"/>
                </a:lnTo>
                <a:lnTo>
                  <a:pt x="4087982" y="124300"/>
                </a:lnTo>
                <a:lnTo>
                  <a:pt x="3963689" y="0"/>
                </a:lnTo>
                <a:close/>
              </a:path>
            </a:pathLst>
          </a:custGeom>
          <a:solidFill>
            <a:srgbClr val="49C7FF"/>
          </a:solidFill>
        </p:spPr>
        <p:txBody>
          <a:bodyPr wrap="square" lIns="0" tIns="0" rIns="0" bIns="0" rtlCol="0"/>
          <a:lstStyle/>
          <a:p>
            <a:endParaRPr/>
          </a:p>
        </p:txBody>
      </p:sp>
      <p:sp>
        <p:nvSpPr>
          <p:cNvPr id="21" name="bg object 21"/>
          <p:cNvSpPr/>
          <p:nvPr/>
        </p:nvSpPr>
        <p:spPr>
          <a:xfrm>
            <a:off x="2865120" y="6580631"/>
            <a:ext cx="4191000" cy="277368"/>
          </a:xfrm>
          <a:prstGeom prst="rect">
            <a:avLst/>
          </a:prstGeom>
          <a:blipFill>
            <a:blip r:embed="rId9" cstate="email">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
        <p:nvSpPr>
          <p:cNvPr id="22" name="bg object 22"/>
          <p:cNvSpPr/>
          <p:nvPr/>
        </p:nvSpPr>
        <p:spPr>
          <a:xfrm>
            <a:off x="2890326" y="6605265"/>
            <a:ext cx="4088129" cy="248920"/>
          </a:xfrm>
          <a:custGeom>
            <a:avLst/>
            <a:gdLst/>
            <a:ahLst/>
            <a:cxnLst/>
            <a:rect l="l" t="t" r="r" b="b"/>
            <a:pathLst>
              <a:path w="4088129" h="248920">
                <a:moveTo>
                  <a:pt x="3963689" y="0"/>
                </a:moveTo>
                <a:lnTo>
                  <a:pt x="0" y="0"/>
                </a:lnTo>
                <a:lnTo>
                  <a:pt x="0" y="248595"/>
                </a:lnTo>
                <a:lnTo>
                  <a:pt x="4087982" y="248595"/>
                </a:lnTo>
                <a:lnTo>
                  <a:pt x="4087982" y="124300"/>
                </a:lnTo>
                <a:lnTo>
                  <a:pt x="3963689" y="0"/>
                </a:lnTo>
                <a:close/>
              </a:path>
            </a:pathLst>
          </a:custGeom>
          <a:solidFill>
            <a:srgbClr val="008FCE"/>
          </a:solidFill>
        </p:spPr>
        <p:txBody>
          <a:bodyPr wrap="square" lIns="0" tIns="0" rIns="0" bIns="0" rtlCol="0"/>
          <a:lstStyle/>
          <a:p>
            <a:endParaRPr/>
          </a:p>
        </p:txBody>
      </p:sp>
      <p:sp>
        <p:nvSpPr>
          <p:cNvPr id="23" name="bg object 23"/>
          <p:cNvSpPr/>
          <p:nvPr/>
        </p:nvSpPr>
        <p:spPr>
          <a:xfrm>
            <a:off x="1207008" y="6574535"/>
            <a:ext cx="4282440" cy="283464"/>
          </a:xfrm>
          <a:prstGeom prst="rect">
            <a:avLst/>
          </a:prstGeom>
          <a:blipFill>
            <a:blip r:embed="rId10" cstate="email">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
        <p:nvSpPr>
          <p:cNvPr id="24" name="bg object 24"/>
          <p:cNvSpPr/>
          <p:nvPr/>
        </p:nvSpPr>
        <p:spPr>
          <a:xfrm>
            <a:off x="1232706" y="6599208"/>
            <a:ext cx="4178300" cy="259079"/>
          </a:xfrm>
          <a:custGeom>
            <a:avLst/>
            <a:gdLst/>
            <a:ahLst/>
            <a:cxnLst/>
            <a:rect l="l" t="t" r="r" b="b"/>
            <a:pathLst>
              <a:path w="4178300" h="259079">
                <a:moveTo>
                  <a:pt x="4048621" y="0"/>
                </a:moveTo>
                <a:lnTo>
                  <a:pt x="0" y="0"/>
                </a:lnTo>
                <a:lnTo>
                  <a:pt x="0" y="258506"/>
                </a:lnTo>
                <a:lnTo>
                  <a:pt x="4177872" y="258506"/>
                </a:lnTo>
                <a:lnTo>
                  <a:pt x="4177872" y="129252"/>
                </a:lnTo>
                <a:lnTo>
                  <a:pt x="4048621" y="0"/>
                </a:lnTo>
                <a:close/>
              </a:path>
            </a:pathLst>
          </a:custGeom>
          <a:solidFill>
            <a:srgbClr val="006A97"/>
          </a:solidFill>
        </p:spPr>
        <p:txBody>
          <a:bodyPr wrap="square" lIns="0" tIns="0" rIns="0" bIns="0" rtlCol="0"/>
          <a:lstStyle/>
          <a:p>
            <a:endParaRPr/>
          </a:p>
        </p:txBody>
      </p:sp>
      <p:sp>
        <p:nvSpPr>
          <p:cNvPr id="25" name="bg object 25"/>
          <p:cNvSpPr/>
          <p:nvPr/>
        </p:nvSpPr>
        <p:spPr>
          <a:xfrm>
            <a:off x="987552" y="6574535"/>
            <a:ext cx="4282440" cy="283464"/>
          </a:xfrm>
          <a:prstGeom prst="rect">
            <a:avLst/>
          </a:prstGeom>
          <a:blipFill>
            <a:blip r:embed="rId11" cstate="email">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
        <p:nvSpPr>
          <p:cNvPr id="26" name="bg object 26"/>
          <p:cNvSpPr/>
          <p:nvPr/>
        </p:nvSpPr>
        <p:spPr>
          <a:xfrm>
            <a:off x="1011794" y="6599208"/>
            <a:ext cx="4178300" cy="248920"/>
          </a:xfrm>
          <a:custGeom>
            <a:avLst/>
            <a:gdLst/>
            <a:ahLst/>
            <a:cxnLst/>
            <a:rect l="l" t="t" r="r" b="b"/>
            <a:pathLst>
              <a:path w="4178300" h="248920">
                <a:moveTo>
                  <a:pt x="4053436" y="0"/>
                </a:moveTo>
                <a:lnTo>
                  <a:pt x="0" y="0"/>
                </a:lnTo>
                <a:lnTo>
                  <a:pt x="0" y="248879"/>
                </a:lnTo>
                <a:lnTo>
                  <a:pt x="4177873" y="248879"/>
                </a:lnTo>
                <a:lnTo>
                  <a:pt x="4177873" y="124441"/>
                </a:lnTo>
                <a:lnTo>
                  <a:pt x="4053436" y="0"/>
                </a:lnTo>
                <a:close/>
              </a:path>
            </a:pathLst>
          </a:custGeom>
          <a:solidFill>
            <a:srgbClr val="005D85"/>
          </a:solidFill>
        </p:spPr>
        <p:txBody>
          <a:bodyPr wrap="square" lIns="0" tIns="0" rIns="0" bIns="0" rtlCol="0"/>
          <a:lstStyle/>
          <a:p>
            <a:endParaRPr/>
          </a:p>
        </p:txBody>
      </p:sp>
      <p:sp>
        <p:nvSpPr>
          <p:cNvPr id="27" name="bg object 27"/>
          <p:cNvSpPr/>
          <p:nvPr/>
        </p:nvSpPr>
        <p:spPr>
          <a:xfrm>
            <a:off x="179831" y="6574535"/>
            <a:ext cx="2109216" cy="283464"/>
          </a:xfrm>
          <a:prstGeom prst="rect">
            <a:avLst/>
          </a:prstGeom>
          <a:blipFill>
            <a:blip r:embed="rId12" cstate="email">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
        <p:nvSpPr>
          <p:cNvPr id="28" name="bg object 28"/>
          <p:cNvSpPr/>
          <p:nvPr/>
        </p:nvSpPr>
        <p:spPr>
          <a:xfrm>
            <a:off x="205386" y="6599208"/>
            <a:ext cx="2004695" cy="259079"/>
          </a:xfrm>
          <a:custGeom>
            <a:avLst/>
            <a:gdLst/>
            <a:ahLst/>
            <a:cxnLst/>
            <a:rect l="l" t="t" r="r" b="b"/>
            <a:pathLst>
              <a:path w="2004695" h="259079">
                <a:moveTo>
                  <a:pt x="1871348" y="0"/>
                </a:moveTo>
                <a:lnTo>
                  <a:pt x="0" y="0"/>
                </a:lnTo>
                <a:lnTo>
                  <a:pt x="0" y="258791"/>
                </a:lnTo>
                <a:lnTo>
                  <a:pt x="2004413" y="258791"/>
                </a:lnTo>
                <a:lnTo>
                  <a:pt x="2004413" y="133067"/>
                </a:lnTo>
                <a:lnTo>
                  <a:pt x="1871348" y="0"/>
                </a:lnTo>
                <a:close/>
              </a:path>
            </a:pathLst>
          </a:custGeom>
          <a:solidFill>
            <a:srgbClr val="D86422"/>
          </a:solidFill>
        </p:spPr>
        <p:txBody>
          <a:bodyPr wrap="square" lIns="0" tIns="0" rIns="0" bIns="0" rtlCol="0"/>
          <a:lstStyle/>
          <a:p>
            <a:endParaRPr/>
          </a:p>
        </p:txBody>
      </p:sp>
      <p:sp>
        <p:nvSpPr>
          <p:cNvPr id="29" name="bg object 29"/>
          <p:cNvSpPr/>
          <p:nvPr/>
        </p:nvSpPr>
        <p:spPr>
          <a:xfrm>
            <a:off x="0" y="6574535"/>
            <a:ext cx="2084832" cy="283464"/>
          </a:xfrm>
          <a:prstGeom prst="rect">
            <a:avLst/>
          </a:prstGeom>
          <a:blipFill>
            <a:blip r:embed="rId13" cstate="email">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
        <p:nvSpPr>
          <p:cNvPr id="30" name="bg object 30"/>
          <p:cNvSpPr/>
          <p:nvPr/>
        </p:nvSpPr>
        <p:spPr>
          <a:xfrm>
            <a:off x="0" y="6599208"/>
            <a:ext cx="2004695" cy="259079"/>
          </a:xfrm>
          <a:custGeom>
            <a:avLst/>
            <a:gdLst/>
            <a:ahLst/>
            <a:cxnLst/>
            <a:rect l="l" t="t" r="r" b="b"/>
            <a:pathLst>
              <a:path w="2004695" h="259079">
                <a:moveTo>
                  <a:pt x="1871348" y="0"/>
                </a:moveTo>
                <a:lnTo>
                  <a:pt x="0" y="0"/>
                </a:lnTo>
                <a:lnTo>
                  <a:pt x="0" y="258791"/>
                </a:lnTo>
                <a:lnTo>
                  <a:pt x="2004413" y="258791"/>
                </a:lnTo>
                <a:lnTo>
                  <a:pt x="2004413" y="133067"/>
                </a:lnTo>
                <a:lnTo>
                  <a:pt x="1871348" y="0"/>
                </a:lnTo>
                <a:close/>
              </a:path>
            </a:pathLst>
          </a:custGeom>
          <a:solidFill>
            <a:srgbClr val="A24B19"/>
          </a:solidFill>
        </p:spPr>
        <p:txBody>
          <a:bodyPr wrap="square" lIns="0" tIns="0" rIns="0" bIns="0" rtlCol="0"/>
          <a:lstStyle/>
          <a:p>
            <a:endParaRPr/>
          </a:p>
        </p:txBody>
      </p:sp>
      <p:sp>
        <p:nvSpPr>
          <p:cNvPr id="2" name="Holder 2"/>
          <p:cNvSpPr>
            <a:spLocks noGrp="1"/>
          </p:cNvSpPr>
          <p:nvPr>
            <p:ph type="title"/>
          </p:nvPr>
        </p:nvSpPr>
        <p:spPr>
          <a:xfrm>
            <a:off x="4175664" y="-79755"/>
            <a:ext cx="3840670" cy="756920"/>
          </a:xfrm>
          <a:prstGeom prst="rect">
            <a:avLst/>
          </a:prstGeom>
        </p:spPr>
        <p:txBody>
          <a:bodyPr wrap="square" lIns="0" tIns="0" rIns="0" bIns="0">
            <a:spAutoFit/>
          </a:bodyPr>
          <a:lstStyle>
            <a:lvl1pPr>
              <a:defRPr sz="4800" b="1" i="0">
                <a:solidFill>
                  <a:schemeClr val="bg1"/>
                </a:solidFill>
                <a:latin typeface="Arial"/>
                <a:cs typeface="Arial"/>
              </a:defRPr>
            </a:lvl1pPr>
          </a:lstStyle>
          <a:p>
            <a:endParaRPr/>
          </a:p>
        </p:txBody>
      </p:sp>
      <p:sp>
        <p:nvSpPr>
          <p:cNvPr id="3" name="Holder 3"/>
          <p:cNvSpPr>
            <a:spLocks noGrp="1"/>
          </p:cNvSpPr>
          <p:nvPr>
            <p:ph type="body" idx="1"/>
          </p:nvPr>
        </p:nvSpPr>
        <p:spPr>
          <a:xfrm>
            <a:off x="441811" y="2080767"/>
            <a:ext cx="10570845" cy="3238500"/>
          </a:xfrm>
          <a:prstGeom prst="rect">
            <a:avLst/>
          </a:prstGeom>
        </p:spPr>
        <p:txBody>
          <a:bodyPr wrap="square" lIns="0" tIns="0" rIns="0" bIns="0">
            <a:spAutoFit/>
          </a:bodyPr>
          <a:lstStyle>
            <a:lvl1pPr>
              <a:defRPr sz="1900" b="0" i="0">
                <a:solidFill>
                  <a:schemeClr val="tx1"/>
                </a:solidFill>
                <a:latin typeface="Roboto"/>
                <a:cs typeface="Roboto"/>
              </a:defRPr>
            </a:lvl1pPr>
          </a:lstStyle>
          <a:p>
            <a:endParaRPr/>
          </a:p>
        </p:txBody>
      </p:sp>
      <p:sp>
        <p:nvSpPr>
          <p:cNvPr id="4" name="Holder 4"/>
          <p:cNvSpPr>
            <a:spLocks noGrp="1"/>
          </p:cNvSpPr>
          <p:nvPr>
            <p:ph type="ftr" sz="quarter" idx="5"/>
          </p:nvPr>
        </p:nvSpPr>
        <p:spPr>
          <a:xfrm>
            <a:off x="76269" y="6652472"/>
            <a:ext cx="1776730" cy="196215"/>
          </a:xfrm>
          <a:prstGeom prst="rect">
            <a:avLst/>
          </a:prstGeom>
        </p:spPr>
        <p:txBody>
          <a:bodyPr wrap="square" lIns="0" tIns="0" rIns="0" bIns="0">
            <a:spAutoFit/>
          </a:bodyPr>
          <a:lstStyle>
            <a:lvl1pPr>
              <a:defRPr sz="1200" b="1" i="0">
                <a:solidFill>
                  <a:schemeClr val="bg1"/>
                </a:solidFill>
                <a:latin typeface="Arial"/>
                <a:cs typeface="Arial"/>
              </a:defRPr>
            </a:lvl1pPr>
          </a:lstStyle>
          <a:p>
            <a:pPr marL="12700">
              <a:lnSpc>
                <a:spcPts val="1425"/>
              </a:lnSpc>
            </a:pPr>
            <a:r>
              <a:rPr spc="-15"/>
              <a:t>SIMULATION</a:t>
            </a:r>
            <a:r>
              <a:rPr spc="-35"/>
              <a:t> </a:t>
            </a:r>
            <a:r>
              <a:rPr spc="-5"/>
              <a:t>EXERCISE</a:t>
            </a:r>
          </a:p>
        </p:txBody>
      </p:sp>
      <p:sp>
        <p:nvSpPr>
          <p:cNvPr id="5" name="Holder 5"/>
          <p:cNvSpPr>
            <a:spLocks noGrp="1"/>
          </p:cNvSpPr>
          <p:nvPr>
            <p:ph type="dt" sz="half" idx="6"/>
          </p:nvPr>
        </p:nvSpPr>
        <p:spPr>
          <a:xfrm>
            <a:off x="609600" y="6377940"/>
            <a:ext cx="2804160" cy="342900"/>
          </a:xfrm>
          <a:prstGeom prst="rect">
            <a:avLst/>
          </a:prstGeom>
        </p:spPr>
        <p:txBody>
          <a:bodyPr wrap="square" lIns="0" tIns="0" rIns="0" bIns="0">
            <a:spAutoFit/>
          </a:bodyPr>
          <a:lstStyle>
            <a:lvl1pPr algn="l">
              <a:defRPr>
                <a:solidFill>
                  <a:schemeClr val="tx1">
                    <a:tint val="75000"/>
                  </a:schemeClr>
                </a:solidFill>
              </a:defRPr>
            </a:lvl1pPr>
          </a:lstStyle>
          <a:p>
            <a:fld id="{1D8BD707-D9CF-40AE-B4C6-C98DA3205C09}" type="datetimeFigureOut">
              <a:rPr lang="en-US"/>
              <a:t>04-Jan-21</a:t>
            </a:fld>
            <a:endParaRPr lang="en-US"/>
          </a:p>
        </p:txBody>
      </p:sp>
      <p:sp>
        <p:nvSpPr>
          <p:cNvPr id="6" name="Holder 6"/>
          <p:cNvSpPr>
            <a:spLocks noGrp="1"/>
          </p:cNvSpPr>
          <p:nvPr>
            <p:ph type="sldNum" sz="quarter" idx="7"/>
          </p:nvPr>
        </p:nvSpPr>
        <p:spPr>
          <a:xfrm>
            <a:off x="11401037" y="6634184"/>
            <a:ext cx="617854" cy="196215"/>
          </a:xfrm>
          <a:prstGeom prst="rect">
            <a:avLst/>
          </a:prstGeom>
        </p:spPr>
        <p:txBody>
          <a:bodyPr wrap="square" lIns="0" tIns="0" rIns="0" bIns="0">
            <a:spAutoFit/>
          </a:bodyPr>
          <a:lstStyle>
            <a:lvl1pPr>
              <a:defRPr sz="1200" b="1" i="0">
                <a:solidFill>
                  <a:schemeClr val="bg1"/>
                </a:solidFill>
                <a:latin typeface="Arial"/>
                <a:cs typeface="Arial"/>
              </a:defRPr>
            </a:lvl1pPr>
          </a:lstStyle>
          <a:p>
            <a:pPr marL="12700">
              <a:lnSpc>
                <a:spcPts val="1425"/>
              </a:lnSpc>
            </a:pPr>
            <a:r>
              <a:rPr spc="-5"/>
              <a:t>page</a:t>
            </a:r>
            <a:r>
              <a:rPr spc="-55"/>
              <a:t> </a:t>
            </a:r>
            <a:fld id="{81D60167-4931-47E6-BA6A-407CBD079E47}" type="slidenum">
              <a:rPr dirty="0"/>
              <a:t>‹#›</a:t>
            </a:fld>
            <a:endParaRPr/>
          </a:p>
        </p:txBody>
      </p:sp>
    </p:spTree>
    <p:extLst>
      <p:ext uri="{BB962C8B-B14F-4D97-AF65-F5344CB8AC3E}">
        <p14:creationId xmlns:p14="http://schemas.microsoft.com/office/powerpoint/2010/main" val="3145329245"/>
      </p:ext>
    </p:extLst>
  </p:cSld>
  <p:clrMap bg1="lt1" tx1="dk1" bg2="lt2" tx2="dk2" accent1="accent1" accent2="accent2" accent3="accent3" accent4="accent4" accent5="accent5" accent6="accent6" hlink="hlink" folHlink="folHlink"/>
  <p:sldLayoutIdLst>
    <p:sldLayoutId id="2147483667" r:id="rId1"/>
    <p:sldLayoutId id="2147483668" r:id="rId2"/>
    <p:sldLayoutId id="2147483669" r:id="rId3"/>
    <p:sldLayoutId id="2147483670" r:id="rId4"/>
    <p:sldLayoutId id="2147483671" r:id="rId5"/>
  </p:sldLayoutIdLst>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1.xml"/><Relationship Id="rId5" Type="http://schemas.openxmlformats.org/officeDocument/2006/relationships/image" Target="../media/image13.png"/><Relationship Id="rId4" Type="http://schemas.openxmlformats.org/officeDocument/2006/relationships/image" Target="../media/image12.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1.xml"/><Relationship Id="rId5" Type="http://schemas.openxmlformats.org/officeDocument/2006/relationships/image" Target="../media/image13.png"/><Relationship Id="rId4" Type="http://schemas.openxmlformats.org/officeDocument/2006/relationships/image" Target="../media/image12.png"/></Relationships>
</file>

<file path=ppt/slides/_rels/slide15.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hyperlink" Target="https://www.who.int/docs/default-source/coronaviruse/allocation-of-covax-vaccines-explainer-french.pdf" TargetMode="External"/><Relationship Id="rId5" Type="http://schemas.openxmlformats.org/officeDocument/2006/relationships/hyperlink" Target="file:///C:\Users\guy-r\Downloads\sage-prioritization-roadmap-covid19-vaccines-fr.pdf" TargetMode="External"/><Relationship Id="rId4" Type="http://schemas.openxmlformats.org/officeDocument/2006/relationships/hyperlink" Target="https://apps.who.int/iris/bitstream/handle/10665/336541/WHO-2019-nCoV-SAGE_Framework-Allocation_and_prioritization-2020.1-fre.pdf?sequence=1&amp;isAllowed=y" TargetMode="External"/></Relationships>
</file>

<file path=ppt/slides/_rels/slide17.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24.png"/></Relationships>
</file>

<file path=ppt/slides/_rels/slide18.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hyperlink" Target="https://www.interpol.int/fr/Actualites-et-evenements/Actualites/2020/INTERPOL-met-en-garde-au-sujet-de-la-menace-que-fait-peser-la-criminalite-organisee-sur-les-vaccins-contre-le-COVID-19" TargetMode="External"/><Relationship Id="rId2" Type="http://schemas.openxmlformats.org/officeDocument/2006/relationships/notesSlide" Target="../notesSlides/notesSlide13.xml"/><Relationship Id="rId1" Type="http://schemas.openxmlformats.org/officeDocument/2006/relationships/slideLayout" Target="../slideLayouts/slideLayout2.xml"/><Relationship Id="rId5" Type="http://schemas.openxmlformats.org/officeDocument/2006/relationships/image" Target="../media/image29.png"/><Relationship Id="rId4" Type="http://schemas.openxmlformats.org/officeDocument/2006/relationships/image" Target="../media/image28.jpeg"/></Relationships>
</file>

<file path=ppt/slides/_rels/slide22.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hyperlink" Target="https://apps.who.int/iris/bitstream/handle/10665/336603/WHO-2019-nCoV-Vaccine_deployment-2020.1-eng.pdf" TargetMode="Externa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30.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18.xml"/><Relationship Id="rId1" Type="http://schemas.openxmlformats.org/officeDocument/2006/relationships/slideLayout" Target="../slideLayouts/slideLayout2.xml"/><Relationship Id="rId5" Type="http://schemas.openxmlformats.org/officeDocument/2006/relationships/image" Target="../media/image24.png"/><Relationship Id="rId4" Type="http://schemas.openxmlformats.org/officeDocument/2006/relationships/image" Target="../media/image36.png"/></Relationships>
</file>

<file path=ppt/slides/_rels/slide32.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openxmlformats.org/officeDocument/2006/relationships/image" Target="../media/image24.png"/></Relationships>
</file>

<file path=ppt/slides/_rels/slide33.xml.rels><?xml version="1.0" encoding="UTF-8" standalone="yes"?>
<Relationships xmlns="http://schemas.openxmlformats.org/package/2006/relationships"><Relationship Id="rId3" Type="http://schemas.openxmlformats.org/officeDocument/2006/relationships/hyperlink" Target="https://extranet.who.int/sph/docs/file/1757" TargetMode="External"/><Relationship Id="rId2" Type="http://schemas.openxmlformats.org/officeDocument/2006/relationships/notesSlide" Target="../notesSlides/notesSlide20.xml"/><Relationship Id="rId1" Type="http://schemas.openxmlformats.org/officeDocument/2006/relationships/slideLayout" Target="../slideLayouts/slideLayout2.xml"/><Relationship Id="rId5" Type="http://schemas.openxmlformats.org/officeDocument/2006/relationships/image" Target="../media/image38.jpeg"/><Relationship Id="rId4" Type="http://schemas.openxmlformats.org/officeDocument/2006/relationships/image" Target="../media/image24.png"/></Relationships>
</file>

<file path=ppt/slides/_rels/slide34.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8" Type="http://schemas.openxmlformats.org/officeDocument/2006/relationships/hyperlink" Target="mailto:rashforda@who.int" TargetMode="External"/><Relationship Id="rId13" Type="http://schemas.openxmlformats.org/officeDocument/2006/relationships/hyperlink" Target="https://www.who.int/fr/health-topics/coronavirus" TargetMode="External"/><Relationship Id="rId3" Type="http://schemas.openxmlformats.org/officeDocument/2006/relationships/hyperlink" Target="https://www.who.int/fr/emergencies/diseases/novel-coronavirus-2019" TargetMode="External"/><Relationship Id="rId7" Type="http://schemas.openxmlformats.org/officeDocument/2006/relationships/hyperlink" Target="mailto:schmidtt@who.int" TargetMode="External"/><Relationship Id="rId12" Type="http://schemas.openxmlformats.org/officeDocument/2006/relationships/hyperlink" Target="mailto:eshofoniea@who.int" TargetMode="External"/><Relationship Id="rId2" Type="http://schemas.openxmlformats.org/officeDocument/2006/relationships/notesSlide" Target="../notesSlides/notesSlide22.xml"/><Relationship Id="rId16" Type="http://schemas.openxmlformats.org/officeDocument/2006/relationships/image" Target="../media/image42.png"/><Relationship Id="rId1" Type="http://schemas.openxmlformats.org/officeDocument/2006/relationships/slideLayout" Target="../slideLayouts/slideLayout2.xml"/><Relationship Id="rId6" Type="http://schemas.openxmlformats.org/officeDocument/2006/relationships/hyperlink" Target="mailto:samhourid@who.int" TargetMode="External"/><Relationship Id="rId11" Type="http://schemas.openxmlformats.org/officeDocument/2006/relationships/hyperlink" Target="mailto:htikem@who.int" TargetMode="External"/><Relationship Id="rId5" Type="http://schemas.openxmlformats.org/officeDocument/2006/relationships/hyperlink" Target="mailto:stephenm@who.int" TargetMode="External"/><Relationship Id="rId15" Type="http://schemas.openxmlformats.org/officeDocument/2006/relationships/hyperlink" Target="https://www.who.int/ihr/procedures/simulation-exercise/en/" TargetMode="External"/><Relationship Id="rId10" Type="http://schemas.openxmlformats.org/officeDocument/2006/relationships/hyperlink" Target="mailto:katom@who.int" TargetMode="External"/><Relationship Id="rId4" Type="http://schemas.openxmlformats.org/officeDocument/2006/relationships/image" Target="../media/image40.png"/><Relationship Id="rId9" Type="http://schemas.openxmlformats.org/officeDocument/2006/relationships/hyperlink" Target="mailto:andragro@paho.org" TargetMode="External"/><Relationship Id="rId14" Type="http://schemas.openxmlformats.org/officeDocument/2006/relationships/image" Target="../media/image41.png"/></Relationships>
</file>

<file path=ppt/slides/_rels/slide4.xml.rels><?xml version="1.0" encoding="UTF-8" standalone="yes"?>
<Relationships xmlns="http://schemas.openxmlformats.org/package/2006/relationships"><Relationship Id="rId3" Type="http://schemas.openxmlformats.org/officeDocument/2006/relationships/hyperlink" Target="https://www.who.int/emergencies/diseases/novel-coronavirus-2019/situation-reports" TargetMode="External"/><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xml"/><Relationship Id="rId1" Type="http://schemas.openxmlformats.org/officeDocument/2006/relationships/video" Target="https://www.youtube.com/embed/5opR6x6NMpQ" TargetMode="External"/><Relationship Id="rId5" Type="http://schemas.openxmlformats.org/officeDocument/2006/relationships/image" Target="../media/image18.jpeg"/><Relationship Id="rId4" Type="http://schemas.openxmlformats.org/officeDocument/2006/relationships/hyperlink" Target="https://youtu.be/5opR6x6NMpQ" TargetMode="External"/></Relationships>
</file>

<file path=ppt/slides/_rels/slide6.xml.rels><?xml version="1.0" encoding="UTF-8" standalone="yes"?>
<Relationships xmlns="http://schemas.openxmlformats.org/package/2006/relationships"><Relationship Id="rId3" Type="http://schemas.openxmlformats.org/officeDocument/2006/relationships/hyperlink" Target="http://www.who.int/ihr/publications/WHO-WHE-CPI-2017.10/en/" TargetMode="External"/><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19.png"/></Relationships>
</file>

<file path=ppt/slides/_rels/slide7.xml.rels><?xml version="1.0" encoding="UTF-8" standalone="yes"?>
<Relationships xmlns="http://schemas.openxmlformats.org/package/2006/relationships"><Relationship Id="rId3" Type="http://schemas.openxmlformats.org/officeDocument/2006/relationships/hyperlink" Target="https://apps.who.int/iris/bitstream/handle/10665/336603/WHO-2019-nCoV-Vaccine_deployment-2020.1-eng.pdf" TargetMode="External"/><Relationship Id="rId2" Type="http://schemas.openxmlformats.org/officeDocument/2006/relationships/notesSlide" Target="../notesSlides/notesSlide6.xml"/><Relationship Id="rId1" Type="http://schemas.openxmlformats.org/officeDocument/2006/relationships/slideLayout" Target="../slideLayouts/slideLayout18.xml"/><Relationship Id="rId4" Type="http://schemas.openxmlformats.org/officeDocument/2006/relationships/image" Target="../media/image20.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82D47E34-2AFC-4195-AEFD-7B181C94227E}"/>
              </a:ext>
            </a:extLst>
          </p:cNvPr>
          <p:cNvPicPr>
            <a:picLocks noChangeAspect="1"/>
          </p:cNvPicPr>
          <p:nvPr/>
        </p:nvPicPr>
        <p:blipFill>
          <a:blip r:embed="rId2">
            <a:extLst>
              <a:ext uri="{28A0092B-C50C-407E-A947-70E740481C1C}">
                <a14:useLocalDpi xmlns:a14="http://schemas.microsoft.com/office/drawing/2010/main"/>
              </a:ext>
            </a:extLst>
          </a:blip>
          <a:srcRect/>
          <a:stretch/>
        </p:blipFill>
        <p:spPr>
          <a:xfrm>
            <a:off x="1" y="0"/>
            <a:ext cx="12191998" cy="6857999"/>
          </a:xfrm>
          <a:prstGeom prst="rect">
            <a:avLst/>
          </a:prstGeom>
        </p:spPr>
      </p:pic>
      <p:sp>
        <p:nvSpPr>
          <p:cNvPr id="5" name="Title 1">
            <a:extLst>
              <a:ext uri="{FF2B5EF4-FFF2-40B4-BE49-F238E27FC236}">
                <a16:creationId xmlns:a16="http://schemas.microsoft.com/office/drawing/2014/main" id="{4A31D9F2-2B61-4C65-9448-4FDEE9FB5005}"/>
              </a:ext>
            </a:extLst>
          </p:cNvPr>
          <p:cNvSpPr>
            <a:spLocks noGrp="1"/>
          </p:cNvSpPr>
          <p:nvPr>
            <p:ph type="ctrTitle"/>
          </p:nvPr>
        </p:nvSpPr>
        <p:spPr>
          <a:xfrm>
            <a:off x="174230" y="1865376"/>
            <a:ext cx="6096000" cy="2186798"/>
          </a:xfrm>
        </p:spPr>
        <p:txBody>
          <a:bodyPr>
            <a:noAutofit/>
          </a:bodyPr>
          <a:lstStyle/>
          <a:p>
            <a:pPr algn="l"/>
            <a:r>
              <a:rPr lang="en-US" sz="4400" b="1" dirty="0">
                <a:solidFill>
                  <a:schemeClr val="bg1"/>
                </a:solidFill>
                <a:latin typeface="Arial" panose="020B0604020202020204" pitchFamily="34" charset="0"/>
                <a:cs typeface="Arial" panose="020B0604020202020204" pitchFamily="34" charset="0"/>
              </a:rPr>
              <a:t>NOUVEAU</a:t>
            </a:r>
            <a:br>
              <a:rPr lang="en-US" sz="4400" b="1" dirty="0">
                <a:solidFill>
                  <a:schemeClr val="bg1"/>
                </a:solidFill>
                <a:latin typeface="Arial" panose="020B0604020202020204" pitchFamily="34" charset="0"/>
                <a:cs typeface="Arial" panose="020B0604020202020204" pitchFamily="34" charset="0"/>
              </a:rPr>
            </a:br>
            <a:r>
              <a:rPr lang="en-US" sz="4400" b="1" dirty="0">
                <a:solidFill>
                  <a:schemeClr val="bg1"/>
                </a:solidFill>
                <a:latin typeface="Arial" panose="020B0604020202020204" pitchFamily="34" charset="0"/>
                <a:cs typeface="Arial" panose="020B0604020202020204" pitchFamily="34" charset="0"/>
              </a:rPr>
              <a:t>CORONAVIRUS </a:t>
            </a:r>
            <a:br>
              <a:rPr lang="en-US" sz="4400" b="1" dirty="0">
                <a:solidFill>
                  <a:schemeClr val="bg1"/>
                </a:solidFill>
                <a:latin typeface="Arial" panose="020B0604020202020204" pitchFamily="34" charset="0"/>
                <a:cs typeface="Arial" panose="020B0604020202020204" pitchFamily="34" charset="0"/>
              </a:rPr>
            </a:br>
            <a:r>
              <a:rPr lang="en-US" sz="4400" b="1" dirty="0">
                <a:solidFill>
                  <a:schemeClr val="bg1"/>
                </a:solidFill>
                <a:latin typeface="Arial" panose="020B0604020202020204" pitchFamily="34" charset="0"/>
                <a:cs typeface="Arial" panose="020B0604020202020204" pitchFamily="34" charset="0"/>
              </a:rPr>
              <a:t>(COVID-19)</a:t>
            </a:r>
            <a:endParaRPr lang="en-US" sz="4400" dirty="0">
              <a:solidFill>
                <a:schemeClr val="bg1"/>
              </a:solidFill>
              <a:latin typeface="Arial" panose="020B0604020202020204" pitchFamily="34" charset="0"/>
              <a:cs typeface="Arial" panose="020B0604020202020204" pitchFamily="34" charset="0"/>
            </a:endParaRPr>
          </a:p>
        </p:txBody>
      </p:sp>
      <p:sp>
        <p:nvSpPr>
          <p:cNvPr id="6" name="Subtitle 2">
            <a:extLst>
              <a:ext uri="{FF2B5EF4-FFF2-40B4-BE49-F238E27FC236}">
                <a16:creationId xmlns:a16="http://schemas.microsoft.com/office/drawing/2014/main" id="{7CDBE3B2-F9E5-4D1D-88B4-8E95F442DF66}"/>
              </a:ext>
            </a:extLst>
          </p:cNvPr>
          <p:cNvSpPr>
            <a:spLocks noGrp="1"/>
          </p:cNvSpPr>
          <p:nvPr>
            <p:ph type="subTitle" idx="1"/>
          </p:nvPr>
        </p:nvSpPr>
        <p:spPr>
          <a:xfrm>
            <a:off x="7769465" y="3548260"/>
            <a:ext cx="4306277" cy="1065066"/>
          </a:xfrm>
        </p:spPr>
        <p:txBody>
          <a:bodyPr/>
          <a:lstStyle/>
          <a:p>
            <a:pPr algn="r"/>
            <a:r>
              <a:rPr lang="en-US" sz="3600" b="1" dirty="0">
                <a:solidFill>
                  <a:srgbClr val="0092CB"/>
                </a:solidFill>
              </a:rPr>
              <a:t>NOM DU PAYS</a:t>
            </a:r>
            <a:endParaRPr lang="en-US" sz="3600" dirty="0">
              <a:solidFill>
                <a:srgbClr val="0092CB"/>
              </a:solidFill>
            </a:endParaRPr>
          </a:p>
          <a:p>
            <a:pPr algn="r"/>
            <a:r>
              <a:rPr lang="en-US" sz="2000" b="1" dirty="0">
                <a:solidFill>
                  <a:srgbClr val="0092CB"/>
                </a:solidFill>
              </a:rPr>
              <a:t>Date et lieu</a:t>
            </a:r>
            <a:endParaRPr lang="en-US" sz="2000" dirty="0">
              <a:solidFill>
                <a:srgbClr val="0092CB"/>
              </a:solidFill>
            </a:endParaRPr>
          </a:p>
        </p:txBody>
      </p:sp>
      <p:sp>
        <p:nvSpPr>
          <p:cNvPr id="7" name="Rectangle 6">
            <a:extLst>
              <a:ext uri="{FF2B5EF4-FFF2-40B4-BE49-F238E27FC236}">
                <a16:creationId xmlns:a16="http://schemas.microsoft.com/office/drawing/2014/main" id="{8062DF02-DEA5-49F3-A3BE-DD71F23B12A7}"/>
              </a:ext>
            </a:extLst>
          </p:cNvPr>
          <p:cNvSpPr/>
          <p:nvPr/>
        </p:nvSpPr>
        <p:spPr>
          <a:xfrm>
            <a:off x="1728216" y="4981610"/>
            <a:ext cx="10330414" cy="1446550"/>
          </a:xfrm>
          <a:prstGeom prst="rect">
            <a:avLst/>
          </a:prstGeom>
        </p:spPr>
        <p:txBody>
          <a:bodyPr wrap="square" lIns="91440" tIns="45720" rIns="91440" bIns="45720" anchor="t">
            <a:spAutoFit/>
          </a:bodyPr>
          <a:lstStyle/>
          <a:p>
            <a:pPr algn="ctr"/>
            <a:r>
              <a:rPr lang="en-US" sz="2000" b="1" dirty="0">
                <a:solidFill>
                  <a:schemeClr val="accent2"/>
                </a:solidFill>
                <a:cs typeface="Arial"/>
              </a:rPr>
              <a:t>PLAN NATIONAL DE </a:t>
            </a:r>
            <a:r>
              <a:rPr lang="en-US" sz="2000" b="1" dirty="0">
                <a:solidFill>
                  <a:schemeClr val="accent2"/>
                </a:solidFill>
                <a:latin typeface="Arial"/>
                <a:cs typeface="Arial"/>
              </a:rPr>
              <a:t>DÉPLOIEMENT ET DE VACCINATION (PNDV) :</a:t>
            </a:r>
          </a:p>
          <a:p>
            <a:pPr algn="ctr"/>
            <a:r>
              <a:rPr lang="en-US" sz="2400" b="1" dirty="0">
                <a:solidFill>
                  <a:srgbClr val="D86422"/>
                </a:solidFill>
                <a:latin typeface="Arial"/>
                <a:cs typeface="Arial"/>
              </a:rPr>
              <a:t>STRATÉGIE, CHAÎNE D’APPROVISIONNEMENT ET COMMUNICATION</a:t>
            </a:r>
          </a:p>
          <a:p>
            <a:pPr lvl="0" algn="ctr"/>
            <a:r>
              <a:rPr lang="en-US" sz="2000" b="1" dirty="0">
                <a:solidFill>
                  <a:srgbClr val="D86422"/>
                </a:solidFill>
                <a:cs typeface="Arial"/>
              </a:rPr>
              <a:t>EXERCICE DE SIMULATION</a:t>
            </a:r>
          </a:p>
          <a:p>
            <a:pPr lvl="0" algn="ctr"/>
            <a:endParaRPr lang="en-US" sz="2400" b="1" dirty="0">
              <a:solidFill>
                <a:srgbClr val="D86422"/>
              </a:solidFill>
              <a:cs typeface="Arial"/>
            </a:endParaRPr>
          </a:p>
        </p:txBody>
      </p:sp>
      <p:pic>
        <p:nvPicPr>
          <p:cNvPr id="8" name="Picture 7" descr="A close up of a logo&#10;&#10;Description automatically generated">
            <a:extLst>
              <a:ext uri="{FF2B5EF4-FFF2-40B4-BE49-F238E27FC236}">
                <a16:creationId xmlns:a16="http://schemas.microsoft.com/office/drawing/2014/main" id="{D47B402B-BD57-4472-BF3B-B56FBA6AF439}"/>
              </a:ext>
            </a:extLst>
          </p:cNvPr>
          <p:cNvPicPr/>
          <p:nvPr/>
        </p:nvPicPr>
        <p:blipFill rotWithShape="1">
          <a:blip r:embed="rId3" cstate="email">
            <a:extLst>
              <a:ext uri="{28A0092B-C50C-407E-A947-70E740481C1C}">
                <a14:useLocalDpi xmlns:a14="http://schemas.microsoft.com/office/drawing/2010/main"/>
              </a:ext>
            </a:extLst>
          </a:blip>
          <a:srcRect l="9503" t="16901" r="10285" b="19115"/>
          <a:stretch/>
        </p:blipFill>
        <p:spPr bwMode="auto">
          <a:xfrm>
            <a:off x="133370" y="6317181"/>
            <a:ext cx="1290701" cy="411425"/>
          </a:xfrm>
          <a:prstGeom prst="rect">
            <a:avLst/>
          </a:prstGeom>
          <a:ln>
            <a:noFill/>
          </a:ln>
          <a:extLst>
            <a:ext uri="{53640926-AAD7-44D8-BBD7-CCE9431645EC}">
              <a14:shadowObscured xmlns:a14="http://schemas.microsoft.com/office/drawing/2010/main"/>
            </a:ext>
          </a:extLst>
        </p:spPr>
      </p:pic>
      <p:pic>
        <p:nvPicPr>
          <p:cNvPr id="9" name="Picture 8">
            <a:extLst>
              <a:ext uri="{FF2B5EF4-FFF2-40B4-BE49-F238E27FC236}">
                <a16:creationId xmlns:a16="http://schemas.microsoft.com/office/drawing/2014/main" id="{ABA7E4D0-D402-4FA8-9F2E-21155B264FF7}"/>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0919683" y="6329160"/>
            <a:ext cx="1266447" cy="387468"/>
          </a:xfrm>
          <a:prstGeom prst="rect">
            <a:avLst/>
          </a:prstGeom>
        </p:spPr>
      </p:pic>
      <p:pic>
        <p:nvPicPr>
          <p:cNvPr id="11" name="Picture 10">
            <a:extLst>
              <a:ext uri="{FF2B5EF4-FFF2-40B4-BE49-F238E27FC236}">
                <a16:creationId xmlns:a16="http://schemas.microsoft.com/office/drawing/2014/main" id="{36AF0388-E07F-4509-9418-2BF27CB8EE54}"/>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6233328" y="6219746"/>
            <a:ext cx="1149414" cy="496882"/>
          </a:xfrm>
          <a:prstGeom prst="rect">
            <a:avLst/>
          </a:prstGeom>
        </p:spPr>
      </p:pic>
    </p:spTree>
    <p:extLst>
      <p:ext uri="{BB962C8B-B14F-4D97-AF65-F5344CB8AC3E}">
        <p14:creationId xmlns:p14="http://schemas.microsoft.com/office/powerpoint/2010/main" val="348433371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F1B3E4-55BC-4487-BA50-EDC047F8FC18}"/>
              </a:ext>
            </a:extLst>
          </p:cNvPr>
          <p:cNvSpPr>
            <a:spLocks noGrp="1"/>
          </p:cNvSpPr>
          <p:nvPr>
            <p:ph type="title"/>
          </p:nvPr>
        </p:nvSpPr>
        <p:spPr/>
        <p:txBody>
          <a:bodyPr>
            <a:normAutofit fontScale="90000"/>
          </a:bodyPr>
          <a:lstStyle/>
          <a:p>
            <a:r>
              <a:rPr lang="fr-FR" dirty="0">
                <a:latin typeface="Arial"/>
                <a:cs typeface="Arial"/>
              </a:rPr>
              <a:t>Équipe de gestion de l’exercice</a:t>
            </a:r>
            <a:endParaRPr lang="en-US" dirty="0">
              <a:latin typeface="Arial"/>
              <a:cs typeface="Arial"/>
            </a:endParaRPr>
          </a:p>
        </p:txBody>
      </p:sp>
      <p:sp>
        <p:nvSpPr>
          <p:cNvPr id="3" name="Content Placeholder 2">
            <a:extLst>
              <a:ext uri="{FF2B5EF4-FFF2-40B4-BE49-F238E27FC236}">
                <a16:creationId xmlns:a16="http://schemas.microsoft.com/office/drawing/2014/main" id="{BA2A50CE-7008-46AF-A176-1E71964D1E52}"/>
              </a:ext>
            </a:extLst>
          </p:cNvPr>
          <p:cNvSpPr>
            <a:spLocks noGrp="1"/>
          </p:cNvSpPr>
          <p:nvPr>
            <p:ph idx="1"/>
          </p:nvPr>
        </p:nvSpPr>
        <p:spPr>
          <a:xfrm>
            <a:off x="152780" y="834118"/>
            <a:ext cx="11880724" cy="5465750"/>
          </a:xfrm>
        </p:spPr>
        <p:txBody>
          <a:bodyPr>
            <a:noAutofit/>
          </a:bodyPr>
          <a:lstStyle/>
          <a:p>
            <a:pPr marL="0" lvl="0" indent="0">
              <a:lnSpc>
                <a:spcPct val="100000"/>
              </a:lnSpc>
              <a:spcBef>
                <a:spcPts val="700"/>
              </a:spcBef>
              <a:buClr>
                <a:schemeClr val="tx1"/>
              </a:buClr>
              <a:buSzPct val="100000"/>
              <a:buNone/>
            </a:pPr>
            <a:endParaRPr lang="en-US" sz="2600" dirty="0">
              <a:latin typeface="+mj-lt"/>
              <a:cs typeface="Calibri" panose="020F0502020204030204" pitchFamily="34" charset="0"/>
            </a:endParaRPr>
          </a:p>
          <a:p>
            <a:pPr marL="0" lvl="0" indent="0">
              <a:lnSpc>
                <a:spcPct val="100000"/>
              </a:lnSpc>
              <a:spcBef>
                <a:spcPts val="700"/>
              </a:spcBef>
              <a:buClr>
                <a:schemeClr val="tx1"/>
              </a:buClr>
              <a:buSzPct val="100000"/>
              <a:buNone/>
            </a:pPr>
            <a:r>
              <a:rPr lang="fr-FR" sz="2600" b="1" dirty="0">
                <a:solidFill>
                  <a:schemeClr val="accent3"/>
                </a:solidFill>
                <a:latin typeface="+mj-lt"/>
                <a:cs typeface="Calibri" panose="020F0502020204030204" pitchFamily="34" charset="0"/>
              </a:rPr>
              <a:t>Rôles</a:t>
            </a:r>
          </a:p>
          <a:p>
            <a:pPr marL="0" lvl="0" indent="0">
              <a:lnSpc>
                <a:spcPct val="100000"/>
              </a:lnSpc>
              <a:spcBef>
                <a:spcPts val="700"/>
              </a:spcBef>
              <a:buClr>
                <a:schemeClr val="tx1"/>
              </a:buClr>
              <a:buSzPct val="100000"/>
              <a:buNone/>
            </a:pPr>
            <a:r>
              <a:rPr lang="fr-FR" sz="2600" dirty="0">
                <a:latin typeface="+mj-lt"/>
                <a:cs typeface="Calibri" panose="020F0502020204030204" pitchFamily="34" charset="0"/>
              </a:rPr>
              <a:t>Facilitateurs :</a:t>
            </a:r>
            <a:r>
              <a:rPr lang="en-US" sz="2600" dirty="0">
                <a:latin typeface="+mj-lt"/>
                <a:cs typeface="Calibri" panose="020F0502020204030204" pitchFamily="34" charset="0"/>
              </a:rPr>
              <a:t> (</a:t>
            </a:r>
            <a:r>
              <a:rPr lang="fr-FR" sz="2600" dirty="0">
                <a:latin typeface="+mj-lt"/>
                <a:cs typeface="Calibri" panose="020F0502020204030204" pitchFamily="34" charset="0"/>
              </a:rPr>
              <a:t>indiquer le(s) nom(s)</a:t>
            </a:r>
            <a:r>
              <a:rPr lang="en-US" sz="2600" dirty="0">
                <a:latin typeface="+mj-lt"/>
                <a:cs typeface="Calibri" panose="020F0502020204030204" pitchFamily="34" charset="0"/>
              </a:rPr>
              <a:t>)</a:t>
            </a:r>
          </a:p>
          <a:p>
            <a:pPr marL="0" lvl="0" indent="0">
              <a:lnSpc>
                <a:spcPct val="100000"/>
              </a:lnSpc>
              <a:spcBef>
                <a:spcPts val="700"/>
              </a:spcBef>
              <a:buClr>
                <a:schemeClr val="tx1"/>
              </a:buClr>
              <a:buSzPct val="100000"/>
              <a:buNone/>
            </a:pPr>
            <a:r>
              <a:rPr lang="fr-FR" sz="2600" dirty="0">
                <a:latin typeface="+mj-lt"/>
                <a:cs typeface="Calibri" panose="020F0502020204030204" pitchFamily="34" charset="0"/>
              </a:rPr>
              <a:t>Évaluateur/Rapporteur</a:t>
            </a:r>
            <a:r>
              <a:rPr lang="en-US" sz="2600" dirty="0">
                <a:latin typeface="+mj-lt"/>
                <a:cs typeface="Calibri" panose="020F0502020204030204" pitchFamily="34" charset="0"/>
              </a:rPr>
              <a:t> : (</a:t>
            </a:r>
            <a:r>
              <a:rPr lang="fr-FR" sz="2600" dirty="0">
                <a:latin typeface="+mj-lt"/>
                <a:cs typeface="Calibri" panose="020F0502020204030204" pitchFamily="34" charset="0"/>
              </a:rPr>
              <a:t>indiquer le(s) nom(s)</a:t>
            </a:r>
            <a:r>
              <a:rPr lang="en-US" sz="2600" dirty="0">
                <a:latin typeface="+mj-lt"/>
                <a:cs typeface="Calibri" panose="020F0502020204030204" pitchFamily="34" charset="0"/>
              </a:rPr>
              <a:t>) </a:t>
            </a:r>
          </a:p>
          <a:p>
            <a:pPr marL="0" lvl="0" indent="0">
              <a:lnSpc>
                <a:spcPct val="100000"/>
              </a:lnSpc>
              <a:spcBef>
                <a:spcPts val="700"/>
              </a:spcBef>
              <a:buClr>
                <a:schemeClr val="tx1"/>
              </a:buClr>
              <a:buSzPct val="100000"/>
              <a:buNone/>
            </a:pPr>
            <a:r>
              <a:rPr lang="fr-FR" sz="2600" dirty="0">
                <a:latin typeface="+mj-lt"/>
                <a:cs typeface="Calibri" panose="020F0502020204030204" pitchFamily="34" charset="0"/>
              </a:rPr>
              <a:t>Observateurs : (le cas échéant)</a:t>
            </a:r>
          </a:p>
          <a:p>
            <a:pPr marL="0" lvl="0" indent="0">
              <a:lnSpc>
                <a:spcPct val="100000"/>
              </a:lnSpc>
              <a:spcBef>
                <a:spcPts val="700"/>
              </a:spcBef>
              <a:buClr>
                <a:schemeClr val="tx1"/>
              </a:buClr>
              <a:buSzPct val="100000"/>
              <a:buNone/>
            </a:pPr>
            <a:endParaRPr lang="en-US" sz="2600" dirty="0">
              <a:latin typeface="+mj-lt"/>
              <a:cs typeface="Calibri" panose="020F0502020204030204" pitchFamily="34" charset="0"/>
            </a:endParaRPr>
          </a:p>
          <a:p>
            <a:pPr marL="0" lvl="0" indent="0">
              <a:lnSpc>
                <a:spcPct val="100000"/>
              </a:lnSpc>
              <a:spcBef>
                <a:spcPts val="700"/>
              </a:spcBef>
              <a:buClr>
                <a:schemeClr val="tx1"/>
              </a:buClr>
              <a:buSzPct val="100000"/>
              <a:buNone/>
            </a:pPr>
            <a:endParaRPr lang="en-US" sz="2600" dirty="0">
              <a:latin typeface="+mj-lt"/>
              <a:cs typeface="Calibri" panose="020F0502020204030204" pitchFamily="34" charset="0"/>
            </a:endParaRPr>
          </a:p>
        </p:txBody>
      </p:sp>
      <p:sp>
        <p:nvSpPr>
          <p:cNvPr id="4" name="Date Placeholder 3">
            <a:extLst>
              <a:ext uri="{FF2B5EF4-FFF2-40B4-BE49-F238E27FC236}">
                <a16:creationId xmlns:a16="http://schemas.microsoft.com/office/drawing/2014/main" id="{169AE2E3-D76D-47C7-9E7C-016353D76212}"/>
              </a:ext>
            </a:extLst>
          </p:cNvPr>
          <p:cNvSpPr>
            <a:spLocks noGrp="1"/>
          </p:cNvSpPr>
          <p:nvPr>
            <p:ph type="dt" sz="half" idx="10"/>
          </p:nvPr>
        </p:nvSpPr>
        <p:spPr/>
        <p:txBody>
          <a:bodyPr/>
          <a:lstStyle/>
          <a:p>
            <a:fld id="{7EA682B2-33C9-4D4F-9A18-C7D5F7FE2751}" type="datetime3">
              <a:rPr lang="en-US" smtClean="0"/>
              <a:t>4 January 2021</a:t>
            </a:fld>
            <a:endParaRPr lang="en-US"/>
          </a:p>
        </p:txBody>
      </p:sp>
    </p:spTree>
    <p:extLst>
      <p:ext uri="{BB962C8B-B14F-4D97-AF65-F5344CB8AC3E}">
        <p14:creationId xmlns:p14="http://schemas.microsoft.com/office/powerpoint/2010/main" val="149710430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F1B3E4-55BC-4487-BA50-EDC047F8FC18}"/>
              </a:ext>
            </a:extLst>
          </p:cNvPr>
          <p:cNvSpPr>
            <a:spLocks noGrp="1"/>
          </p:cNvSpPr>
          <p:nvPr>
            <p:ph type="title"/>
          </p:nvPr>
        </p:nvSpPr>
        <p:spPr/>
        <p:txBody>
          <a:bodyPr>
            <a:normAutofit fontScale="90000"/>
          </a:bodyPr>
          <a:lstStyle/>
          <a:p>
            <a:r>
              <a:rPr lang="fr-FR" dirty="0"/>
              <a:t>Règles</a:t>
            </a:r>
            <a:r>
              <a:rPr lang="en-US" dirty="0"/>
              <a:t> </a:t>
            </a:r>
            <a:r>
              <a:rPr lang="fr-FR" dirty="0"/>
              <a:t>de l’exercice de simulation sur table</a:t>
            </a:r>
            <a:endParaRPr lang="en-US" dirty="0"/>
          </a:p>
        </p:txBody>
      </p:sp>
      <p:sp>
        <p:nvSpPr>
          <p:cNvPr id="4" name="Date Placeholder 3">
            <a:extLst>
              <a:ext uri="{FF2B5EF4-FFF2-40B4-BE49-F238E27FC236}">
                <a16:creationId xmlns:a16="http://schemas.microsoft.com/office/drawing/2014/main" id="{169AE2E3-D76D-47C7-9E7C-016353D76212}"/>
              </a:ext>
            </a:extLst>
          </p:cNvPr>
          <p:cNvSpPr>
            <a:spLocks noGrp="1"/>
          </p:cNvSpPr>
          <p:nvPr>
            <p:ph type="dt" sz="half" idx="10"/>
          </p:nvPr>
        </p:nvSpPr>
        <p:spPr/>
        <p:txBody>
          <a:bodyPr/>
          <a:lstStyle/>
          <a:p>
            <a:fld id="{7EA682B2-33C9-4D4F-9A18-C7D5F7FE2751}" type="datetime3">
              <a:rPr lang="en-US" smtClean="0"/>
              <a:t>4 January 2021</a:t>
            </a:fld>
            <a:endParaRPr lang="en-US"/>
          </a:p>
        </p:txBody>
      </p:sp>
      <p:sp>
        <p:nvSpPr>
          <p:cNvPr id="9" name="Freeform: Shape 8">
            <a:extLst>
              <a:ext uri="{FF2B5EF4-FFF2-40B4-BE49-F238E27FC236}">
                <a16:creationId xmlns:a16="http://schemas.microsoft.com/office/drawing/2014/main" id="{8ACAFB73-DFEB-4ED8-A5B3-D287B5B9E082}"/>
              </a:ext>
            </a:extLst>
          </p:cNvPr>
          <p:cNvSpPr/>
          <p:nvPr/>
        </p:nvSpPr>
        <p:spPr>
          <a:xfrm>
            <a:off x="0" y="649224"/>
            <a:ext cx="9171432" cy="5952292"/>
          </a:xfrm>
          <a:custGeom>
            <a:avLst/>
            <a:gdLst>
              <a:gd name="connsiteX0" fmla="*/ 0 w 9171432"/>
              <a:gd name="connsiteY0" fmla="*/ 1 h 6028424"/>
              <a:gd name="connsiteX1" fmla="*/ 2267712 w 9171432"/>
              <a:gd name="connsiteY1" fmla="*/ 1 h 6028424"/>
              <a:gd name="connsiteX2" fmla="*/ 2267712 w 9171432"/>
              <a:gd name="connsiteY2" fmla="*/ 6028424 h 6028424"/>
              <a:gd name="connsiteX3" fmla="*/ 0 w 9171432"/>
              <a:gd name="connsiteY3" fmla="*/ 6028424 h 6028424"/>
              <a:gd name="connsiteX4" fmla="*/ 2276856 w 9171432"/>
              <a:gd name="connsiteY4" fmla="*/ 0 h 6028424"/>
              <a:gd name="connsiteX5" fmla="*/ 9171432 w 9171432"/>
              <a:gd name="connsiteY5" fmla="*/ 6028424 h 6028424"/>
              <a:gd name="connsiteX6" fmla="*/ 2276856 w 9171432"/>
              <a:gd name="connsiteY6" fmla="*/ 6028424 h 60284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71432" h="6028424">
                <a:moveTo>
                  <a:pt x="0" y="1"/>
                </a:moveTo>
                <a:lnTo>
                  <a:pt x="2267712" y="1"/>
                </a:lnTo>
                <a:lnTo>
                  <a:pt x="2267712" y="6028424"/>
                </a:lnTo>
                <a:lnTo>
                  <a:pt x="0" y="6028424"/>
                </a:lnTo>
                <a:close/>
                <a:moveTo>
                  <a:pt x="2276856" y="0"/>
                </a:moveTo>
                <a:lnTo>
                  <a:pt x="9171432" y="6028424"/>
                </a:lnTo>
                <a:lnTo>
                  <a:pt x="2276856" y="6028424"/>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BA2A50CE-7008-46AF-A176-1E71964D1E52}"/>
              </a:ext>
            </a:extLst>
          </p:cNvPr>
          <p:cNvSpPr>
            <a:spLocks noGrp="1"/>
          </p:cNvSpPr>
          <p:nvPr>
            <p:ph idx="1"/>
          </p:nvPr>
        </p:nvSpPr>
        <p:spPr>
          <a:xfrm>
            <a:off x="113451" y="846051"/>
            <a:ext cx="7065562" cy="3838549"/>
          </a:xfrm>
        </p:spPr>
        <p:txBody>
          <a:bodyPr>
            <a:noAutofit/>
          </a:bodyPr>
          <a:lstStyle/>
          <a:p>
            <a:pPr marL="447675" indent="-355600">
              <a:lnSpc>
                <a:spcPct val="100000"/>
              </a:lnSpc>
              <a:spcBef>
                <a:spcPts val="700"/>
              </a:spcBef>
              <a:buClr>
                <a:schemeClr val="accent1"/>
              </a:buClr>
              <a:buSzPct val="150000"/>
              <a:tabLst>
                <a:tab pos="447675" algn="l"/>
              </a:tabLst>
            </a:pPr>
            <a:r>
              <a:rPr lang="fr-FR" sz="2100" dirty="0">
                <a:latin typeface="+mj-lt"/>
                <a:cs typeface="Calibri" panose="020F0502020204030204" pitchFamily="34" charset="0"/>
              </a:rPr>
              <a:t>Il ne s’agit pas d’un test individuel</a:t>
            </a:r>
            <a:endParaRPr lang="en-US" sz="2100" dirty="0">
              <a:latin typeface="+mj-lt"/>
              <a:cs typeface="Calibri" panose="020F0502020204030204" pitchFamily="34" charset="0"/>
            </a:endParaRPr>
          </a:p>
          <a:p>
            <a:pPr marL="447675" indent="-355600">
              <a:lnSpc>
                <a:spcPct val="100000"/>
              </a:lnSpc>
              <a:spcBef>
                <a:spcPts val="700"/>
              </a:spcBef>
              <a:buClr>
                <a:schemeClr val="accent1"/>
              </a:buClr>
              <a:buSzPct val="150000"/>
              <a:tabLst>
                <a:tab pos="447675" algn="l"/>
              </a:tabLst>
            </a:pPr>
            <a:endParaRPr lang="en-US" sz="2100" dirty="0">
              <a:latin typeface="+mj-lt"/>
              <a:cs typeface="Calibri" panose="020F0502020204030204" pitchFamily="34" charset="0"/>
            </a:endParaRPr>
          </a:p>
          <a:p>
            <a:pPr marL="447675" indent="-355600">
              <a:lnSpc>
                <a:spcPct val="100000"/>
              </a:lnSpc>
              <a:spcBef>
                <a:spcPts val="700"/>
              </a:spcBef>
              <a:buClr>
                <a:schemeClr val="accent1"/>
              </a:buClr>
              <a:buSzPct val="150000"/>
              <a:tabLst>
                <a:tab pos="447675" algn="l"/>
              </a:tabLst>
            </a:pPr>
            <a:r>
              <a:rPr lang="fr-FR" sz="2100" dirty="0">
                <a:latin typeface="+mj-lt"/>
                <a:cs typeface="Calibri" panose="020F0502020204030204" pitchFamily="34" charset="0"/>
              </a:rPr>
              <a:t>L’avis des autres doit être respecté</a:t>
            </a:r>
            <a:endParaRPr lang="en-US" sz="2100" dirty="0">
              <a:latin typeface="+mj-lt"/>
              <a:cs typeface="Calibri" panose="020F0502020204030204" pitchFamily="34" charset="0"/>
            </a:endParaRPr>
          </a:p>
          <a:p>
            <a:pPr marL="447675" indent="-355600">
              <a:lnSpc>
                <a:spcPct val="100000"/>
              </a:lnSpc>
              <a:spcBef>
                <a:spcPts val="700"/>
              </a:spcBef>
              <a:buClr>
                <a:schemeClr val="accent1"/>
              </a:buClr>
              <a:buSzPct val="150000"/>
              <a:tabLst>
                <a:tab pos="447675" algn="l"/>
              </a:tabLst>
            </a:pPr>
            <a:endParaRPr lang="en-US" sz="2100" dirty="0">
              <a:latin typeface="+mj-lt"/>
              <a:cs typeface="Calibri" panose="020F0502020204030204" pitchFamily="34" charset="0"/>
            </a:endParaRPr>
          </a:p>
          <a:p>
            <a:pPr marL="447675" lvl="0" indent="-355600">
              <a:lnSpc>
                <a:spcPct val="100000"/>
              </a:lnSpc>
              <a:spcBef>
                <a:spcPts val="700"/>
              </a:spcBef>
              <a:buClr>
                <a:srgbClr val="A24B19"/>
              </a:buClr>
              <a:buSzPct val="150000"/>
              <a:tabLst>
                <a:tab pos="895350" algn="l"/>
              </a:tabLst>
            </a:pPr>
            <a:r>
              <a:rPr lang="fr-FR" sz="2100" dirty="0">
                <a:solidFill>
                  <a:prstClr val="black"/>
                </a:solidFill>
                <a:latin typeface="Arial" panose="020B0604020202020204"/>
                <a:cs typeface="Calibri" panose="020F0502020204030204" pitchFamily="34" charset="0"/>
              </a:rPr>
              <a:t>Répondez comme si c’était une situation réelle et laissez les autres faire de même</a:t>
            </a:r>
            <a:endParaRPr lang="en-US" sz="2100" dirty="0">
              <a:solidFill>
                <a:prstClr val="black"/>
              </a:solidFill>
              <a:latin typeface="Arial" panose="020B0604020202020204"/>
              <a:cs typeface="Calibri" panose="020F0502020204030204" pitchFamily="34" charset="0"/>
            </a:endParaRPr>
          </a:p>
          <a:p>
            <a:pPr marL="447675" lvl="0" indent="-355600">
              <a:lnSpc>
                <a:spcPct val="100000"/>
              </a:lnSpc>
              <a:spcBef>
                <a:spcPts val="700"/>
              </a:spcBef>
              <a:buClr>
                <a:srgbClr val="A24B19"/>
              </a:buClr>
              <a:buSzPct val="150000"/>
              <a:tabLst>
                <a:tab pos="895350" algn="l"/>
              </a:tabLst>
            </a:pPr>
            <a:endParaRPr lang="en-US" sz="2100" dirty="0">
              <a:solidFill>
                <a:prstClr val="black"/>
              </a:solidFill>
              <a:latin typeface="Arial" panose="020B0604020202020204"/>
              <a:cs typeface="Calibri" panose="020F0502020204030204" pitchFamily="34" charset="0"/>
            </a:endParaRPr>
          </a:p>
          <a:p>
            <a:pPr marL="447675" lvl="0" indent="-355600">
              <a:lnSpc>
                <a:spcPct val="100000"/>
              </a:lnSpc>
              <a:spcBef>
                <a:spcPts val="700"/>
              </a:spcBef>
              <a:buClr>
                <a:srgbClr val="A24B19"/>
              </a:buClr>
              <a:buSzPct val="150000"/>
              <a:tabLst>
                <a:tab pos="895350" algn="l"/>
              </a:tabLst>
            </a:pPr>
            <a:r>
              <a:rPr lang="fr-FR" sz="2100" dirty="0">
                <a:solidFill>
                  <a:prstClr val="black"/>
                </a:solidFill>
                <a:latin typeface="Arial" panose="020B0604020202020204"/>
                <a:cs typeface="Calibri" panose="020F0502020204030204" pitchFamily="34" charset="0"/>
              </a:rPr>
              <a:t>Il s’agit d'un exercice sûr et à participation limitée, ce qui signifie que la teneur des discussions ne sortira pas de la salle</a:t>
            </a:r>
            <a:endParaRPr lang="en-US" sz="2100" dirty="0">
              <a:latin typeface="+mj-lt"/>
              <a:cs typeface="Calibri" panose="020F0502020204030204" pitchFamily="34" charset="0"/>
            </a:endParaRPr>
          </a:p>
        </p:txBody>
      </p:sp>
      <p:sp>
        <p:nvSpPr>
          <p:cNvPr id="11" name="Rectangle 10">
            <a:extLst>
              <a:ext uri="{FF2B5EF4-FFF2-40B4-BE49-F238E27FC236}">
                <a16:creationId xmlns:a16="http://schemas.microsoft.com/office/drawing/2014/main" id="{419380E7-D614-49B3-BF88-86FB25F1FAB5}"/>
              </a:ext>
            </a:extLst>
          </p:cNvPr>
          <p:cNvSpPr/>
          <p:nvPr/>
        </p:nvSpPr>
        <p:spPr>
          <a:xfrm>
            <a:off x="73097" y="4717371"/>
            <a:ext cx="9993086" cy="1626086"/>
          </a:xfrm>
          <a:prstGeom prst="rect">
            <a:avLst/>
          </a:prstGeom>
        </p:spPr>
        <p:txBody>
          <a:bodyPr wrap="square" lIns="91440" tIns="45720" rIns="91440" bIns="45720" anchor="t">
            <a:spAutoFit/>
          </a:bodyPr>
          <a:lstStyle/>
          <a:p>
            <a:pPr marL="447675" indent="-355600">
              <a:spcBef>
                <a:spcPts val="700"/>
              </a:spcBef>
              <a:buClr>
                <a:schemeClr val="accent1"/>
              </a:buClr>
              <a:buSzPct val="150000"/>
              <a:buFont typeface="Arial" panose="020B0604020202020204" pitchFamily="34" charset="0"/>
              <a:buChar char="•"/>
              <a:tabLst>
                <a:tab pos="447675" algn="l"/>
              </a:tabLst>
            </a:pPr>
            <a:r>
              <a:rPr lang="fr-FR" sz="2100" dirty="0">
                <a:cs typeface="Calibri"/>
              </a:rPr>
              <a:t>Utilisez les ressources existantes (telles que plans, lignes directrices et réglementation) pour formuler vos réponse</a:t>
            </a:r>
            <a:r>
              <a:rPr lang="en-US" sz="2100" dirty="0">
                <a:cs typeface="Calibri"/>
              </a:rPr>
              <a:t>s</a:t>
            </a:r>
          </a:p>
          <a:p>
            <a:pPr marL="447675" indent="-355600">
              <a:spcBef>
                <a:spcPts val="700"/>
              </a:spcBef>
              <a:buClr>
                <a:schemeClr val="accent1"/>
              </a:buClr>
              <a:buSzPct val="150000"/>
              <a:buFont typeface="Arial" panose="020B0604020202020204" pitchFamily="34" charset="0"/>
              <a:buChar char="•"/>
              <a:tabLst>
                <a:tab pos="447675" algn="l"/>
              </a:tabLst>
            </a:pPr>
            <a:endParaRPr lang="en-US" sz="2100" dirty="0">
              <a:cs typeface="Calibri"/>
            </a:endParaRPr>
          </a:p>
          <a:p>
            <a:pPr marL="447675" indent="-355600">
              <a:lnSpc>
                <a:spcPct val="100000"/>
              </a:lnSpc>
              <a:spcBef>
                <a:spcPts val="700"/>
              </a:spcBef>
              <a:buClr>
                <a:schemeClr val="accent1"/>
              </a:buClr>
              <a:buSzPct val="150000"/>
              <a:buFont typeface="Arial" panose="020B0604020202020204" pitchFamily="34" charset="0"/>
              <a:buChar char="•"/>
              <a:tabLst>
                <a:tab pos="447675" algn="l"/>
              </a:tabLst>
            </a:pPr>
            <a:r>
              <a:rPr lang="fr-FR" sz="2100" dirty="0">
                <a:cs typeface="Calibri"/>
              </a:rPr>
              <a:t>Concentrez-vous</a:t>
            </a:r>
            <a:r>
              <a:rPr lang="en-US" sz="2100" dirty="0">
                <a:cs typeface="Calibri"/>
              </a:rPr>
              <a:t> sur les solutions</a:t>
            </a:r>
          </a:p>
        </p:txBody>
      </p:sp>
      <p:pic>
        <p:nvPicPr>
          <p:cNvPr id="2050" name="Picture 2">
            <a:extLst>
              <a:ext uri="{FF2B5EF4-FFF2-40B4-BE49-F238E27FC236}">
                <a16:creationId xmlns:a16="http://schemas.microsoft.com/office/drawing/2014/main" id="{53DFA546-6926-7C48-8635-06894171F07C}"/>
              </a:ext>
            </a:extLst>
          </p:cNvPr>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7292464" y="802692"/>
            <a:ext cx="4756990" cy="383854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1179195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 name="Freeform: Shape 58">
            <a:extLst>
              <a:ext uri="{FF2B5EF4-FFF2-40B4-BE49-F238E27FC236}">
                <a16:creationId xmlns:a16="http://schemas.microsoft.com/office/drawing/2014/main" id="{AD6BAAF1-1B8D-B04F-9530-1FF36204CA6A}"/>
              </a:ext>
            </a:extLst>
          </p:cNvPr>
          <p:cNvSpPr/>
          <p:nvPr/>
        </p:nvSpPr>
        <p:spPr>
          <a:xfrm>
            <a:off x="477396" y="4621698"/>
            <a:ext cx="2491577" cy="1112814"/>
          </a:xfrm>
          <a:custGeom>
            <a:avLst/>
            <a:gdLst>
              <a:gd name="connsiteX0" fmla="*/ 0 w 2747451"/>
              <a:gd name="connsiteY0" fmla="*/ 0 h 1098980"/>
              <a:gd name="connsiteX1" fmla="*/ 2197961 w 2747451"/>
              <a:gd name="connsiteY1" fmla="*/ 0 h 1098980"/>
              <a:gd name="connsiteX2" fmla="*/ 2747451 w 2747451"/>
              <a:gd name="connsiteY2" fmla="*/ 549490 h 1098980"/>
              <a:gd name="connsiteX3" fmla="*/ 2197961 w 2747451"/>
              <a:gd name="connsiteY3" fmla="*/ 1098980 h 1098980"/>
              <a:gd name="connsiteX4" fmla="*/ 0 w 2747451"/>
              <a:gd name="connsiteY4" fmla="*/ 1098980 h 1098980"/>
              <a:gd name="connsiteX5" fmla="*/ 0 w 2747451"/>
              <a:gd name="connsiteY5" fmla="*/ 0 h 10989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47451" h="1098980">
                <a:moveTo>
                  <a:pt x="0" y="0"/>
                </a:moveTo>
                <a:lnTo>
                  <a:pt x="2197961" y="0"/>
                </a:lnTo>
                <a:lnTo>
                  <a:pt x="2747451" y="549490"/>
                </a:lnTo>
                <a:lnTo>
                  <a:pt x="2197961" y="1098980"/>
                </a:lnTo>
                <a:lnTo>
                  <a:pt x="0" y="1098980"/>
                </a:lnTo>
                <a:lnTo>
                  <a:pt x="0" y="0"/>
                </a:lnTo>
                <a:close/>
              </a:path>
            </a:pathLst>
          </a:custGeom>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spcFirstLastPara="0" vert="horz" wrap="square" lIns="128016" tIns="64008" rIns="306749" bIns="64008" numCol="1" spcCol="1270" anchor="ctr" anchorCtr="0">
            <a:noAutofit/>
          </a:bodyPr>
          <a:lstStyle/>
          <a:p>
            <a:pPr marL="0" lvl="0" indent="0" algn="ctr" defTabSz="1066800">
              <a:lnSpc>
                <a:spcPct val="90000"/>
              </a:lnSpc>
              <a:spcBef>
                <a:spcPct val="0"/>
              </a:spcBef>
              <a:spcAft>
                <a:spcPct val="35000"/>
              </a:spcAft>
              <a:buNone/>
            </a:pPr>
            <a:r>
              <a:rPr lang="fr-FR" sz="2000" b="1" dirty="0"/>
              <a:t>Compte-rendu à chaud</a:t>
            </a:r>
            <a:endParaRPr lang="fr-FR" sz="2000" b="1" kern="1200" dirty="0"/>
          </a:p>
        </p:txBody>
      </p:sp>
      <p:sp>
        <p:nvSpPr>
          <p:cNvPr id="160" name="Teardrop 159">
            <a:extLst>
              <a:ext uri="{FF2B5EF4-FFF2-40B4-BE49-F238E27FC236}">
                <a16:creationId xmlns:a16="http://schemas.microsoft.com/office/drawing/2014/main" id="{437FB3B5-EAC3-D144-A7B0-FFA07B0CC224}"/>
              </a:ext>
            </a:extLst>
          </p:cNvPr>
          <p:cNvSpPr/>
          <p:nvPr/>
        </p:nvSpPr>
        <p:spPr>
          <a:xfrm rot="8022189">
            <a:off x="408546" y="2794042"/>
            <a:ext cx="1644635" cy="1644635"/>
          </a:xfrm>
          <a:prstGeom prst="teardrop">
            <a:avLst>
              <a:gd name="adj" fmla="val 100000"/>
            </a:avLst>
          </a:prstGeom>
          <a:solidFill>
            <a:schemeClr val="tx2">
              <a:lumMod val="40000"/>
              <a:lumOff val="60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 name="Title 1">
            <a:extLst>
              <a:ext uri="{FF2B5EF4-FFF2-40B4-BE49-F238E27FC236}">
                <a16:creationId xmlns:a16="http://schemas.microsoft.com/office/drawing/2014/main" id="{760B04F7-B0B1-4F91-B549-742A708937C4}"/>
              </a:ext>
            </a:extLst>
          </p:cNvPr>
          <p:cNvSpPr>
            <a:spLocks noGrp="1"/>
          </p:cNvSpPr>
          <p:nvPr>
            <p:ph type="title"/>
          </p:nvPr>
        </p:nvSpPr>
        <p:spPr/>
        <p:txBody>
          <a:bodyPr>
            <a:normAutofit fontScale="90000"/>
          </a:bodyPr>
          <a:lstStyle/>
          <a:p>
            <a:r>
              <a:rPr lang="fr-FR" dirty="0"/>
              <a:t>Fonctionnement général de l’exercice sur table</a:t>
            </a:r>
          </a:p>
        </p:txBody>
      </p:sp>
      <p:sp>
        <p:nvSpPr>
          <p:cNvPr id="4" name="Date Placeholder 3">
            <a:extLst>
              <a:ext uri="{FF2B5EF4-FFF2-40B4-BE49-F238E27FC236}">
                <a16:creationId xmlns:a16="http://schemas.microsoft.com/office/drawing/2014/main" id="{E9D21762-1AC0-47DD-BF09-9B5B4DE1A823}"/>
              </a:ext>
            </a:extLst>
          </p:cNvPr>
          <p:cNvSpPr>
            <a:spLocks noGrp="1"/>
          </p:cNvSpPr>
          <p:nvPr>
            <p:ph type="dt" sz="half" idx="10"/>
          </p:nvPr>
        </p:nvSpPr>
        <p:spPr/>
        <p:txBody>
          <a:bodyPr/>
          <a:lstStyle/>
          <a:p>
            <a:fld id="{7EA682B2-33C9-4D4F-9A18-C7D5F7FE2751}" type="datetime3">
              <a:rPr lang="en-US" smtClean="0"/>
              <a:t>4 January 2021</a:t>
            </a:fld>
            <a:endParaRPr lang="en-US"/>
          </a:p>
        </p:txBody>
      </p:sp>
      <p:sp>
        <p:nvSpPr>
          <p:cNvPr id="182" name="Rectangle 181">
            <a:extLst>
              <a:ext uri="{FF2B5EF4-FFF2-40B4-BE49-F238E27FC236}">
                <a16:creationId xmlns:a16="http://schemas.microsoft.com/office/drawing/2014/main" id="{67744F97-E788-4F04-8EA4-6A6ED13C2739}"/>
              </a:ext>
            </a:extLst>
          </p:cNvPr>
          <p:cNvSpPr/>
          <p:nvPr/>
        </p:nvSpPr>
        <p:spPr>
          <a:xfrm>
            <a:off x="8480495" y="591382"/>
            <a:ext cx="3711506" cy="5969512"/>
          </a:xfrm>
          <a:prstGeom prst="rect">
            <a:avLst/>
          </a:prstGeom>
          <a:solidFill>
            <a:schemeClr val="tx2"/>
          </a:solidFill>
        </p:spPr>
        <p:txBody>
          <a:bodyPr wrap="square">
            <a:noAutofit/>
          </a:bodyPr>
          <a:lstStyle/>
          <a:p>
            <a:pPr algn="ctr"/>
            <a:endParaRPr lang="en-US" sz="2400" dirty="0">
              <a:solidFill>
                <a:schemeClr val="bg1"/>
              </a:solidFill>
            </a:endParaRPr>
          </a:p>
          <a:p>
            <a:pPr lvl="0" algn="ctr">
              <a:buClr>
                <a:srgbClr val="FFFFFF"/>
              </a:buClr>
              <a:buSzPts val="2400"/>
            </a:pPr>
            <a:r>
              <a:rPr lang="fr-FR" sz="2100" dirty="0">
                <a:solidFill>
                  <a:srgbClr val="FFFFFF"/>
                </a:solidFill>
                <a:ea typeface="Arial"/>
                <a:cs typeface="Arial"/>
                <a:sym typeface="Arial"/>
              </a:rPr>
              <a:t>C’est un exercice à participation limitée, </a:t>
            </a:r>
            <a:r>
              <a:rPr lang="fr-FR" sz="2100" dirty="0">
                <a:solidFill>
                  <a:srgbClr val="FF0000"/>
                </a:solidFill>
                <a:ea typeface="Arial"/>
                <a:cs typeface="Arial"/>
                <a:sym typeface="Arial"/>
              </a:rPr>
              <a:t>conçu dans un but précis</a:t>
            </a:r>
            <a:r>
              <a:rPr lang="en-US" sz="2100" dirty="0">
                <a:solidFill>
                  <a:srgbClr val="FFFFFF"/>
                </a:solidFill>
                <a:ea typeface="Arial"/>
                <a:cs typeface="Arial"/>
                <a:sym typeface="Arial"/>
              </a:rPr>
              <a:t>.</a:t>
            </a:r>
          </a:p>
          <a:p>
            <a:pPr lvl="0" algn="ctr">
              <a:buClr>
                <a:srgbClr val="FFFFFF"/>
              </a:buClr>
              <a:buSzPts val="2400"/>
            </a:pPr>
            <a:endParaRPr lang="en-US" sz="2100" dirty="0">
              <a:solidFill>
                <a:srgbClr val="FFFFFF"/>
              </a:solidFill>
            </a:endParaRPr>
          </a:p>
          <a:p>
            <a:pPr lvl="0" algn="ctr">
              <a:buClr>
                <a:srgbClr val="FFFFFF"/>
              </a:buClr>
              <a:buSzPts val="2400"/>
            </a:pPr>
            <a:r>
              <a:rPr lang="fr-FR" sz="2100" dirty="0">
                <a:solidFill>
                  <a:srgbClr val="FFFFFF"/>
                </a:solidFill>
                <a:ea typeface="Arial"/>
                <a:cs typeface="Arial"/>
                <a:sym typeface="Arial"/>
              </a:rPr>
              <a:t>Vous pouvez ajouter ou supprimer des diapositives</a:t>
            </a:r>
            <a:endParaRPr lang="en-US" sz="2100" dirty="0">
              <a:solidFill>
                <a:srgbClr val="FFFFFF"/>
              </a:solidFill>
              <a:ea typeface="Arial"/>
              <a:cs typeface="Arial"/>
              <a:sym typeface="Arial"/>
            </a:endParaRPr>
          </a:p>
          <a:p>
            <a:pPr algn="ctr">
              <a:buClr>
                <a:srgbClr val="FFFFFF"/>
              </a:buClr>
              <a:buSzPts val="2400"/>
            </a:pPr>
            <a:endParaRPr lang="fr-FR" sz="2100" dirty="0">
              <a:solidFill>
                <a:srgbClr val="FFFFFF"/>
              </a:solidFill>
              <a:ea typeface="Arial"/>
              <a:cs typeface="Arial"/>
              <a:sym typeface="Arial"/>
            </a:endParaRPr>
          </a:p>
          <a:p>
            <a:pPr algn="ctr">
              <a:buClr>
                <a:srgbClr val="FFFFFF"/>
              </a:buClr>
              <a:buSzPts val="2400"/>
            </a:pPr>
            <a:r>
              <a:rPr lang="fr-FR" sz="2100" dirty="0">
                <a:solidFill>
                  <a:srgbClr val="FFFFFF"/>
                </a:solidFill>
                <a:ea typeface="Arial"/>
                <a:cs typeface="Arial"/>
                <a:sym typeface="Arial"/>
              </a:rPr>
              <a:t>Ces éléments guideront une série de discussions axées sur différents scénarios portant sur des vaccins contre la COVID-19</a:t>
            </a:r>
            <a:endParaRPr lang="en-US" sz="2100" dirty="0">
              <a:solidFill>
                <a:srgbClr val="000000"/>
              </a:solidFill>
              <a:ea typeface="Arial"/>
              <a:cs typeface="Arial"/>
              <a:sym typeface="Arial"/>
            </a:endParaRPr>
          </a:p>
          <a:p>
            <a:pPr lvl="0" algn="ctr">
              <a:buClr>
                <a:srgbClr val="FFFFFF"/>
              </a:buClr>
              <a:buSzPts val="3600"/>
            </a:pPr>
            <a:endParaRPr lang="en-US" sz="3600" b="1" dirty="0">
              <a:solidFill>
                <a:srgbClr val="FFFFFF"/>
              </a:solidFill>
              <a:ea typeface="Arial"/>
              <a:cs typeface="Arial"/>
              <a:sym typeface="Arial"/>
            </a:endParaRPr>
          </a:p>
          <a:p>
            <a:pPr lvl="0" algn="ctr">
              <a:buClr>
                <a:srgbClr val="FFFFFF"/>
              </a:buClr>
              <a:buSzPts val="3600"/>
            </a:pPr>
            <a:r>
              <a:rPr lang="fr-FR" sz="2600" b="1" dirty="0">
                <a:solidFill>
                  <a:srgbClr val="FFFFFF"/>
                </a:solidFill>
                <a:ea typeface="Arial"/>
                <a:cs typeface="Arial"/>
                <a:sym typeface="Arial"/>
              </a:rPr>
              <a:t>Nous sommes tous ici pour apprendre </a:t>
            </a:r>
            <a:r>
              <a:rPr lang="fr-FR" sz="2800" b="1" dirty="0">
                <a:solidFill>
                  <a:srgbClr val="FFFFFF"/>
                </a:solidFill>
                <a:ea typeface="Arial"/>
                <a:cs typeface="Arial"/>
                <a:sym typeface="Arial"/>
              </a:rPr>
              <a:t>!</a:t>
            </a:r>
            <a:endParaRPr lang="en-US" sz="2800" dirty="0"/>
          </a:p>
        </p:txBody>
      </p:sp>
      <p:sp>
        <p:nvSpPr>
          <p:cNvPr id="136" name="Freeform: Shape 59">
            <a:extLst>
              <a:ext uri="{FF2B5EF4-FFF2-40B4-BE49-F238E27FC236}">
                <a16:creationId xmlns:a16="http://schemas.microsoft.com/office/drawing/2014/main" id="{9ADF7D14-639B-664A-8CB8-3B46EFA91E8C}"/>
              </a:ext>
            </a:extLst>
          </p:cNvPr>
          <p:cNvSpPr/>
          <p:nvPr/>
        </p:nvSpPr>
        <p:spPr>
          <a:xfrm>
            <a:off x="2675358" y="4621698"/>
            <a:ext cx="2491577" cy="1112814"/>
          </a:xfrm>
          <a:custGeom>
            <a:avLst/>
            <a:gdLst>
              <a:gd name="connsiteX0" fmla="*/ 0 w 2747451"/>
              <a:gd name="connsiteY0" fmla="*/ 0 h 1098980"/>
              <a:gd name="connsiteX1" fmla="*/ 2197961 w 2747451"/>
              <a:gd name="connsiteY1" fmla="*/ 0 h 1098980"/>
              <a:gd name="connsiteX2" fmla="*/ 2747451 w 2747451"/>
              <a:gd name="connsiteY2" fmla="*/ 549490 h 1098980"/>
              <a:gd name="connsiteX3" fmla="*/ 2197961 w 2747451"/>
              <a:gd name="connsiteY3" fmla="*/ 1098980 h 1098980"/>
              <a:gd name="connsiteX4" fmla="*/ 0 w 2747451"/>
              <a:gd name="connsiteY4" fmla="*/ 1098980 h 1098980"/>
              <a:gd name="connsiteX5" fmla="*/ 549490 w 2747451"/>
              <a:gd name="connsiteY5" fmla="*/ 549490 h 1098980"/>
              <a:gd name="connsiteX6" fmla="*/ 0 w 2747451"/>
              <a:gd name="connsiteY6" fmla="*/ 0 h 10989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47451" h="1098980">
                <a:moveTo>
                  <a:pt x="0" y="0"/>
                </a:moveTo>
                <a:lnTo>
                  <a:pt x="2197961" y="0"/>
                </a:lnTo>
                <a:lnTo>
                  <a:pt x="2747451" y="549490"/>
                </a:lnTo>
                <a:lnTo>
                  <a:pt x="2197961" y="1098980"/>
                </a:lnTo>
                <a:lnTo>
                  <a:pt x="0" y="1098980"/>
                </a:lnTo>
                <a:lnTo>
                  <a:pt x="549490" y="549490"/>
                </a:lnTo>
                <a:lnTo>
                  <a:pt x="0" y="0"/>
                </a:lnTo>
                <a:close/>
              </a:path>
            </a:pathLst>
          </a:custGeom>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spcFirstLastPara="0" vert="horz" wrap="square" lIns="645502" tIns="64008" rIns="581494" bIns="64008" numCol="1" spcCol="1270" anchor="ctr" anchorCtr="0">
            <a:noAutofit/>
          </a:bodyPr>
          <a:lstStyle/>
          <a:p>
            <a:pPr marL="0" lvl="0" indent="0" algn="ctr" defTabSz="1066800">
              <a:lnSpc>
                <a:spcPct val="90000"/>
              </a:lnSpc>
              <a:spcBef>
                <a:spcPct val="0"/>
              </a:spcBef>
              <a:spcAft>
                <a:spcPct val="35000"/>
              </a:spcAft>
              <a:buNone/>
            </a:pPr>
            <a:r>
              <a:rPr lang="fr-FR" sz="2000" b="1" dirty="0"/>
              <a:t>Débriefing encadré</a:t>
            </a:r>
            <a:endParaRPr lang="fr-FR" sz="2000" b="1" kern="1200" dirty="0"/>
          </a:p>
        </p:txBody>
      </p:sp>
      <p:sp>
        <p:nvSpPr>
          <p:cNvPr id="137" name="Freeform: Shape 60">
            <a:extLst>
              <a:ext uri="{FF2B5EF4-FFF2-40B4-BE49-F238E27FC236}">
                <a16:creationId xmlns:a16="http://schemas.microsoft.com/office/drawing/2014/main" id="{814E41E1-4D96-094B-AA6C-E6F35C6067F3}"/>
              </a:ext>
            </a:extLst>
          </p:cNvPr>
          <p:cNvSpPr/>
          <p:nvPr/>
        </p:nvSpPr>
        <p:spPr>
          <a:xfrm>
            <a:off x="4873319" y="4621698"/>
            <a:ext cx="2491577" cy="1112814"/>
          </a:xfrm>
          <a:custGeom>
            <a:avLst/>
            <a:gdLst>
              <a:gd name="connsiteX0" fmla="*/ 0 w 2747451"/>
              <a:gd name="connsiteY0" fmla="*/ 0 h 1098980"/>
              <a:gd name="connsiteX1" fmla="*/ 2197961 w 2747451"/>
              <a:gd name="connsiteY1" fmla="*/ 0 h 1098980"/>
              <a:gd name="connsiteX2" fmla="*/ 2747451 w 2747451"/>
              <a:gd name="connsiteY2" fmla="*/ 549490 h 1098980"/>
              <a:gd name="connsiteX3" fmla="*/ 2197961 w 2747451"/>
              <a:gd name="connsiteY3" fmla="*/ 1098980 h 1098980"/>
              <a:gd name="connsiteX4" fmla="*/ 0 w 2747451"/>
              <a:gd name="connsiteY4" fmla="*/ 1098980 h 1098980"/>
              <a:gd name="connsiteX5" fmla="*/ 549490 w 2747451"/>
              <a:gd name="connsiteY5" fmla="*/ 549490 h 1098980"/>
              <a:gd name="connsiteX6" fmla="*/ 0 w 2747451"/>
              <a:gd name="connsiteY6" fmla="*/ 0 h 10989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47451" h="1098980">
                <a:moveTo>
                  <a:pt x="0" y="0"/>
                </a:moveTo>
                <a:lnTo>
                  <a:pt x="2197961" y="0"/>
                </a:lnTo>
                <a:lnTo>
                  <a:pt x="2747451" y="549490"/>
                </a:lnTo>
                <a:lnTo>
                  <a:pt x="2197961" y="1098980"/>
                </a:lnTo>
                <a:lnTo>
                  <a:pt x="0" y="1098980"/>
                </a:lnTo>
                <a:lnTo>
                  <a:pt x="549490" y="549490"/>
                </a:lnTo>
                <a:lnTo>
                  <a:pt x="0" y="0"/>
                </a:lnTo>
                <a:close/>
              </a:path>
            </a:pathLst>
          </a:custGeom>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spcFirstLastPara="0" vert="horz" wrap="square" lIns="645502" tIns="64008" rIns="581494" bIns="64008" numCol="1" spcCol="1270" anchor="ctr" anchorCtr="0">
            <a:noAutofit/>
          </a:bodyPr>
          <a:lstStyle/>
          <a:p>
            <a:pPr marL="0" lvl="0" indent="0" algn="ctr" defTabSz="1066800">
              <a:lnSpc>
                <a:spcPct val="90000"/>
              </a:lnSpc>
              <a:spcBef>
                <a:spcPct val="0"/>
              </a:spcBef>
              <a:spcAft>
                <a:spcPct val="35000"/>
              </a:spcAft>
              <a:buNone/>
            </a:pPr>
            <a:r>
              <a:rPr lang="fr-FR" sz="2000" b="1" dirty="0"/>
              <a:t>Plan d’action</a:t>
            </a:r>
            <a:endParaRPr lang="fr-FR" sz="2000" b="1" kern="1200" dirty="0"/>
          </a:p>
        </p:txBody>
      </p:sp>
      <p:sp>
        <p:nvSpPr>
          <p:cNvPr id="138" name="Freeform: Shape 11">
            <a:extLst>
              <a:ext uri="{FF2B5EF4-FFF2-40B4-BE49-F238E27FC236}">
                <a16:creationId xmlns:a16="http://schemas.microsoft.com/office/drawing/2014/main" id="{DF23B482-7284-3B49-856D-432C8DC65B8E}"/>
              </a:ext>
            </a:extLst>
          </p:cNvPr>
          <p:cNvSpPr/>
          <p:nvPr/>
        </p:nvSpPr>
        <p:spPr>
          <a:xfrm>
            <a:off x="464775" y="2856325"/>
            <a:ext cx="1534696" cy="1534898"/>
          </a:xfrm>
          <a:custGeom>
            <a:avLst/>
            <a:gdLst>
              <a:gd name="connsiteX0" fmla="*/ 0 w 645166"/>
              <a:gd name="connsiteY0" fmla="*/ 322626 h 645251"/>
              <a:gd name="connsiteX1" fmla="*/ 322583 w 645166"/>
              <a:gd name="connsiteY1" fmla="*/ 0 h 645251"/>
              <a:gd name="connsiteX2" fmla="*/ 645166 w 645166"/>
              <a:gd name="connsiteY2" fmla="*/ 322626 h 645251"/>
              <a:gd name="connsiteX3" fmla="*/ 322583 w 645166"/>
              <a:gd name="connsiteY3" fmla="*/ 645252 h 645251"/>
              <a:gd name="connsiteX4" fmla="*/ 0 w 645166"/>
              <a:gd name="connsiteY4" fmla="*/ 322626 h 6452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5166" h="645251">
                <a:moveTo>
                  <a:pt x="0" y="322626"/>
                </a:moveTo>
                <a:cubicBezTo>
                  <a:pt x="0" y="144445"/>
                  <a:pt x="144425" y="0"/>
                  <a:pt x="322583" y="0"/>
                </a:cubicBezTo>
                <a:cubicBezTo>
                  <a:pt x="500741" y="0"/>
                  <a:pt x="645166" y="144445"/>
                  <a:pt x="645166" y="322626"/>
                </a:cubicBezTo>
                <a:cubicBezTo>
                  <a:pt x="645166" y="500807"/>
                  <a:pt x="500741" y="645252"/>
                  <a:pt x="322583" y="645252"/>
                </a:cubicBezTo>
                <a:cubicBezTo>
                  <a:pt x="144425" y="645252"/>
                  <a:pt x="0" y="500807"/>
                  <a:pt x="0" y="322626"/>
                </a:cubicBezTo>
                <a:close/>
              </a:path>
            </a:pathLst>
          </a:custGeom>
          <a:ln>
            <a:solidFill>
              <a:schemeClr val="accent3"/>
            </a:solid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101284" tIns="101086" rIns="100488" bIns="101086" numCol="1" spcCol="1270" anchor="ctr" anchorCtr="0">
            <a:noAutofit/>
          </a:bodyPr>
          <a:lstStyle/>
          <a:p>
            <a:pPr marL="0" lvl="0" indent="0" algn="ctr" defTabSz="311150">
              <a:lnSpc>
                <a:spcPct val="90000"/>
              </a:lnSpc>
              <a:spcBef>
                <a:spcPct val="0"/>
              </a:spcBef>
              <a:spcAft>
                <a:spcPct val="35000"/>
              </a:spcAft>
              <a:buNone/>
            </a:pPr>
            <a:r>
              <a:rPr lang="en-US" sz="2000" kern="1200"/>
              <a:t>Questions &amp; Discussion (4)</a:t>
            </a:r>
          </a:p>
        </p:txBody>
      </p:sp>
      <p:grpSp>
        <p:nvGrpSpPr>
          <p:cNvPr id="139" name="Group 138">
            <a:extLst>
              <a:ext uri="{FF2B5EF4-FFF2-40B4-BE49-F238E27FC236}">
                <a16:creationId xmlns:a16="http://schemas.microsoft.com/office/drawing/2014/main" id="{2055B020-E852-6C47-8185-224936141601}"/>
              </a:ext>
            </a:extLst>
          </p:cNvPr>
          <p:cNvGrpSpPr/>
          <p:nvPr/>
        </p:nvGrpSpPr>
        <p:grpSpPr>
          <a:xfrm>
            <a:off x="2242556" y="2816945"/>
            <a:ext cx="1644635" cy="1644635"/>
            <a:chOff x="3629642" y="2681200"/>
            <a:chExt cx="1644635" cy="1644635"/>
          </a:xfrm>
        </p:grpSpPr>
        <p:sp>
          <p:nvSpPr>
            <p:cNvPr id="158" name="Teardrop 157">
              <a:extLst>
                <a:ext uri="{FF2B5EF4-FFF2-40B4-BE49-F238E27FC236}">
                  <a16:creationId xmlns:a16="http://schemas.microsoft.com/office/drawing/2014/main" id="{F8CFC4A8-48BB-3641-8DB3-840DF53ABFD3}"/>
                </a:ext>
              </a:extLst>
            </p:cNvPr>
            <p:cNvSpPr/>
            <p:nvPr/>
          </p:nvSpPr>
          <p:spPr>
            <a:xfrm rot="13405948">
              <a:off x="3629642" y="2681200"/>
              <a:ext cx="1644635" cy="1644635"/>
            </a:xfrm>
            <a:prstGeom prst="teardrop">
              <a:avLst>
                <a:gd name="adj" fmla="val 100000"/>
              </a:avLst>
            </a:prstGeom>
            <a:solidFill>
              <a:schemeClr val="accent3"/>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59" name="Freeform: Shape 15">
              <a:extLst>
                <a:ext uri="{FF2B5EF4-FFF2-40B4-BE49-F238E27FC236}">
                  <a16:creationId xmlns:a16="http://schemas.microsoft.com/office/drawing/2014/main" id="{7DC48AB0-475B-DE48-B04C-6C087475CF84}"/>
                </a:ext>
              </a:extLst>
            </p:cNvPr>
            <p:cNvSpPr/>
            <p:nvPr/>
          </p:nvSpPr>
          <p:spPr>
            <a:xfrm>
              <a:off x="3679100" y="2730618"/>
              <a:ext cx="1534696" cy="1534898"/>
            </a:xfrm>
            <a:custGeom>
              <a:avLst/>
              <a:gdLst>
                <a:gd name="connsiteX0" fmla="*/ 0 w 645166"/>
                <a:gd name="connsiteY0" fmla="*/ 322626 h 645251"/>
                <a:gd name="connsiteX1" fmla="*/ 322583 w 645166"/>
                <a:gd name="connsiteY1" fmla="*/ 0 h 645251"/>
                <a:gd name="connsiteX2" fmla="*/ 645166 w 645166"/>
                <a:gd name="connsiteY2" fmla="*/ 322626 h 645251"/>
                <a:gd name="connsiteX3" fmla="*/ 322583 w 645166"/>
                <a:gd name="connsiteY3" fmla="*/ 645252 h 645251"/>
                <a:gd name="connsiteX4" fmla="*/ 0 w 645166"/>
                <a:gd name="connsiteY4" fmla="*/ 322626 h 6452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5166" h="645251">
                  <a:moveTo>
                    <a:pt x="0" y="322626"/>
                  </a:moveTo>
                  <a:cubicBezTo>
                    <a:pt x="0" y="144445"/>
                    <a:pt x="144425" y="0"/>
                    <a:pt x="322583" y="0"/>
                  </a:cubicBezTo>
                  <a:cubicBezTo>
                    <a:pt x="500741" y="0"/>
                    <a:pt x="645166" y="144445"/>
                    <a:pt x="645166" y="322626"/>
                  </a:cubicBezTo>
                  <a:cubicBezTo>
                    <a:pt x="645166" y="500807"/>
                    <a:pt x="500741" y="645252"/>
                    <a:pt x="322583" y="645252"/>
                  </a:cubicBezTo>
                  <a:cubicBezTo>
                    <a:pt x="144425" y="645252"/>
                    <a:pt x="0" y="500807"/>
                    <a:pt x="0" y="322626"/>
                  </a:cubicBezTo>
                  <a:close/>
                </a:path>
              </a:pathLst>
            </a:custGeom>
            <a:ln>
              <a:solidFill>
                <a:schemeClr val="bg1"/>
              </a:solid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100487" tIns="101086" rIns="101285" bIns="101086" numCol="1" spcCol="1270" anchor="ctr" anchorCtr="0">
              <a:noAutofit/>
            </a:bodyPr>
            <a:lstStyle/>
            <a:p>
              <a:pPr marL="0" lvl="0" indent="0" algn="ctr" defTabSz="311150">
                <a:lnSpc>
                  <a:spcPct val="90000"/>
                </a:lnSpc>
                <a:spcBef>
                  <a:spcPct val="0"/>
                </a:spcBef>
                <a:spcAft>
                  <a:spcPct val="35000"/>
                </a:spcAft>
                <a:buNone/>
              </a:pPr>
              <a:r>
                <a:rPr lang="fr-FR" sz="2000" b="1" kern="1200" dirty="0"/>
                <a:t>Scénario actualisé</a:t>
              </a:r>
              <a:endParaRPr lang="en-US" sz="2000" b="1" kern="1200" dirty="0"/>
            </a:p>
          </p:txBody>
        </p:sp>
      </p:grpSp>
      <p:grpSp>
        <p:nvGrpSpPr>
          <p:cNvPr id="140" name="Group 139">
            <a:extLst>
              <a:ext uri="{FF2B5EF4-FFF2-40B4-BE49-F238E27FC236}">
                <a16:creationId xmlns:a16="http://schemas.microsoft.com/office/drawing/2014/main" id="{D2C87D2B-D50A-7D4A-9679-1C5A7045F57D}"/>
              </a:ext>
            </a:extLst>
          </p:cNvPr>
          <p:cNvGrpSpPr/>
          <p:nvPr/>
        </p:nvGrpSpPr>
        <p:grpSpPr>
          <a:xfrm>
            <a:off x="4036923" y="2817024"/>
            <a:ext cx="1644635" cy="1644635"/>
            <a:chOff x="5191292" y="2681279"/>
            <a:chExt cx="1644635" cy="1644635"/>
          </a:xfrm>
        </p:grpSpPr>
        <p:sp>
          <p:nvSpPr>
            <p:cNvPr id="156" name="Teardrop 155">
              <a:extLst>
                <a:ext uri="{FF2B5EF4-FFF2-40B4-BE49-F238E27FC236}">
                  <a16:creationId xmlns:a16="http://schemas.microsoft.com/office/drawing/2014/main" id="{FE73E9C8-6FF6-034D-937B-FB81777EEC78}"/>
                </a:ext>
              </a:extLst>
            </p:cNvPr>
            <p:cNvSpPr/>
            <p:nvPr/>
          </p:nvSpPr>
          <p:spPr>
            <a:xfrm rot="13592100">
              <a:off x="5191292" y="2681279"/>
              <a:ext cx="1644635" cy="1644635"/>
            </a:xfrm>
            <a:prstGeom prst="teardrop">
              <a:avLst>
                <a:gd name="adj" fmla="val 100000"/>
              </a:avLst>
            </a:prstGeom>
            <a:solidFill>
              <a:schemeClr val="tx2">
                <a:lumMod val="40000"/>
                <a:lumOff val="60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57" name="Freeform: Shape 29">
              <a:extLst>
                <a:ext uri="{FF2B5EF4-FFF2-40B4-BE49-F238E27FC236}">
                  <a16:creationId xmlns:a16="http://schemas.microsoft.com/office/drawing/2014/main" id="{FC2D4428-7B7B-624C-8D3F-3AFD46E7AB53}"/>
                </a:ext>
              </a:extLst>
            </p:cNvPr>
            <p:cNvSpPr/>
            <p:nvPr/>
          </p:nvSpPr>
          <p:spPr>
            <a:xfrm>
              <a:off x="5246263" y="2730618"/>
              <a:ext cx="1534696" cy="1534898"/>
            </a:xfrm>
            <a:custGeom>
              <a:avLst/>
              <a:gdLst>
                <a:gd name="connsiteX0" fmla="*/ 0 w 645166"/>
                <a:gd name="connsiteY0" fmla="*/ 322626 h 645251"/>
                <a:gd name="connsiteX1" fmla="*/ 322583 w 645166"/>
                <a:gd name="connsiteY1" fmla="*/ 0 h 645251"/>
                <a:gd name="connsiteX2" fmla="*/ 645166 w 645166"/>
                <a:gd name="connsiteY2" fmla="*/ 322626 h 645251"/>
                <a:gd name="connsiteX3" fmla="*/ 322583 w 645166"/>
                <a:gd name="connsiteY3" fmla="*/ 645252 h 645251"/>
                <a:gd name="connsiteX4" fmla="*/ 0 w 645166"/>
                <a:gd name="connsiteY4" fmla="*/ 322626 h 6452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5166" h="645251">
                  <a:moveTo>
                    <a:pt x="0" y="322626"/>
                  </a:moveTo>
                  <a:cubicBezTo>
                    <a:pt x="0" y="144445"/>
                    <a:pt x="144425" y="0"/>
                    <a:pt x="322583" y="0"/>
                  </a:cubicBezTo>
                  <a:cubicBezTo>
                    <a:pt x="500741" y="0"/>
                    <a:pt x="645166" y="144445"/>
                    <a:pt x="645166" y="322626"/>
                  </a:cubicBezTo>
                  <a:cubicBezTo>
                    <a:pt x="645166" y="500807"/>
                    <a:pt x="500741" y="645252"/>
                    <a:pt x="322583" y="645252"/>
                  </a:cubicBezTo>
                  <a:cubicBezTo>
                    <a:pt x="144425" y="645252"/>
                    <a:pt x="0" y="500807"/>
                    <a:pt x="0" y="322626"/>
                  </a:cubicBezTo>
                  <a:close/>
                </a:path>
              </a:pathLst>
            </a:custGeom>
            <a:ln>
              <a:solidFill>
                <a:schemeClr val="accent3"/>
              </a:solid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100488" tIns="101086" rIns="101284" bIns="101086" numCol="1" spcCol="1270" anchor="ctr" anchorCtr="0">
              <a:noAutofit/>
            </a:bodyPr>
            <a:lstStyle/>
            <a:p>
              <a:pPr marL="0" lvl="0" indent="0" algn="ctr" defTabSz="311150">
                <a:lnSpc>
                  <a:spcPct val="90000"/>
                </a:lnSpc>
                <a:spcBef>
                  <a:spcPct val="0"/>
                </a:spcBef>
                <a:spcAft>
                  <a:spcPct val="35000"/>
                </a:spcAft>
                <a:buNone/>
              </a:pPr>
              <a:r>
                <a:rPr lang="en-US" sz="2000" kern="1200"/>
                <a:t>Questions &amp; Discussion (3)</a:t>
              </a:r>
            </a:p>
          </p:txBody>
        </p:sp>
      </p:grpSp>
      <p:grpSp>
        <p:nvGrpSpPr>
          <p:cNvPr id="141" name="Group 140">
            <a:extLst>
              <a:ext uri="{FF2B5EF4-FFF2-40B4-BE49-F238E27FC236}">
                <a16:creationId xmlns:a16="http://schemas.microsoft.com/office/drawing/2014/main" id="{BF61C5E5-1DA1-884C-8CDC-7013D9E646C0}"/>
              </a:ext>
            </a:extLst>
          </p:cNvPr>
          <p:cNvGrpSpPr/>
          <p:nvPr/>
        </p:nvGrpSpPr>
        <p:grpSpPr>
          <a:xfrm>
            <a:off x="5850069" y="2809084"/>
            <a:ext cx="1644635" cy="1644635"/>
            <a:chOff x="3629642" y="2681200"/>
            <a:chExt cx="1644635" cy="1644635"/>
          </a:xfrm>
        </p:grpSpPr>
        <p:sp>
          <p:nvSpPr>
            <p:cNvPr id="154" name="Teardrop 153">
              <a:extLst>
                <a:ext uri="{FF2B5EF4-FFF2-40B4-BE49-F238E27FC236}">
                  <a16:creationId xmlns:a16="http://schemas.microsoft.com/office/drawing/2014/main" id="{CBB87E28-BCA7-1440-99B8-2ABBA1DB82E3}"/>
                </a:ext>
              </a:extLst>
            </p:cNvPr>
            <p:cNvSpPr/>
            <p:nvPr/>
          </p:nvSpPr>
          <p:spPr>
            <a:xfrm rot="13405948">
              <a:off x="3629642" y="2681200"/>
              <a:ext cx="1644635" cy="1644635"/>
            </a:xfrm>
            <a:prstGeom prst="teardrop">
              <a:avLst>
                <a:gd name="adj" fmla="val 100000"/>
              </a:avLst>
            </a:prstGeom>
            <a:solidFill>
              <a:schemeClr val="accent3"/>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55" name="Freeform: Shape 47">
              <a:extLst>
                <a:ext uri="{FF2B5EF4-FFF2-40B4-BE49-F238E27FC236}">
                  <a16:creationId xmlns:a16="http://schemas.microsoft.com/office/drawing/2014/main" id="{67AA09DB-BF9A-034C-9505-A8E520311841}"/>
                </a:ext>
              </a:extLst>
            </p:cNvPr>
            <p:cNvSpPr/>
            <p:nvPr/>
          </p:nvSpPr>
          <p:spPr>
            <a:xfrm>
              <a:off x="3679100" y="2730618"/>
              <a:ext cx="1534696" cy="1534898"/>
            </a:xfrm>
            <a:custGeom>
              <a:avLst/>
              <a:gdLst>
                <a:gd name="connsiteX0" fmla="*/ 0 w 645166"/>
                <a:gd name="connsiteY0" fmla="*/ 322626 h 645251"/>
                <a:gd name="connsiteX1" fmla="*/ 322583 w 645166"/>
                <a:gd name="connsiteY1" fmla="*/ 0 h 645251"/>
                <a:gd name="connsiteX2" fmla="*/ 645166 w 645166"/>
                <a:gd name="connsiteY2" fmla="*/ 322626 h 645251"/>
                <a:gd name="connsiteX3" fmla="*/ 322583 w 645166"/>
                <a:gd name="connsiteY3" fmla="*/ 645252 h 645251"/>
                <a:gd name="connsiteX4" fmla="*/ 0 w 645166"/>
                <a:gd name="connsiteY4" fmla="*/ 322626 h 6452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5166" h="645251">
                  <a:moveTo>
                    <a:pt x="0" y="322626"/>
                  </a:moveTo>
                  <a:cubicBezTo>
                    <a:pt x="0" y="144445"/>
                    <a:pt x="144425" y="0"/>
                    <a:pt x="322583" y="0"/>
                  </a:cubicBezTo>
                  <a:cubicBezTo>
                    <a:pt x="500741" y="0"/>
                    <a:pt x="645166" y="144445"/>
                    <a:pt x="645166" y="322626"/>
                  </a:cubicBezTo>
                  <a:cubicBezTo>
                    <a:pt x="645166" y="500807"/>
                    <a:pt x="500741" y="645252"/>
                    <a:pt x="322583" y="645252"/>
                  </a:cubicBezTo>
                  <a:cubicBezTo>
                    <a:pt x="144425" y="645252"/>
                    <a:pt x="0" y="500807"/>
                    <a:pt x="0" y="322626"/>
                  </a:cubicBezTo>
                  <a:close/>
                </a:path>
              </a:pathLst>
            </a:custGeom>
            <a:ln>
              <a:solidFill>
                <a:schemeClr val="bg1"/>
              </a:solid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100487" tIns="101086" rIns="101285" bIns="101086" numCol="1" spcCol="1270" anchor="ctr" anchorCtr="0">
              <a:noAutofit/>
            </a:bodyPr>
            <a:lstStyle/>
            <a:p>
              <a:pPr marL="0" lvl="0" indent="0" algn="ctr" defTabSz="311150">
                <a:lnSpc>
                  <a:spcPct val="90000"/>
                </a:lnSpc>
                <a:spcBef>
                  <a:spcPct val="0"/>
                </a:spcBef>
                <a:spcAft>
                  <a:spcPct val="35000"/>
                </a:spcAft>
                <a:buNone/>
              </a:pPr>
              <a:r>
                <a:rPr lang="fr-FR" sz="2000" b="1" kern="1200" dirty="0"/>
                <a:t>Scénario actualisé</a:t>
              </a:r>
            </a:p>
          </p:txBody>
        </p:sp>
      </p:grpSp>
      <p:grpSp>
        <p:nvGrpSpPr>
          <p:cNvPr id="142" name="Group 141">
            <a:extLst>
              <a:ext uri="{FF2B5EF4-FFF2-40B4-BE49-F238E27FC236}">
                <a16:creationId xmlns:a16="http://schemas.microsoft.com/office/drawing/2014/main" id="{07149D95-D330-BE43-AB5F-BA5928539564}"/>
              </a:ext>
            </a:extLst>
          </p:cNvPr>
          <p:cNvGrpSpPr/>
          <p:nvPr/>
        </p:nvGrpSpPr>
        <p:grpSpPr>
          <a:xfrm>
            <a:off x="5833736" y="985391"/>
            <a:ext cx="1644635" cy="1644635"/>
            <a:chOff x="5262835" y="846236"/>
            <a:chExt cx="1644635" cy="1644635"/>
          </a:xfrm>
        </p:grpSpPr>
        <p:sp>
          <p:nvSpPr>
            <p:cNvPr id="152" name="Teardrop 151">
              <a:extLst>
                <a:ext uri="{FF2B5EF4-FFF2-40B4-BE49-F238E27FC236}">
                  <a16:creationId xmlns:a16="http://schemas.microsoft.com/office/drawing/2014/main" id="{FF17A8E7-47C9-654F-9341-F9E8C80C4EC3}"/>
                </a:ext>
              </a:extLst>
            </p:cNvPr>
            <p:cNvSpPr/>
            <p:nvPr/>
          </p:nvSpPr>
          <p:spPr>
            <a:xfrm rot="8156363">
              <a:off x="5262835" y="846236"/>
              <a:ext cx="1644635" cy="1644635"/>
            </a:xfrm>
            <a:prstGeom prst="teardrop">
              <a:avLst>
                <a:gd name="adj" fmla="val 100000"/>
              </a:avLst>
            </a:prstGeom>
            <a:solidFill>
              <a:schemeClr val="tx2">
                <a:lumMod val="40000"/>
                <a:lumOff val="60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53" name="Freeform: Shape 31">
              <a:extLst>
                <a:ext uri="{FF2B5EF4-FFF2-40B4-BE49-F238E27FC236}">
                  <a16:creationId xmlns:a16="http://schemas.microsoft.com/office/drawing/2014/main" id="{1CCBC2DB-F8CD-E942-900B-3D682A4DB77B}"/>
                </a:ext>
              </a:extLst>
            </p:cNvPr>
            <p:cNvSpPr/>
            <p:nvPr/>
          </p:nvSpPr>
          <p:spPr>
            <a:xfrm>
              <a:off x="5317806" y="901250"/>
              <a:ext cx="1534696" cy="1534898"/>
            </a:xfrm>
            <a:custGeom>
              <a:avLst/>
              <a:gdLst>
                <a:gd name="connsiteX0" fmla="*/ 0 w 645166"/>
                <a:gd name="connsiteY0" fmla="*/ 322626 h 645251"/>
                <a:gd name="connsiteX1" fmla="*/ 322583 w 645166"/>
                <a:gd name="connsiteY1" fmla="*/ 0 h 645251"/>
                <a:gd name="connsiteX2" fmla="*/ 645166 w 645166"/>
                <a:gd name="connsiteY2" fmla="*/ 322626 h 645251"/>
                <a:gd name="connsiteX3" fmla="*/ 322583 w 645166"/>
                <a:gd name="connsiteY3" fmla="*/ 645252 h 645251"/>
                <a:gd name="connsiteX4" fmla="*/ 0 w 645166"/>
                <a:gd name="connsiteY4" fmla="*/ 322626 h 6452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5166" h="645251">
                  <a:moveTo>
                    <a:pt x="0" y="322626"/>
                  </a:moveTo>
                  <a:cubicBezTo>
                    <a:pt x="0" y="144445"/>
                    <a:pt x="144425" y="0"/>
                    <a:pt x="322583" y="0"/>
                  </a:cubicBezTo>
                  <a:cubicBezTo>
                    <a:pt x="500741" y="0"/>
                    <a:pt x="645166" y="144445"/>
                    <a:pt x="645166" y="322626"/>
                  </a:cubicBezTo>
                  <a:cubicBezTo>
                    <a:pt x="645166" y="500807"/>
                    <a:pt x="500741" y="645252"/>
                    <a:pt x="322583" y="645252"/>
                  </a:cubicBezTo>
                  <a:cubicBezTo>
                    <a:pt x="144425" y="645252"/>
                    <a:pt x="0" y="500807"/>
                    <a:pt x="0" y="322626"/>
                  </a:cubicBezTo>
                  <a:close/>
                </a:path>
              </a:pathLst>
            </a:custGeom>
            <a:ln>
              <a:solidFill>
                <a:schemeClr val="accent3"/>
              </a:solid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101284" tIns="101086" rIns="100488" bIns="101086" numCol="1" spcCol="1270" anchor="ctr" anchorCtr="0">
              <a:noAutofit/>
            </a:bodyPr>
            <a:lstStyle/>
            <a:p>
              <a:pPr marL="0" lvl="0" indent="0" algn="ctr" defTabSz="311150">
                <a:lnSpc>
                  <a:spcPct val="90000"/>
                </a:lnSpc>
                <a:spcBef>
                  <a:spcPct val="0"/>
                </a:spcBef>
                <a:spcAft>
                  <a:spcPct val="35000"/>
                </a:spcAft>
                <a:buNone/>
              </a:pPr>
              <a:r>
                <a:rPr lang="en-US" sz="2000" kern="1200"/>
                <a:t>Questions &amp; Discussion (2)</a:t>
              </a:r>
            </a:p>
          </p:txBody>
        </p:sp>
      </p:grpSp>
      <p:grpSp>
        <p:nvGrpSpPr>
          <p:cNvPr id="143" name="Group 142">
            <a:extLst>
              <a:ext uri="{FF2B5EF4-FFF2-40B4-BE49-F238E27FC236}">
                <a16:creationId xmlns:a16="http://schemas.microsoft.com/office/drawing/2014/main" id="{CEA16603-5D8B-A94D-B721-4A509CC81A8E}"/>
              </a:ext>
            </a:extLst>
          </p:cNvPr>
          <p:cNvGrpSpPr/>
          <p:nvPr/>
        </p:nvGrpSpPr>
        <p:grpSpPr>
          <a:xfrm>
            <a:off x="4025263" y="926360"/>
            <a:ext cx="1644635" cy="1644635"/>
            <a:chOff x="3549197" y="787205"/>
            <a:chExt cx="1644635" cy="1644635"/>
          </a:xfrm>
        </p:grpSpPr>
        <p:sp>
          <p:nvSpPr>
            <p:cNvPr id="150" name="Teardrop 149">
              <a:extLst>
                <a:ext uri="{FF2B5EF4-FFF2-40B4-BE49-F238E27FC236}">
                  <a16:creationId xmlns:a16="http://schemas.microsoft.com/office/drawing/2014/main" id="{AE04D2DA-E756-5342-93B1-6424ABBA12CC}"/>
                </a:ext>
              </a:extLst>
            </p:cNvPr>
            <p:cNvSpPr/>
            <p:nvPr/>
          </p:nvSpPr>
          <p:spPr>
            <a:xfrm rot="2700000">
              <a:off x="3549197" y="787205"/>
              <a:ext cx="1644635" cy="1644635"/>
            </a:xfrm>
            <a:prstGeom prst="teardrop">
              <a:avLst>
                <a:gd name="adj" fmla="val 100000"/>
              </a:avLst>
            </a:prstGeom>
            <a:solidFill>
              <a:schemeClr val="accent3"/>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51" name="Freeform: Shape 33">
              <a:extLst>
                <a:ext uri="{FF2B5EF4-FFF2-40B4-BE49-F238E27FC236}">
                  <a16:creationId xmlns:a16="http://schemas.microsoft.com/office/drawing/2014/main" id="{D0A253C1-2134-7E41-88A6-3D8863319798}"/>
                </a:ext>
              </a:extLst>
            </p:cNvPr>
            <p:cNvSpPr/>
            <p:nvPr/>
          </p:nvSpPr>
          <p:spPr>
            <a:xfrm>
              <a:off x="3604165" y="842219"/>
              <a:ext cx="1534696" cy="1534898"/>
            </a:xfrm>
            <a:custGeom>
              <a:avLst/>
              <a:gdLst>
                <a:gd name="connsiteX0" fmla="*/ 0 w 645166"/>
                <a:gd name="connsiteY0" fmla="*/ 322626 h 645251"/>
                <a:gd name="connsiteX1" fmla="*/ 322583 w 645166"/>
                <a:gd name="connsiteY1" fmla="*/ 0 h 645251"/>
                <a:gd name="connsiteX2" fmla="*/ 645166 w 645166"/>
                <a:gd name="connsiteY2" fmla="*/ 322626 h 645251"/>
                <a:gd name="connsiteX3" fmla="*/ 322583 w 645166"/>
                <a:gd name="connsiteY3" fmla="*/ 645252 h 645251"/>
                <a:gd name="connsiteX4" fmla="*/ 0 w 645166"/>
                <a:gd name="connsiteY4" fmla="*/ 322626 h 6452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5166" h="645251">
                  <a:moveTo>
                    <a:pt x="0" y="322626"/>
                  </a:moveTo>
                  <a:cubicBezTo>
                    <a:pt x="0" y="144445"/>
                    <a:pt x="144425" y="0"/>
                    <a:pt x="322583" y="0"/>
                  </a:cubicBezTo>
                  <a:cubicBezTo>
                    <a:pt x="500741" y="0"/>
                    <a:pt x="645166" y="144445"/>
                    <a:pt x="645166" y="322626"/>
                  </a:cubicBezTo>
                  <a:cubicBezTo>
                    <a:pt x="645166" y="500807"/>
                    <a:pt x="500741" y="645252"/>
                    <a:pt x="322583" y="645252"/>
                  </a:cubicBezTo>
                  <a:cubicBezTo>
                    <a:pt x="144425" y="645252"/>
                    <a:pt x="0" y="500807"/>
                    <a:pt x="0" y="322626"/>
                  </a:cubicBezTo>
                  <a:close/>
                </a:path>
              </a:pathLst>
            </a:custGeom>
            <a:ln>
              <a:solidFill>
                <a:schemeClr val="bg1"/>
              </a:solid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101284" tIns="101086" rIns="100488" bIns="101086" numCol="1" spcCol="1270" anchor="ctr" anchorCtr="0">
              <a:noAutofit/>
            </a:bodyPr>
            <a:lstStyle/>
            <a:p>
              <a:pPr marL="0" lvl="0" indent="0" algn="ctr" defTabSz="311150">
                <a:lnSpc>
                  <a:spcPct val="90000"/>
                </a:lnSpc>
                <a:spcBef>
                  <a:spcPct val="0"/>
                </a:spcBef>
                <a:spcAft>
                  <a:spcPct val="35000"/>
                </a:spcAft>
                <a:buNone/>
              </a:pPr>
              <a:r>
                <a:rPr lang="fr-FR" sz="2000" b="1" kern="1200" dirty="0"/>
                <a:t>Scénario actualisé</a:t>
              </a:r>
              <a:endParaRPr lang="en-US" sz="2000" b="1" kern="1200" dirty="0"/>
            </a:p>
          </p:txBody>
        </p:sp>
      </p:grpSp>
      <p:grpSp>
        <p:nvGrpSpPr>
          <p:cNvPr id="144" name="Group 143">
            <a:extLst>
              <a:ext uri="{FF2B5EF4-FFF2-40B4-BE49-F238E27FC236}">
                <a16:creationId xmlns:a16="http://schemas.microsoft.com/office/drawing/2014/main" id="{35098FDA-24BE-D842-9BE0-F065FAA12BA0}"/>
              </a:ext>
            </a:extLst>
          </p:cNvPr>
          <p:cNvGrpSpPr/>
          <p:nvPr/>
        </p:nvGrpSpPr>
        <p:grpSpPr>
          <a:xfrm>
            <a:off x="2223328" y="926360"/>
            <a:ext cx="1644635" cy="1644635"/>
            <a:chOff x="1849662" y="787205"/>
            <a:chExt cx="1644635" cy="1644635"/>
          </a:xfrm>
        </p:grpSpPr>
        <p:sp>
          <p:nvSpPr>
            <p:cNvPr id="148" name="Teardrop 147">
              <a:extLst>
                <a:ext uri="{FF2B5EF4-FFF2-40B4-BE49-F238E27FC236}">
                  <a16:creationId xmlns:a16="http://schemas.microsoft.com/office/drawing/2014/main" id="{1AF1FECD-BBA7-9042-9561-EB2067397285}"/>
                </a:ext>
              </a:extLst>
            </p:cNvPr>
            <p:cNvSpPr/>
            <p:nvPr/>
          </p:nvSpPr>
          <p:spPr>
            <a:xfrm rot="2700000">
              <a:off x="1849662" y="787205"/>
              <a:ext cx="1644635" cy="1644635"/>
            </a:xfrm>
            <a:prstGeom prst="teardrop">
              <a:avLst>
                <a:gd name="adj" fmla="val 100000"/>
              </a:avLst>
            </a:prstGeom>
            <a:solidFill>
              <a:schemeClr val="tx2">
                <a:lumMod val="40000"/>
                <a:lumOff val="60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49" name="Freeform: Shape 36">
              <a:extLst>
                <a:ext uri="{FF2B5EF4-FFF2-40B4-BE49-F238E27FC236}">
                  <a16:creationId xmlns:a16="http://schemas.microsoft.com/office/drawing/2014/main" id="{64B3F73E-9DE4-B04D-9DCF-733F2F7072E4}"/>
                </a:ext>
              </a:extLst>
            </p:cNvPr>
            <p:cNvSpPr/>
            <p:nvPr/>
          </p:nvSpPr>
          <p:spPr>
            <a:xfrm>
              <a:off x="1904631" y="842219"/>
              <a:ext cx="1534696" cy="1534898"/>
            </a:xfrm>
            <a:custGeom>
              <a:avLst/>
              <a:gdLst>
                <a:gd name="connsiteX0" fmla="*/ 0 w 645166"/>
                <a:gd name="connsiteY0" fmla="*/ 322626 h 645251"/>
                <a:gd name="connsiteX1" fmla="*/ 322583 w 645166"/>
                <a:gd name="connsiteY1" fmla="*/ 0 h 645251"/>
                <a:gd name="connsiteX2" fmla="*/ 645166 w 645166"/>
                <a:gd name="connsiteY2" fmla="*/ 322626 h 645251"/>
                <a:gd name="connsiteX3" fmla="*/ 322583 w 645166"/>
                <a:gd name="connsiteY3" fmla="*/ 645252 h 645251"/>
                <a:gd name="connsiteX4" fmla="*/ 0 w 645166"/>
                <a:gd name="connsiteY4" fmla="*/ 322626 h 6452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5166" h="645251">
                  <a:moveTo>
                    <a:pt x="0" y="322626"/>
                  </a:moveTo>
                  <a:cubicBezTo>
                    <a:pt x="0" y="144445"/>
                    <a:pt x="144425" y="0"/>
                    <a:pt x="322583" y="0"/>
                  </a:cubicBezTo>
                  <a:cubicBezTo>
                    <a:pt x="500741" y="0"/>
                    <a:pt x="645166" y="144445"/>
                    <a:pt x="645166" y="322626"/>
                  </a:cubicBezTo>
                  <a:cubicBezTo>
                    <a:pt x="645166" y="500807"/>
                    <a:pt x="500741" y="645252"/>
                    <a:pt x="322583" y="645252"/>
                  </a:cubicBezTo>
                  <a:cubicBezTo>
                    <a:pt x="144425" y="645252"/>
                    <a:pt x="0" y="500807"/>
                    <a:pt x="0" y="322626"/>
                  </a:cubicBezTo>
                  <a:close/>
                </a:path>
              </a:pathLst>
            </a:custGeom>
            <a:ln>
              <a:solidFill>
                <a:schemeClr val="accent3"/>
              </a:solid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101285" tIns="101086" rIns="100487" bIns="101086" numCol="1" spcCol="1270" anchor="ctr" anchorCtr="0">
              <a:noAutofit/>
            </a:bodyPr>
            <a:lstStyle/>
            <a:p>
              <a:pPr marL="0" lvl="0" indent="0" algn="ctr" defTabSz="311150">
                <a:lnSpc>
                  <a:spcPct val="90000"/>
                </a:lnSpc>
                <a:spcBef>
                  <a:spcPct val="0"/>
                </a:spcBef>
                <a:spcAft>
                  <a:spcPct val="35000"/>
                </a:spcAft>
                <a:buNone/>
              </a:pPr>
              <a:r>
                <a:rPr lang="en-US" sz="2000" kern="1200"/>
                <a:t>Questions &amp; Discussion (1)</a:t>
              </a:r>
            </a:p>
          </p:txBody>
        </p:sp>
      </p:grpSp>
      <p:grpSp>
        <p:nvGrpSpPr>
          <p:cNvPr id="145" name="Group 144">
            <a:extLst>
              <a:ext uri="{FF2B5EF4-FFF2-40B4-BE49-F238E27FC236}">
                <a16:creationId xmlns:a16="http://schemas.microsoft.com/office/drawing/2014/main" id="{D2928730-EF7E-BB44-8F45-686075B0F348}"/>
              </a:ext>
            </a:extLst>
          </p:cNvPr>
          <p:cNvGrpSpPr/>
          <p:nvPr/>
        </p:nvGrpSpPr>
        <p:grpSpPr>
          <a:xfrm>
            <a:off x="408547" y="926360"/>
            <a:ext cx="1644635" cy="1644635"/>
            <a:chOff x="150128" y="787205"/>
            <a:chExt cx="1644635" cy="1644635"/>
          </a:xfrm>
        </p:grpSpPr>
        <p:sp>
          <p:nvSpPr>
            <p:cNvPr id="146" name="Teardrop 145">
              <a:extLst>
                <a:ext uri="{FF2B5EF4-FFF2-40B4-BE49-F238E27FC236}">
                  <a16:creationId xmlns:a16="http://schemas.microsoft.com/office/drawing/2014/main" id="{244B595D-8CC9-1744-BBB2-8BCDDFD71CFB}"/>
                </a:ext>
              </a:extLst>
            </p:cNvPr>
            <p:cNvSpPr/>
            <p:nvPr/>
          </p:nvSpPr>
          <p:spPr>
            <a:xfrm rot="2700000">
              <a:off x="150128" y="787205"/>
              <a:ext cx="1644635" cy="1644635"/>
            </a:xfrm>
            <a:prstGeom prst="teardrop">
              <a:avLst>
                <a:gd name="adj" fmla="val 100000"/>
              </a:avLst>
            </a:prstGeom>
            <a:solidFill>
              <a:schemeClr val="accent3"/>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47" name="Freeform: Shape 38">
              <a:extLst>
                <a:ext uri="{FF2B5EF4-FFF2-40B4-BE49-F238E27FC236}">
                  <a16:creationId xmlns:a16="http://schemas.microsoft.com/office/drawing/2014/main" id="{D281536F-D71C-3C49-A870-2CAE77F2537A}"/>
                </a:ext>
              </a:extLst>
            </p:cNvPr>
            <p:cNvSpPr/>
            <p:nvPr/>
          </p:nvSpPr>
          <p:spPr>
            <a:xfrm>
              <a:off x="205099" y="842219"/>
              <a:ext cx="1534696" cy="1534898"/>
            </a:xfrm>
            <a:custGeom>
              <a:avLst/>
              <a:gdLst>
                <a:gd name="connsiteX0" fmla="*/ 0 w 645166"/>
                <a:gd name="connsiteY0" fmla="*/ 322626 h 645251"/>
                <a:gd name="connsiteX1" fmla="*/ 322583 w 645166"/>
                <a:gd name="connsiteY1" fmla="*/ 0 h 645251"/>
                <a:gd name="connsiteX2" fmla="*/ 645166 w 645166"/>
                <a:gd name="connsiteY2" fmla="*/ 322626 h 645251"/>
                <a:gd name="connsiteX3" fmla="*/ 322583 w 645166"/>
                <a:gd name="connsiteY3" fmla="*/ 645252 h 645251"/>
                <a:gd name="connsiteX4" fmla="*/ 0 w 645166"/>
                <a:gd name="connsiteY4" fmla="*/ 322626 h 6452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5166" h="645251">
                  <a:moveTo>
                    <a:pt x="0" y="322626"/>
                  </a:moveTo>
                  <a:cubicBezTo>
                    <a:pt x="0" y="144445"/>
                    <a:pt x="144425" y="0"/>
                    <a:pt x="322583" y="0"/>
                  </a:cubicBezTo>
                  <a:cubicBezTo>
                    <a:pt x="500741" y="0"/>
                    <a:pt x="645166" y="144445"/>
                    <a:pt x="645166" y="322626"/>
                  </a:cubicBezTo>
                  <a:cubicBezTo>
                    <a:pt x="645166" y="500807"/>
                    <a:pt x="500741" y="645252"/>
                    <a:pt x="322583" y="645252"/>
                  </a:cubicBezTo>
                  <a:cubicBezTo>
                    <a:pt x="144425" y="645252"/>
                    <a:pt x="0" y="500807"/>
                    <a:pt x="0" y="322626"/>
                  </a:cubicBezTo>
                  <a:close/>
                </a:path>
              </a:pathLst>
            </a:custGeom>
            <a:ln>
              <a:solidFill>
                <a:schemeClr val="bg1"/>
              </a:solid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101284" tIns="101086" rIns="100488" bIns="101086" numCol="1" spcCol="1270" anchor="ctr" anchorCtr="0">
              <a:noAutofit/>
            </a:bodyPr>
            <a:lstStyle/>
            <a:p>
              <a:pPr marL="0" lvl="0" indent="0" algn="ctr" defTabSz="311150">
                <a:lnSpc>
                  <a:spcPct val="90000"/>
                </a:lnSpc>
                <a:spcBef>
                  <a:spcPct val="0"/>
                </a:spcBef>
                <a:spcAft>
                  <a:spcPct val="35000"/>
                </a:spcAft>
                <a:buNone/>
              </a:pPr>
              <a:r>
                <a:rPr lang="fr-FR" sz="2000" b="1" kern="1200" dirty="0"/>
                <a:t>Scénario</a:t>
              </a:r>
              <a:endParaRPr lang="en-US" sz="2000" b="1" kern="1200" dirty="0"/>
            </a:p>
          </p:txBody>
        </p:sp>
      </p:grpSp>
    </p:spTree>
    <p:extLst>
      <p:ext uri="{BB962C8B-B14F-4D97-AF65-F5344CB8AC3E}">
        <p14:creationId xmlns:p14="http://schemas.microsoft.com/office/powerpoint/2010/main" val="31352989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28B917-3229-4660-8749-5FF9B65A80DF}"/>
              </a:ext>
            </a:extLst>
          </p:cNvPr>
          <p:cNvSpPr>
            <a:spLocks noGrp="1"/>
          </p:cNvSpPr>
          <p:nvPr>
            <p:ph type="title"/>
          </p:nvPr>
        </p:nvSpPr>
        <p:spPr/>
        <p:txBody>
          <a:bodyPr>
            <a:normAutofit fontScale="90000"/>
          </a:bodyPr>
          <a:lstStyle/>
          <a:p>
            <a:r>
              <a:rPr lang="en-US"/>
              <a:t>Questions</a:t>
            </a:r>
          </a:p>
        </p:txBody>
      </p:sp>
      <p:sp>
        <p:nvSpPr>
          <p:cNvPr id="4" name="Date Placeholder 3">
            <a:extLst>
              <a:ext uri="{FF2B5EF4-FFF2-40B4-BE49-F238E27FC236}">
                <a16:creationId xmlns:a16="http://schemas.microsoft.com/office/drawing/2014/main" id="{CCA60563-82BF-4B08-B14C-C14FED306855}"/>
              </a:ext>
            </a:extLst>
          </p:cNvPr>
          <p:cNvSpPr>
            <a:spLocks noGrp="1"/>
          </p:cNvSpPr>
          <p:nvPr>
            <p:ph type="dt" sz="half" idx="10"/>
          </p:nvPr>
        </p:nvSpPr>
        <p:spPr/>
        <p:txBody>
          <a:bodyPr/>
          <a:lstStyle/>
          <a:p>
            <a:fld id="{7EA682B2-33C9-4D4F-9A18-C7D5F7FE2751}" type="datetime3">
              <a:rPr lang="en-US" smtClean="0"/>
              <a:t>4 January 2021</a:t>
            </a:fld>
            <a:endParaRPr lang="en-US"/>
          </a:p>
        </p:txBody>
      </p:sp>
      <p:pic>
        <p:nvPicPr>
          <p:cNvPr id="7" name="Picture 6">
            <a:extLst>
              <a:ext uri="{FF2B5EF4-FFF2-40B4-BE49-F238E27FC236}">
                <a16:creationId xmlns:a16="http://schemas.microsoft.com/office/drawing/2014/main" id="{98436417-AA2B-426E-B5FF-2EF63BBFAA85}"/>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5687567" y="1415228"/>
            <a:ext cx="3136393" cy="4027544"/>
          </a:xfrm>
          <a:prstGeom prst="rect">
            <a:avLst/>
          </a:prstGeom>
        </p:spPr>
      </p:pic>
      <p:sp>
        <p:nvSpPr>
          <p:cNvPr id="8" name="TextBox 7">
            <a:extLst>
              <a:ext uri="{FF2B5EF4-FFF2-40B4-BE49-F238E27FC236}">
                <a16:creationId xmlns:a16="http://schemas.microsoft.com/office/drawing/2014/main" id="{D904E6CB-1E3F-4FE9-BBE9-86C1A7BC0133}"/>
              </a:ext>
            </a:extLst>
          </p:cNvPr>
          <p:cNvSpPr txBox="1"/>
          <p:nvPr/>
        </p:nvSpPr>
        <p:spPr>
          <a:xfrm>
            <a:off x="1254868" y="2084832"/>
            <a:ext cx="4432699" cy="2554545"/>
          </a:xfrm>
          <a:prstGeom prst="rect">
            <a:avLst/>
          </a:prstGeom>
          <a:noFill/>
        </p:spPr>
        <p:txBody>
          <a:bodyPr wrap="square" rtlCol="0">
            <a:spAutoFit/>
          </a:bodyPr>
          <a:lstStyle/>
          <a:p>
            <a:pPr algn="r">
              <a:buClr>
                <a:srgbClr val="DD8047"/>
              </a:buClr>
              <a:buSzPct val="60000"/>
            </a:pPr>
            <a:r>
              <a:rPr lang="en-US" sz="4000" b="1" dirty="0">
                <a:solidFill>
                  <a:srgbClr val="0070C0"/>
                </a:solidFill>
                <a:latin typeface="+mj-lt"/>
                <a:cs typeface="Calibri" panose="020F0502020204030204" pitchFamily="34" charset="0"/>
              </a:rPr>
              <a:t>AVEZ-VOUS DES</a:t>
            </a:r>
          </a:p>
          <a:p>
            <a:pPr algn="r">
              <a:buClr>
                <a:srgbClr val="DD8047"/>
              </a:buClr>
              <a:buSzPct val="60000"/>
            </a:pPr>
            <a:r>
              <a:rPr lang="en-US" sz="4000" b="1" dirty="0">
                <a:solidFill>
                  <a:srgbClr val="0070C0"/>
                </a:solidFill>
                <a:latin typeface="+mj-lt"/>
                <a:cs typeface="Calibri" panose="020F0502020204030204" pitchFamily="34" charset="0"/>
              </a:rPr>
              <a:t>QUESTIONS AVANT DE </a:t>
            </a:r>
          </a:p>
          <a:p>
            <a:pPr algn="r">
              <a:buClr>
                <a:srgbClr val="DD8047"/>
              </a:buClr>
              <a:buSzPct val="60000"/>
            </a:pPr>
            <a:r>
              <a:rPr lang="en-US" sz="4000" b="1" dirty="0">
                <a:solidFill>
                  <a:srgbClr val="0070C0"/>
                </a:solidFill>
                <a:latin typeface="+mj-lt"/>
                <a:cs typeface="Calibri" panose="020F0502020204030204" pitchFamily="34" charset="0"/>
              </a:rPr>
              <a:t>COMMENCER ?</a:t>
            </a:r>
          </a:p>
        </p:txBody>
      </p:sp>
    </p:spTree>
    <p:extLst>
      <p:ext uri="{BB962C8B-B14F-4D97-AF65-F5344CB8AC3E}">
        <p14:creationId xmlns:p14="http://schemas.microsoft.com/office/powerpoint/2010/main" val="285100257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82D47E34-2AFC-4195-AEFD-7B181C94227E}"/>
              </a:ext>
            </a:extLst>
          </p:cNvPr>
          <p:cNvPicPr>
            <a:picLocks noChangeAspect="1"/>
          </p:cNvPicPr>
          <p:nvPr/>
        </p:nvPicPr>
        <p:blipFill>
          <a:blip r:embed="rId2">
            <a:extLst>
              <a:ext uri="{28A0092B-C50C-407E-A947-70E740481C1C}">
                <a14:useLocalDpi xmlns:a14="http://schemas.microsoft.com/office/drawing/2010/main"/>
              </a:ext>
            </a:extLst>
          </a:blip>
          <a:srcRect/>
          <a:stretch/>
        </p:blipFill>
        <p:spPr>
          <a:xfrm>
            <a:off x="2" y="0"/>
            <a:ext cx="12191998" cy="6857999"/>
          </a:xfrm>
          <a:prstGeom prst="rect">
            <a:avLst/>
          </a:prstGeom>
        </p:spPr>
      </p:pic>
      <p:sp>
        <p:nvSpPr>
          <p:cNvPr id="5" name="Title 1">
            <a:extLst>
              <a:ext uri="{FF2B5EF4-FFF2-40B4-BE49-F238E27FC236}">
                <a16:creationId xmlns:a16="http://schemas.microsoft.com/office/drawing/2014/main" id="{4A31D9F2-2B61-4C65-9448-4FDEE9FB5005}"/>
              </a:ext>
            </a:extLst>
          </p:cNvPr>
          <p:cNvSpPr>
            <a:spLocks noGrp="1"/>
          </p:cNvSpPr>
          <p:nvPr>
            <p:ph type="ctrTitle"/>
          </p:nvPr>
        </p:nvSpPr>
        <p:spPr>
          <a:xfrm>
            <a:off x="174230" y="2680597"/>
            <a:ext cx="6096000" cy="2186798"/>
          </a:xfrm>
        </p:spPr>
        <p:txBody>
          <a:bodyPr>
            <a:noAutofit/>
          </a:bodyPr>
          <a:lstStyle/>
          <a:p>
            <a:pPr algn="l"/>
            <a:r>
              <a:rPr lang="en-US" sz="4400" b="1" dirty="0">
                <a:solidFill>
                  <a:schemeClr val="bg1"/>
                </a:solidFill>
                <a:latin typeface="Arial" panose="020B0604020202020204" pitchFamily="34" charset="0"/>
                <a:cs typeface="Arial" panose="020B0604020202020204" pitchFamily="34" charset="0"/>
              </a:rPr>
              <a:t>NOUVEAU</a:t>
            </a:r>
            <a:br>
              <a:rPr lang="en-US" sz="4400" b="1" dirty="0">
                <a:solidFill>
                  <a:schemeClr val="bg1"/>
                </a:solidFill>
                <a:latin typeface="Arial" panose="020B0604020202020204" pitchFamily="34" charset="0"/>
                <a:cs typeface="Arial" panose="020B0604020202020204" pitchFamily="34" charset="0"/>
              </a:rPr>
            </a:br>
            <a:r>
              <a:rPr lang="en-US" sz="4400" b="1" dirty="0">
                <a:solidFill>
                  <a:schemeClr val="bg1"/>
                </a:solidFill>
                <a:latin typeface="Arial" panose="020B0604020202020204" pitchFamily="34" charset="0"/>
                <a:cs typeface="Arial" panose="020B0604020202020204" pitchFamily="34" charset="0"/>
              </a:rPr>
              <a:t>CORONAVIRUS </a:t>
            </a:r>
            <a:br>
              <a:rPr lang="en-US" sz="4400" b="1" dirty="0">
                <a:solidFill>
                  <a:schemeClr val="bg1"/>
                </a:solidFill>
                <a:latin typeface="Arial" panose="020B0604020202020204" pitchFamily="34" charset="0"/>
                <a:cs typeface="Arial" panose="020B0604020202020204" pitchFamily="34" charset="0"/>
              </a:rPr>
            </a:br>
            <a:r>
              <a:rPr lang="en-US" sz="4400" b="1" dirty="0">
                <a:solidFill>
                  <a:schemeClr val="bg1"/>
                </a:solidFill>
                <a:latin typeface="Arial" panose="020B0604020202020204" pitchFamily="34" charset="0"/>
                <a:cs typeface="Arial" panose="020B0604020202020204" pitchFamily="34" charset="0"/>
              </a:rPr>
              <a:t>(COVID-19) </a:t>
            </a:r>
            <a:br>
              <a:rPr lang="en-US" sz="4400" b="1" dirty="0">
                <a:solidFill>
                  <a:schemeClr val="bg1"/>
                </a:solidFill>
                <a:latin typeface="Arial" panose="020B0604020202020204" pitchFamily="34" charset="0"/>
                <a:cs typeface="Arial" panose="020B0604020202020204" pitchFamily="34" charset="0"/>
              </a:rPr>
            </a:br>
            <a:br>
              <a:rPr lang="en-US" sz="4400" b="1" dirty="0">
                <a:solidFill>
                  <a:schemeClr val="bg1"/>
                </a:solidFill>
                <a:latin typeface="Arial" panose="020B0604020202020204" pitchFamily="34" charset="0"/>
                <a:cs typeface="Arial" panose="020B0604020202020204" pitchFamily="34" charset="0"/>
              </a:rPr>
            </a:br>
            <a:endParaRPr lang="en-US" sz="2000" dirty="0">
              <a:solidFill>
                <a:schemeClr val="bg1"/>
              </a:solidFill>
              <a:latin typeface="Arial" panose="020B0604020202020204" pitchFamily="34" charset="0"/>
              <a:cs typeface="Arial" panose="020B0604020202020204" pitchFamily="34" charset="0"/>
            </a:endParaRPr>
          </a:p>
        </p:txBody>
      </p:sp>
      <p:sp>
        <p:nvSpPr>
          <p:cNvPr id="6" name="Subtitle 2">
            <a:extLst>
              <a:ext uri="{FF2B5EF4-FFF2-40B4-BE49-F238E27FC236}">
                <a16:creationId xmlns:a16="http://schemas.microsoft.com/office/drawing/2014/main" id="{7CDBE3B2-F9E5-4D1D-88B4-8E95F442DF66}"/>
              </a:ext>
            </a:extLst>
          </p:cNvPr>
          <p:cNvSpPr>
            <a:spLocks noGrp="1"/>
          </p:cNvSpPr>
          <p:nvPr>
            <p:ph type="subTitle" idx="1"/>
          </p:nvPr>
        </p:nvSpPr>
        <p:spPr>
          <a:xfrm>
            <a:off x="4190243" y="4991100"/>
            <a:ext cx="4306277" cy="830594"/>
          </a:xfrm>
        </p:spPr>
        <p:txBody>
          <a:bodyPr>
            <a:normAutofit fontScale="92500" lnSpcReduction="20000"/>
          </a:bodyPr>
          <a:lstStyle/>
          <a:p>
            <a:r>
              <a:rPr lang="en-US" sz="3600" b="1" dirty="0">
                <a:solidFill>
                  <a:srgbClr val="0092CB"/>
                </a:solidFill>
              </a:rPr>
              <a:t>NOM DU PAYS</a:t>
            </a:r>
            <a:endParaRPr lang="en-US" sz="3600" dirty="0">
              <a:solidFill>
                <a:srgbClr val="0092CB"/>
              </a:solidFill>
            </a:endParaRPr>
          </a:p>
          <a:p>
            <a:r>
              <a:rPr lang="en-US" sz="2000" b="1" dirty="0">
                <a:solidFill>
                  <a:srgbClr val="0092CB"/>
                </a:solidFill>
              </a:rPr>
              <a:t>Date et lieu</a:t>
            </a:r>
            <a:endParaRPr lang="en-US" sz="2000" dirty="0">
              <a:solidFill>
                <a:srgbClr val="0092CB"/>
              </a:solidFill>
            </a:endParaRPr>
          </a:p>
        </p:txBody>
      </p:sp>
      <p:pic>
        <p:nvPicPr>
          <p:cNvPr id="8" name="Picture 7" descr="A close up of a logo&#10;&#10;Description automatically generated">
            <a:extLst>
              <a:ext uri="{FF2B5EF4-FFF2-40B4-BE49-F238E27FC236}">
                <a16:creationId xmlns:a16="http://schemas.microsoft.com/office/drawing/2014/main" id="{D47B402B-BD57-4472-BF3B-B56FBA6AF439}"/>
              </a:ext>
            </a:extLst>
          </p:cNvPr>
          <p:cNvPicPr/>
          <p:nvPr/>
        </p:nvPicPr>
        <p:blipFill rotWithShape="1">
          <a:blip r:embed="rId3" cstate="email">
            <a:extLst>
              <a:ext uri="{28A0092B-C50C-407E-A947-70E740481C1C}">
                <a14:useLocalDpi xmlns:a14="http://schemas.microsoft.com/office/drawing/2010/main"/>
              </a:ext>
            </a:extLst>
          </a:blip>
          <a:srcRect l="9503" t="16901" r="10285" b="19115"/>
          <a:stretch/>
        </p:blipFill>
        <p:spPr bwMode="auto">
          <a:xfrm>
            <a:off x="133370" y="6317181"/>
            <a:ext cx="1290701" cy="411425"/>
          </a:xfrm>
          <a:prstGeom prst="rect">
            <a:avLst/>
          </a:prstGeom>
          <a:ln>
            <a:noFill/>
          </a:ln>
          <a:extLst>
            <a:ext uri="{53640926-AAD7-44D8-BBD7-CCE9431645EC}">
              <a14:shadowObscured xmlns:a14="http://schemas.microsoft.com/office/drawing/2010/main"/>
            </a:ext>
          </a:extLst>
        </p:spPr>
      </p:pic>
      <p:pic>
        <p:nvPicPr>
          <p:cNvPr id="9" name="Picture 8">
            <a:extLst>
              <a:ext uri="{FF2B5EF4-FFF2-40B4-BE49-F238E27FC236}">
                <a16:creationId xmlns:a16="http://schemas.microsoft.com/office/drawing/2014/main" id="{ABA7E4D0-D402-4FA8-9F2E-21155B264FF7}"/>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0919683" y="6329160"/>
            <a:ext cx="1266447" cy="387468"/>
          </a:xfrm>
          <a:prstGeom prst="rect">
            <a:avLst/>
          </a:prstGeom>
        </p:spPr>
      </p:pic>
      <p:pic>
        <p:nvPicPr>
          <p:cNvPr id="11" name="Picture 10">
            <a:extLst>
              <a:ext uri="{FF2B5EF4-FFF2-40B4-BE49-F238E27FC236}">
                <a16:creationId xmlns:a16="http://schemas.microsoft.com/office/drawing/2014/main" id="{36AF0388-E07F-4509-9418-2BF27CB8EE54}"/>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5467114" y="6099893"/>
            <a:ext cx="1606232" cy="694361"/>
          </a:xfrm>
          <a:prstGeom prst="rect">
            <a:avLst/>
          </a:prstGeom>
        </p:spPr>
      </p:pic>
      <p:sp>
        <p:nvSpPr>
          <p:cNvPr id="2" name="Rectangle 1">
            <a:extLst>
              <a:ext uri="{FF2B5EF4-FFF2-40B4-BE49-F238E27FC236}">
                <a16:creationId xmlns:a16="http://schemas.microsoft.com/office/drawing/2014/main" id="{44387F8E-568D-4C6A-AF17-B043BD6B6BC8}"/>
              </a:ext>
            </a:extLst>
          </p:cNvPr>
          <p:cNvSpPr/>
          <p:nvPr/>
        </p:nvSpPr>
        <p:spPr>
          <a:xfrm>
            <a:off x="5829300" y="3720323"/>
            <a:ext cx="6189919" cy="1569660"/>
          </a:xfrm>
          <a:prstGeom prst="rect">
            <a:avLst/>
          </a:prstGeom>
        </p:spPr>
        <p:txBody>
          <a:bodyPr wrap="square">
            <a:spAutoFit/>
          </a:bodyPr>
          <a:lstStyle/>
          <a:p>
            <a:pPr lvl="0" algn="r"/>
            <a:r>
              <a:rPr lang="en-US" sz="2400" b="1" dirty="0">
                <a:solidFill>
                  <a:srgbClr val="D86422"/>
                </a:solidFill>
                <a:latin typeface="Arial" panose="020B0604020202020204" pitchFamily="34" charset="0"/>
                <a:cs typeface="Arial" panose="020B0604020202020204" pitchFamily="34" charset="0"/>
              </a:rPr>
              <a:t>EXERCICE DE SIMULATION </a:t>
            </a:r>
          </a:p>
          <a:p>
            <a:pPr lvl="0" algn="r"/>
            <a:r>
              <a:rPr lang="en-US" sz="2400" b="1" dirty="0">
                <a:solidFill>
                  <a:srgbClr val="D86422"/>
                </a:solidFill>
                <a:latin typeface="Arial" panose="020B0604020202020204" pitchFamily="34" charset="0"/>
                <a:cs typeface="Arial" panose="020B0604020202020204" pitchFamily="34" charset="0"/>
              </a:rPr>
              <a:t>POUR RENFORCER LE PLAN NATIONAL DE DÉPLOIEMENT ET  </a:t>
            </a:r>
          </a:p>
          <a:p>
            <a:pPr lvl="0" algn="r"/>
            <a:r>
              <a:rPr lang="en-US" sz="2400" b="1" dirty="0">
                <a:solidFill>
                  <a:srgbClr val="D86422"/>
                </a:solidFill>
                <a:latin typeface="Arial" panose="020B0604020202020204" pitchFamily="34" charset="0"/>
                <a:cs typeface="Arial" panose="020B0604020202020204" pitchFamily="34" charset="0"/>
              </a:rPr>
              <a:t>VACCINATION (NDVP)</a:t>
            </a:r>
            <a:endParaRPr lang="en-US" sz="2400" dirty="0">
              <a:solidFill>
                <a:srgbClr val="D86422"/>
              </a:solidFill>
            </a:endParaRPr>
          </a:p>
        </p:txBody>
      </p:sp>
    </p:spTree>
    <p:extLst>
      <p:ext uri="{BB962C8B-B14F-4D97-AF65-F5344CB8AC3E}">
        <p14:creationId xmlns:p14="http://schemas.microsoft.com/office/powerpoint/2010/main" val="264774876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597887-B55D-43AF-A517-F5878396B9CF}"/>
              </a:ext>
            </a:extLst>
          </p:cNvPr>
          <p:cNvSpPr>
            <a:spLocks noGrp="1"/>
          </p:cNvSpPr>
          <p:nvPr>
            <p:ph type="title"/>
          </p:nvPr>
        </p:nvSpPr>
        <p:spPr/>
        <p:txBody>
          <a:bodyPr>
            <a:normAutofit fontScale="90000"/>
          </a:bodyPr>
          <a:lstStyle/>
          <a:p>
            <a:r>
              <a:rPr lang="fr-FR" dirty="0"/>
              <a:t>Scénario</a:t>
            </a:r>
            <a:r>
              <a:rPr lang="en-US" dirty="0"/>
              <a:t> 1a</a:t>
            </a:r>
          </a:p>
        </p:txBody>
      </p:sp>
      <p:sp>
        <p:nvSpPr>
          <p:cNvPr id="4" name="Date Placeholder 3">
            <a:extLst>
              <a:ext uri="{FF2B5EF4-FFF2-40B4-BE49-F238E27FC236}">
                <a16:creationId xmlns:a16="http://schemas.microsoft.com/office/drawing/2014/main" id="{E561DA4D-0657-4D3A-9637-EADF5F14B00C}"/>
              </a:ext>
            </a:extLst>
          </p:cNvPr>
          <p:cNvSpPr>
            <a:spLocks noGrp="1"/>
          </p:cNvSpPr>
          <p:nvPr>
            <p:ph type="dt" sz="half" idx="10"/>
          </p:nvPr>
        </p:nvSpPr>
        <p:spPr/>
        <p:txBody>
          <a:bodyPr/>
          <a:lstStyle/>
          <a:p>
            <a:fld id="{7EA682B2-33C9-4D4F-9A18-C7D5F7FE2751}" type="datetime3">
              <a:rPr lang="en-US" smtClean="0"/>
              <a:t>4 January 2021</a:t>
            </a:fld>
            <a:endParaRPr lang="en-US"/>
          </a:p>
        </p:txBody>
      </p:sp>
      <p:sp>
        <p:nvSpPr>
          <p:cNvPr id="7" name="Content Placeholder 3">
            <a:extLst>
              <a:ext uri="{FF2B5EF4-FFF2-40B4-BE49-F238E27FC236}">
                <a16:creationId xmlns:a16="http://schemas.microsoft.com/office/drawing/2014/main" id="{CA32754F-DBC8-44F2-8D71-5E44FE1295AC}"/>
              </a:ext>
            </a:extLst>
          </p:cNvPr>
          <p:cNvSpPr>
            <a:spLocks noGrp="1"/>
          </p:cNvSpPr>
          <p:nvPr>
            <p:ph idx="1"/>
          </p:nvPr>
        </p:nvSpPr>
        <p:spPr>
          <a:xfrm>
            <a:off x="153215" y="768983"/>
            <a:ext cx="6657159" cy="5791909"/>
          </a:xfrm>
          <a:solidFill>
            <a:schemeClr val="tx2">
              <a:lumMod val="20000"/>
              <a:lumOff val="80000"/>
            </a:schemeClr>
          </a:solidFill>
        </p:spPr>
        <p:txBody>
          <a:bodyPr anchor="ctr">
            <a:noAutofit/>
          </a:bodyPr>
          <a:lstStyle/>
          <a:p>
            <a:pPr marL="0" indent="0">
              <a:buNone/>
            </a:pPr>
            <a:r>
              <a:rPr lang="fr-FR" sz="1800" b="1" dirty="0">
                <a:latin typeface="Arial"/>
                <a:cs typeface="Arial"/>
              </a:rPr>
              <a:t>Vaccins mis au point et disponibles</a:t>
            </a:r>
            <a:endParaRPr lang="en-GB" sz="1800" b="1" dirty="0">
              <a:latin typeface="Arial"/>
              <a:cs typeface="Arial"/>
            </a:endParaRPr>
          </a:p>
          <a:p>
            <a:r>
              <a:rPr lang="fr-FR" sz="1800" dirty="0">
                <a:latin typeface="Arial"/>
                <a:cs typeface="Arial"/>
              </a:rPr>
              <a:t>Trois vaccins candidats (vaccins A, B et C) ont passé la phase des essais cliniques et sont prêts à être utilisés.</a:t>
            </a:r>
            <a:endParaRPr lang="en-GB" sz="1800" dirty="0">
              <a:latin typeface="Arial"/>
              <a:cs typeface="Arial"/>
            </a:endParaRPr>
          </a:p>
          <a:p>
            <a:r>
              <a:rPr lang="fr-FR" sz="1800" dirty="0">
                <a:latin typeface="Arial"/>
                <a:cs typeface="Arial"/>
              </a:rPr>
              <a:t>Tous les vaccins ont une efficacité équivalente de 70 à 90 %.</a:t>
            </a:r>
            <a:r>
              <a:rPr lang="en-GB" sz="1800" dirty="0">
                <a:latin typeface="Arial"/>
                <a:cs typeface="Arial"/>
              </a:rPr>
              <a:t> </a:t>
            </a:r>
          </a:p>
          <a:p>
            <a:r>
              <a:rPr lang="fr-FR" sz="1800" dirty="0">
                <a:latin typeface="Arial"/>
                <a:cs typeface="Arial"/>
              </a:rPr>
              <a:t>Deux vaccins sont de type ARNm et nécessitent une température de stockage comprise entre -70 et -80 °C, tandis que le vaccin C peut être conservé à des températures de réfrigération standard (2 à 8 °C) pendant six mois</a:t>
            </a:r>
            <a:r>
              <a:rPr lang="en-US" sz="1800" dirty="0">
                <a:latin typeface="Arial"/>
                <a:cs typeface="Arial"/>
              </a:rPr>
              <a:t>.</a:t>
            </a:r>
            <a:endParaRPr lang="en-GB" sz="1800" dirty="0">
              <a:latin typeface="Arial"/>
              <a:cs typeface="Arial"/>
            </a:endParaRPr>
          </a:p>
          <a:p>
            <a:r>
              <a:rPr lang="fr-FR" sz="1800" dirty="0">
                <a:latin typeface="Arial"/>
                <a:cs typeface="Arial"/>
              </a:rPr>
              <a:t>Le mécanisme COVAX coordonne l’approvisionnement en vaccins et répartira les vaccins par vagues</a:t>
            </a:r>
            <a:r>
              <a:rPr lang="en-GB" sz="1800" dirty="0">
                <a:latin typeface="Arial"/>
                <a:cs typeface="Arial"/>
              </a:rPr>
              <a:t>. </a:t>
            </a:r>
            <a:endParaRPr lang="en-US" sz="1800" dirty="0"/>
          </a:p>
          <a:p>
            <a:pPr marL="0" indent="0">
              <a:buNone/>
            </a:pPr>
            <a:r>
              <a:rPr lang="en-US" sz="1800" b="1" dirty="0">
                <a:latin typeface="Arial"/>
                <a:cs typeface="Arial"/>
              </a:rPr>
              <a:t>Phase 1a </a:t>
            </a:r>
            <a:r>
              <a:rPr lang="en-US" sz="1800" dirty="0">
                <a:latin typeface="Arial"/>
                <a:cs typeface="Arial"/>
              </a:rPr>
              <a:t>: </a:t>
            </a:r>
            <a:r>
              <a:rPr lang="fr-FR" sz="1800" dirty="0">
                <a:latin typeface="Arial"/>
                <a:cs typeface="Arial"/>
              </a:rPr>
              <a:t>Allocation proportionnelle pour tous les pays participants pour un maximum de 3 % de la population nationale</a:t>
            </a:r>
            <a:r>
              <a:rPr lang="en-US" sz="1800" dirty="0">
                <a:latin typeface="Arial"/>
                <a:cs typeface="Arial"/>
              </a:rPr>
              <a:t>.</a:t>
            </a:r>
            <a:endParaRPr lang="en-US" sz="1800" dirty="0"/>
          </a:p>
          <a:p>
            <a:pPr marL="0" indent="0">
              <a:buNone/>
            </a:pPr>
            <a:r>
              <a:rPr lang="en-US" sz="1800" b="1" dirty="0">
                <a:latin typeface="Arial"/>
                <a:cs typeface="Arial"/>
              </a:rPr>
              <a:t>Phase 1b </a:t>
            </a:r>
            <a:r>
              <a:rPr lang="en-US" sz="1800" dirty="0">
                <a:latin typeface="Arial"/>
                <a:cs typeface="Arial"/>
              </a:rPr>
              <a:t>: </a:t>
            </a:r>
            <a:r>
              <a:rPr lang="fr-FR" sz="1800" dirty="0">
                <a:latin typeface="Arial"/>
                <a:cs typeface="Arial"/>
              </a:rPr>
              <a:t>Les pays recevront des doses supplémentaires pour desservir un total de 20 % de leur population (par tranches)</a:t>
            </a:r>
            <a:r>
              <a:rPr lang="en-US" sz="1800" dirty="0">
                <a:latin typeface="Arial"/>
                <a:cs typeface="Arial"/>
              </a:rPr>
              <a:t>.</a:t>
            </a:r>
          </a:p>
          <a:p>
            <a:pPr marL="0" indent="0">
              <a:buNone/>
            </a:pPr>
            <a:r>
              <a:rPr lang="en-US" sz="1800" b="1" dirty="0">
                <a:latin typeface="Arial"/>
                <a:cs typeface="Arial"/>
              </a:rPr>
              <a:t>Phase 2 : </a:t>
            </a:r>
            <a:r>
              <a:rPr lang="fr-FR" sz="1800" dirty="0">
                <a:latin typeface="Arial"/>
                <a:cs typeface="Arial"/>
              </a:rPr>
              <a:t>Les pays recevront des doses pour vacciner au-delà de la couverture initiale fixée à 20 % de leur population</a:t>
            </a:r>
            <a:r>
              <a:rPr lang="en-US" sz="1800" dirty="0">
                <a:latin typeface="Arial"/>
                <a:cs typeface="Arial"/>
              </a:rPr>
              <a:t>.</a:t>
            </a:r>
            <a:endParaRPr lang="en-US" sz="1800" dirty="0"/>
          </a:p>
        </p:txBody>
      </p:sp>
      <p:sp>
        <p:nvSpPr>
          <p:cNvPr id="12" name="Freeform: Shape 11">
            <a:extLst>
              <a:ext uri="{FF2B5EF4-FFF2-40B4-BE49-F238E27FC236}">
                <a16:creationId xmlns:a16="http://schemas.microsoft.com/office/drawing/2014/main" id="{50516569-93BF-4AED-A5A6-4A963D0D6747}"/>
              </a:ext>
            </a:extLst>
          </p:cNvPr>
          <p:cNvSpPr/>
          <p:nvPr/>
        </p:nvSpPr>
        <p:spPr>
          <a:xfrm flipH="1" flipV="1">
            <a:off x="7770612" y="897"/>
            <a:ext cx="4151376" cy="606792"/>
          </a:xfrm>
          <a:custGeom>
            <a:avLst/>
            <a:gdLst>
              <a:gd name="connsiteX0" fmla="*/ 3474720 w 4151376"/>
              <a:gd name="connsiteY0" fmla="*/ 581341 h 581341"/>
              <a:gd name="connsiteX1" fmla="*/ 0 w 4151376"/>
              <a:gd name="connsiteY1" fmla="*/ 581341 h 581341"/>
              <a:gd name="connsiteX2" fmla="*/ 0 w 4151376"/>
              <a:gd name="connsiteY2" fmla="*/ 1 h 581341"/>
              <a:gd name="connsiteX3" fmla="*/ 3474720 w 4151376"/>
              <a:gd name="connsiteY3" fmla="*/ 1 h 581341"/>
              <a:gd name="connsiteX4" fmla="*/ 3474720 w 4151376"/>
              <a:gd name="connsiteY4" fmla="*/ 0 h 581341"/>
              <a:gd name="connsiteX5" fmla="*/ 4151376 w 4151376"/>
              <a:gd name="connsiteY5" fmla="*/ 581340 h 581341"/>
              <a:gd name="connsiteX6" fmla="*/ 3474720 w 4151376"/>
              <a:gd name="connsiteY6" fmla="*/ 581340 h 5813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51376" h="581341">
                <a:moveTo>
                  <a:pt x="3474720" y="581341"/>
                </a:moveTo>
                <a:lnTo>
                  <a:pt x="0" y="581341"/>
                </a:lnTo>
                <a:lnTo>
                  <a:pt x="0" y="1"/>
                </a:lnTo>
                <a:lnTo>
                  <a:pt x="3474720" y="1"/>
                </a:lnTo>
                <a:lnTo>
                  <a:pt x="3474720" y="0"/>
                </a:lnTo>
                <a:lnTo>
                  <a:pt x="4151376" y="581340"/>
                </a:lnTo>
                <a:lnTo>
                  <a:pt x="3474720" y="581340"/>
                </a:lnTo>
                <a:close/>
              </a:path>
            </a:pathLst>
          </a:custGeom>
          <a:solidFill>
            <a:schemeClr val="accent1"/>
          </a:solidFill>
          <a:ln>
            <a:noFill/>
          </a:ln>
          <a:effectLst>
            <a:outerShdw blurRad="50800" dist="38100" dir="13500000" algn="br" rotWithShape="0">
              <a:prstClr val="black">
                <a:alpha val="40000"/>
              </a:prstClr>
            </a:outerShdw>
          </a:effectLst>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10" name="Freeform: Shape 9">
            <a:extLst>
              <a:ext uri="{FF2B5EF4-FFF2-40B4-BE49-F238E27FC236}">
                <a16:creationId xmlns:a16="http://schemas.microsoft.com/office/drawing/2014/main" id="{31580723-2FFC-4BAE-A75A-2A08941F5213}"/>
              </a:ext>
            </a:extLst>
          </p:cNvPr>
          <p:cNvSpPr/>
          <p:nvPr/>
        </p:nvSpPr>
        <p:spPr>
          <a:xfrm flipH="1" flipV="1">
            <a:off x="7396641" y="897"/>
            <a:ext cx="4795359" cy="606792"/>
          </a:xfrm>
          <a:custGeom>
            <a:avLst/>
            <a:gdLst>
              <a:gd name="connsiteX0" fmla="*/ 3474720 w 4151376"/>
              <a:gd name="connsiteY0" fmla="*/ 581341 h 581341"/>
              <a:gd name="connsiteX1" fmla="*/ 0 w 4151376"/>
              <a:gd name="connsiteY1" fmla="*/ 581341 h 581341"/>
              <a:gd name="connsiteX2" fmla="*/ 0 w 4151376"/>
              <a:gd name="connsiteY2" fmla="*/ 1 h 581341"/>
              <a:gd name="connsiteX3" fmla="*/ 3474720 w 4151376"/>
              <a:gd name="connsiteY3" fmla="*/ 1 h 581341"/>
              <a:gd name="connsiteX4" fmla="*/ 3474720 w 4151376"/>
              <a:gd name="connsiteY4" fmla="*/ 0 h 581341"/>
              <a:gd name="connsiteX5" fmla="*/ 4151376 w 4151376"/>
              <a:gd name="connsiteY5" fmla="*/ 581340 h 581341"/>
              <a:gd name="connsiteX6" fmla="*/ 3474720 w 4151376"/>
              <a:gd name="connsiteY6" fmla="*/ 581340 h 5813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51376" h="581341">
                <a:moveTo>
                  <a:pt x="3474720" y="581341"/>
                </a:moveTo>
                <a:lnTo>
                  <a:pt x="0" y="581341"/>
                </a:lnTo>
                <a:lnTo>
                  <a:pt x="0" y="1"/>
                </a:lnTo>
                <a:lnTo>
                  <a:pt x="3474720" y="1"/>
                </a:lnTo>
                <a:lnTo>
                  <a:pt x="3474720" y="0"/>
                </a:lnTo>
                <a:lnTo>
                  <a:pt x="4151376" y="581340"/>
                </a:lnTo>
                <a:lnTo>
                  <a:pt x="3474720" y="581340"/>
                </a:lnTo>
                <a:close/>
              </a:path>
            </a:pathLst>
          </a:custGeom>
          <a:ln>
            <a:noFill/>
          </a:ln>
          <a:effectLst>
            <a:outerShdw blurRad="50800" dist="38100" dir="13500000" algn="br" rotWithShape="0">
              <a:prstClr val="black">
                <a:alpha val="40000"/>
              </a:prstClr>
            </a:outerShdw>
          </a:effectLst>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11" name="TextBox 10">
            <a:extLst>
              <a:ext uri="{FF2B5EF4-FFF2-40B4-BE49-F238E27FC236}">
                <a16:creationId xmlns:a16="http://schemas.microsoft.com/office/drawing/2014/main" id="{EFEC42E4-D28A-4D70-8CEF-0771D74B8BD4}"/>
              </a:ext>
            </a:extLst>
          </p:cNvPr>
          <p:cNvSpPr txBox="1"/>
          <p:nvPr/>
        </p:nvSpPr>
        <p:spPr>
          <a:xfrm>
            <a:off x="8521148" y="92766"/>
            <a:ext cx="3167269" cy="411582"/>
          </a:xfrm>
          <a:prstGeom prst="rect">
            <a:avLst/>
          </a:prstGeom>
          <a:noFill/>
        </p:spPr>
        <p:txBody>
          <a:bodyPr wrap="square" rtlCol="0">
            <a:spAutoFit/>
          </a:bodyPr>
          <a:lstStyle/>
          <a:p>
            <a:pPr>
              <a:spcBef>
                <a:spcPts val="700"/>
              </a:spcBef>
              <a:buClr>
                <a:srgbClr val="DD8047"/>
              </a:buClr>
              <a:buSzPct val="60000"/>
            </a:pPr>
            <a:r>
              <a:rPr lang="en-US" sz="2000" b="1" dirty="0">
                <a:solidFill>
                  <a:schemeClr val="bg1"/>
                </a:solidFill>
                <a:latin typeface="Arial Black" panose="020B0A04020102020204" pitchFamily="34" charset="0"/>
              </a:rPr>
              <a:t>POUR SIMULATION</a:t>
            </a:r>
          </a:p>
        </p:txBody>
      </p:sp>
      <p:pic>
        <p:nvPicPr>
          <p:cNvPr id="6" name="Image 5">
            <a:extLst>
              <a:ext uri="{FF2B5EF4-FFF2-40B4-BE49-F238E27FC236}">
                <a16:creationId xmlns:a16="http://schemas.microsoft.com/office/drawing/2014/main" id="{3779A941-28E4-451E-837B-9C461D7766F1}"/>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7249562" y="1470745"/>
            <a:ext cx="4625907" cy="3085489"/>
          </a:xfrm>
          <a:prstGeom prst="rect">
            <a:avLst/>
          </a:prstGeom>
        </p:spPr>
      </p:pic>
    </p:spTree>
    <p:extLst>
      <p:ext uri="{BB962C8B-B14F-4D97-AF65-F5344CB8AC3E}">
        <p14:creationId xmlns:p14="http://schemas.microsoft.com/office/powerpoint/2010/main" val="20986597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597887-B55D-43AF-A517-F5878396B9CF}"/>
              </a:ext>
            </a:extLst>
          </p:cNvPr>
          <p:cNvSpPr>
            <a:spLocks noGrp="1"/>
          </p:cNvSpPr>
          <p:nvPr>
            <p:ph type="title"/>
          </p:nvPr>
        </p:nvSpPr>
        <p:spPr/>
        <p:txBody>
          <a:bodyPr>
            <a:normAutofit fontScale="90000"/>
          </a:bodyPr>
          <a:lstStyle/>
          <a:p>
            <a:r>
              <a:rPr lang="fr-FR" dirty="0"/>
              <a:t>Séance 1a</a:t>
            </a:r>
          </a:p>
        </p:txBody>
      </p:sp>
      <p:sp>
        <p:nvSpPr>
          <p:cNvPr id="4" name="Date Placeholder 3">
            <a:extLst>
              <a:ext uri="{FF2B5EF4-FFF2-40B4-BE49-F238E27FC236}">
                <a16:creationId xmlns:a16="http://schemas.microsoft.com/office/drawing/2014/main" id="{E561DA4D-0657-4D3A-9637-EADF5F14B00C}"/>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7EA682B2-33C9-4D4F-9A18-C7D5F7FE2751}" type="datetime3">
              <a:rPr kumimoji="0" lang="en-US" sz="1200" b="1" i="0" u="none" strike="noStrike" kern="1200" cap="none" spc="0" normalizeH="0" baseline="0" noProof="0" smtClean="0">
                <a:ln>
                  <a:noFill/>
                </a:ln>
                <a:solidFill>
                  <a:prstClr val="white"/>
                </a:solidFill>
                <a:effectLst/>
                <a:uLnTx/>
                <a:uFillTx/>
                <a:latin typeface="Arial" panose="020B0604020202020204" pitchFamily="34" charset="0"/>
                <a:ea typeface="+mn-ea"/>
                <a:cs typeface="Arial" panose="020B0604020202020204" pitchFamily="34" charset="0"/>
              </a:rPr>
              <a:pPr marL="0" marR="0" lvl="0" indent="0" algn="l" defTabSz="914400" rtl="0" eaLnBrk="1" fontAlgn="auto" latinLnBrk="0" hangingPunct="1">
                <a:lnSpc>
                  <a:spcPct val="100000"/>
                </a:lnSpc>
                <a:spcBef>
                  <a:spcPts val="0"/>
                </a:spcBef>
                <a:spcAft>
                  <a:spcPts val="0"/>
                </a:spcAft>
                <a:buClrTx/>
                <a:buSzTx/>
                <a:buFontTx/>
                <a:buNone/>
                <a:tabLst/>
                <a:defRPr/>
              </a:pPr>
              <a:t>4 January 2021</a:t>
            </a:fld>
            <a:endParaRPr kumimoji="0" lang="en-US" sz="1200" b="1" i="0" u="none" strike="noStrike" kern="120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endParaRPr>
          </a:p>
        </p:txBody>
      </p:sp>
      <p:sp>
        <p:nvSpPr>
          <p:cNvPr id="5" name="Content Placeholder 4">
            <a:extLst>
              <a:ext uri="{FF2B5EF4-FFF2-40B4-BE49-F238E27FC236}">
                <a16:creationId xmlns:a16="http://schemas.microsoft.com/office/drawing/2014/main" id="{3E1A5D3E-4752-4F3C-9F21-38026AD79FBF}"/>
              </a:ext>
            </a:extLst>
          </p:cNvPr>
          <p:cNvSpPr>
            <a:spLocks noGrp="1"/>
          </p:cNvSpPr>
          <p:nvPr>
            <p:ph idx="1"/>
          </p:nvPr>
        </p:nvSpPr>
        <p:spPr>
          <a:xfrm>
            <a:off x="230888" y="633550"/>
            <a:ext cx="10083151" cy="581340"/>
          </a:xfrm>
        </p:spPr>
        <p:txBody>
          <a:bodyPr>
            <a:normAutofit fontScale="85000" lnSpcReduction="20000"/>
          </a:bodyPr>
          <a:lstStyle/>
          <a:p>
            <a:pPr marL="0" indent="0">
              <a:buNone/>
            </a:pPr>
            <a:r>
              <a:rPr lang="fr-FR" sz="2600" b="1" dirty="0">
                <a:solidFill>
                  <a:schemeClr val="accent3"/>
                </a:solidFill>
              </a:rPr>
              <a:t>Établir une stratégie de priorisation et de distribution équitable basée sur les informations fournies et les questions ci-dessous </a:t>
            </a:r>
            <a:r>
              <a:rPr lang="en-US" sz="2600" b="1" dirty="0">
                <a:solidFill>
                  <a:schemeClr val="accent3"/>
                </a:solidFill>
              </a:rPr>
              <a:t>:</a:t>
            </a:r>
            <a:endParaRPr lang="en-GB" sz="2600" dirty="0"/>
          </a:p>
          <a:p>
            <a:pPr marL="0" indent="0">
              <a:buNone/>
            </a:pPr>
            <a:endParaRPr lang="en-GB" sz="2000" dirty="0"/>
          </a:p>
        </p:txBody>
      </p:sp>
      <p:grpSp>
        <p:nvGrpSpPr>
          <p:cNvPr id="13" name="Group 12">
            <a:extLst>
              <a:ext uri="{FF2B5EF4-FFF2-40B4-BE49-F238E27FC236}">
                <a16:creationId xmlns:a16="http://schemas.microsoft.com/office/drawing/2014/main" id="{15EE2088-BD4F-4BAE-ABA9-484261EA79F0}"/>
              </a:ext>
            </a:extLst>
          </p:cNvPr>
          <p:cNvGrpSpPr/>
          <p:nvPr/>
        </p:nvGrpSpPr>
        <p:grpSpPr>
          <a:xfrm>
            <a:off x="10314039" y="6066790"/>
            <a:ext cx="1849281" cy="749356"/>
            <a:chOff x="9978391" y="5342554"/>
            <a:chExt cx="1849281" cy="749356"/>
          </a:xfrm>
        </p:grpSpPr>
        <p:pic>
          <p:nvPicPr>
            <p:cNvPr id="11" name="Picture 10">
              <a:extLst>
                <a:ext uri="{FF2B5EF4-FFF2-40B4-BE49-F238E27FC236}">
                  <a16:creationId xmlns:a16="http://schemas.microsoft.com/office/drawing/2014/main" id="{09E70DA5-C3AC-496B-B01A-9B1A2FF5DBAE}"/>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9978391" y="5342554"/>
              <a:ext cx="784098" cy="749356"/>
            </a:xfrm>
            <a:prstGeom prst="rect">
              <a:avLst/>
            </a:prstGeom>
          </p:spPr>
        </p:pic>
        <p:sp>
          <p:nvSpPr>
            <p:cNvPr id="12" name="TextBox 11">
              <a:extLst>
                <a:ext uri="{FF2B5EF4-FFF2-40B4-BE49-F238E27FC236}">
                  <a16:creationId xmlns:a16="http://schemas.microsoft.com/office/drawing/2014/main" id="{25323312-3B7C-4616-A796-F8C472B6F72E}"/>
                </a:ext>
              </a:extLst>
            </p:cNvPr>
            <p:cNvSpPr txBox="1"/>
            <p:nvPr/>
          </p:nvSpPr>
          <p:spPr>
            <a:xfrm>
              <a:off x="10668380" y="5522976"/>
              <a:ext cx="1159292"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700"/>
                </a:spcBef>
                <a:spcAft>
                  <a:spcPts val="0"/>
                </a:spcAft>
                <a:buClr>
                  <a:srgbClr val="DD8047"/>
                </a:buClr>
                <a:buSzPct val="60000"/>
                <a:buFontTx/>
                <a:buNone/>
                <a:tabLst/>
                <a:defRPr/>
              </a:pPr>
              <a:r>
                <a:rPr kumimoji="0" lang="en-US" sz="2400" b="1" i="0" u="none" strike="noStrike" kern="1200" cap="none" spc="0" normalizeH="0" baseline="0" noProof="0" dirty="0">
                  <a:ln>
                    <a:noFill/>
                  </a:ln>
                  <a:solidFill>
                    <a:srgbClr val="0070C0"/>
                  </a:solidFill>
                  <a:effectLst/>
                  <a:uLnTx/>
                  <a:uFillTx/>
                  <a:latin typeface="Arial" panose="020B0604020202020204"/>
                  <a:ea typeface="+mn-ea"/>
                  <a:cs typeface="Calibri" panose="020F0502020204030204" pitchFamily="34" charset="0"/>
                </a:rPr>
                <a:t>60 min</a:t>
              </a:r>
            </a:p>
          </p:txBody>
        </p:sp>
      </p:grpSp>
      <p:sp>
        <p:nvSpPr>
          <p:cNvPr id="7" name="Rectangle 6">
            <a:extLst>
              <a:ext uri="{FF2B5EF4-FFF2-40B4-BE49-F238E27FC236}">
                <a16:creationId xmlns:a16="http://schemas.microsoft.com/office/drawing/2014/main" id="{38088F63-5C85-4C73-A832-A07EFD34C3C5}"/>
              </a:ext>
            </a:extLst>
          </p:cNvPr>
          <p:cNvSpPr/>
          <p:nvPr/>
        </p:nvSpPr>
        <p:spPr>
          <a:xfrm>
            <a:off x="0" y="1214890"/>
            <a:ext cx="11943880" cy="5509200"/>
          </a:xfrm>
          <a:prstGeom prst="rect">
            <a:avLst/>
          </a:prstGeom>
        </p:spPr>
        <p:txBody>
          <a:bodyPr wrap="square" lIns="91440" tIns="45720" rIns="91440" bIns="4572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prstClr val="black"/>
                </a:solidFill>
                <a:effectLst/>
                <a:uLnTx/>
                <a:uFillTx/>
                <a:latin typeface="Arial" panose="020B0604020202020204"/>
                <a:ea typeface="+mn-ea"/>
                <a:cs typeface="+mn-cs"/>
              </a:rPr>
              <a:t>1. </a:t>
            </a:r>
            <a:r>
              <a:rPr kumimoji="0" lang="fr-FR" sz="1600" b="0" i="0" u="none" strike="noStrike" kern="1200" cap="none" spc="0" normalizeH="0" baseline="0" noProof="0" dirty="0">
                <a:ln>
                  <a:noFill/>
                </a:ln>
                <a:solidFill>
                  <a:prstClr val="black"/>
                </a:solidFill>
                <a:effectLst/>
                <a:uLnTx/>
                <a:uFillTx/>
                <a:latin typeface="Arial" panose="020B0604020202020204"/>
                <a:ea typeface="+mn-ea"/>
                <a:cs typeface="+mn-cs"/>
              </a:rPr>
              <a:t>Quelles sont les populations cibles pour les différentes phases et comment garantir l’équité au niveau national </a:t>
            </a:r>
            <a:r>
              <a:rPr kumimoji="0" lang="en-US" sz="1600" b="0" i="0" u="none" strike="noStrike" kern="1200" cap="none" spc="0" normalizeH="0" baseline="0" noProof="0" dirty="0">
                <a:ln>
                  <a:noFill/>
                </a:ln>
                <a:solidFill>
                  <a:prstClr val="black"/>
                </a:solidFill>
                <a:effectLst/>
                <a:uLnTx/>
                <a:uFillTx/>
                <a:latin typeface="Arial" panose="020B0604020202020204"/>
                <a:ea typeface="+mn-ea"/>
                <a:cs typeface="+mn-cs"/>
              </a:rPr>
              <a:t>?</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600" b="0" i="0" u="none" strike="noStrike" kern="1200" cap="none" spc="0" normalizeH="0" baseline="0" noProof="0" dirty="0">
                <a:ln>
                  <a:noFill/>
                </a:ln>
                <a:solidFill>
                  <a:prstClr val="black"/>
                </a:solidFill>
                <a:effectLst/>
                <a:uLnTx/>
                <a:uFillTx/>
                <a:latin typeface="Arial" panose="020B0604020202020204"/>
                <a:ea typeface="+mn-ea"/>
                <a:cs typeface="+mn-cs"/>
              </a:rPr>
              <a:t>Il est conseillé aux pays de fonder leur prise de décision sur l’identification des populations cibles (agents santé, personnes âgées et personnes souffrant de problèmes de santé sous-jacents, par exemple) sur les ressources suivantes </a:t>
            </a:r>
            <a:r>
              <a:rPr kumimoji="0" lang="en-US" sz="1600" b="0" i="0" u="none" strike="noStrike" kern="1200" cap="none" spc="0" normalizeH="0" baseline="0" noProof="0" dirty="0">
                <a:ln>
                  <a:noFill/>
                </a:ln>
                <a:solidFill>
                  <a:prstClr val="black"/>
                </a:solidFill>
                <a:effectLst/>
                <a:uLnTx/>
                <a:uFillTx/>
                <a:latin typeface="Arial" panose="020B0604020202020204"/>
                <a:ea typeface="+mn-ea"/>
                <a:cs typeface="+mn-cs"/>
              </a:rPr>
              <a:t>:</a:t>
            </a:r>
            <a:endParaRPr kumimoji="0" lang="en-US" sz="1600" b="0" i="0" u="none" strike="noStrike" kern="1200" cap="none" spc="0" normalizeH="0" baseline="0" noProof="0" dirty="0">
              <a:ln>
                <a:noFill/>
              </a:ln>
              <a:solidFill>
                <a:prstClr val="black"/>
              </a:solidFill>
              <a:effectLst/>
              <a:uLnTx/>
              <a:uFillTx/>
              <a:latin typeface="Arial" panose="020B0604020202020204"/>
              <a:ea typeface="+mn-ea"/>
              <a:cs typeface="Arial"/>
            </a:endParaRPr>
          </a:p>
          <a:p>
            <a:pPr marL="457200" marR="0" lvl="1"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prstClr val="black"/>
                </a:solidFill>
                <a:effectLst/>
                <a:uLnTx/>
                <a:uFillTx/>
                <a:latin typeface="Arial" panose="020B0604020202020204"/>
                <a:ea typeface="+mn-ea"/>
                <a:cs typeface="+mn-cs"/>
              </a:rPr>
              <a:t>–	</a:t>
            </a:r>
            <a:r>
              <a:rPr kumimoji="0" lang="fr-FR" sz="1600" b="0" i="0" u="none" strike="noStrike" kern="1200" cap="none" spc="0" normalizeH="0" baseline="0" noProof="0" dirty="0">
                <a:ln>
                  <a:noFill/>
                </a:ln>
                <a:solidFill>
                  <a:prstClr val="black"/>
                </a:solidFill>
                <a:effectLst/>
                <a:uLnTx/>
                <a:uFillTx/>
                <a:latin typeface="Arial" panose="020B0604020202020204"/>
                <a:hlinkClick r:id="rId4"/>
              </a:rPr>
              <a:t>Cadre de </a:t>
            </a:r>
            <a:r>
              <a:rPr lang="fr-FR" sz="1600" dirty="0">
                <a:solidFill>
                  <a:prstClr val="black"/>
                </a:solidFill>
                <a:latin typeface="Arial" panose="020B0604020202020204"/>
                <a:hlinkClick r:id="rId4"/>
              </a:rPr>
              <a:t>valeurs du </a:t>
            </a:r>
            <a:r>
              <a:rPr kumimoji="0" lang="fr-FR" sz="1600" b="0" i="0" u="none" strike="noStrike" kern="1200" cap="none" spc="0" normalizeH="0" baseline="0" noProof="0" dirty="0">
                <a:ln>
                  <a:noFill/>
                </a:ln>
                <a:solidFill>
                  <a:prstClr val="black"/>
                </a:solidFill>
                <a:effectLst/>
                <a:uLnTx/>
                <a:uFillTx/>
                <a:latin typeface="Arial" panose="020B0604020202020204"/>
                <a:hlinkClick r:id="rId4"/>
              </a:rPr>
              <a:t>SAGE de l’OMS </a:t>
            </a:r>
            <a:r>
              <a:rPr kumimoji="0" lang="en-US" sz="1600" b="0" i="0" u="none" strike="noStrike" kern="1200" cap="none" spc="0" normalizeH="0" baseline="0" noProof="0" dirty="0">
                <a:ln>
                  <a:noFill/>
                </a:ln>
                <a:solidFill>
                  <a:prstClr val="black"/>
                </a:solidFill>
                <a:effectLst/>
                <a:uLnTx/>
                <a:uFillTx/>
                <a:latin typeface="Arial" panose="020B0604020202020204"/>
                <a:ea typeface="+mn-ea"/>
                <a:cs typeface="+mn-cs"/>
              </a:rPr>
              <a:t>;</a:t>
            </a:r>
            <a:endParaRPr kumimoji="0" lang="en-US" sz="1600" b="0" i="0" u="none" strike="noStrike" kern="1200" cap="none" spc="0" normalizeH="0" baseline="0" noProof="0" dirty="0">
              <a:ln>
                <a:noFill/>
              </a:ln>
              <a:solidFill>
                <a:prstClr val="black"/>
              </a:solidFill>
              <a:effectLst/>
              <a:uLnTx/>
              <a:uFillTx/>
              <a:latin typeface="Arial" panose="020B0604020202020204"/>
              <a:ea typeface="+mn-ea"/>
              <a:cs typeface="Arial"/>
            </a:endParaRPr>
          </a:p>
          <a:p>
            <a:pPr marL="457200" marR="0" lvl="1"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prstClr val="black"/>
                </a:solidFill>
                <a:effectLst/>
                <a:uLnTx/>
                <a:uFillTx/>
                <a:latin typeface="Arial" panose="020B0604020202020204"/>
                <a:ea typeface="+mn-ea"/>
                <a:cs typeface="+mn-cs"/>
              </a:rPr>
              <a:t>–	</a:t>
            </a:r>
            <a:r>
              <a:rPr kumimoji="0" lang="fr-FR" sz="1600" b="0" i="0" u="none" strike="noStrike" kern="1200" cap="none" spc="0" normalizeH="0" baseline="0" noProof="0" dirty="0">
                <a:ln>
                  <a:noFill/>
                </a:ln>
                <a:solidFill>
                  <a:prstClr val="black"/>
                </a:solidFill>
                <a:effectLst/>
                <a:uLnTx/>
                <a:uFillTx/>
                <a:latin typeface="Arial" panose="020B0604020202020204"/>
                <a:hlinkClick r:id="rId5"/>
              </a:rPr>
              <a:t>Feuille de route du SAGE de l’OMS pour l’établissement des priorités</a:t>
            </a:r>
            <a:r>
              <a:rPr lang="fr-FR" sz="1600" dirty="0">
                <a:solidFill>
                  <a:prstClr val="black"/>
                </a:solidFill>
                <a:latin typeface="Arial" panose="020B0604020202020204"/>
                <a:hlinkClick r:id="rId5"/>
              </a:rPr>
              <a:t> </a:t>
            </a:r>
            <a:r>
              <a:rPr kumimoji="0" lang="fr-FR" sz="1600" b="0" i="0" u="none" strike="noStrike" kern="1200" cap="none" spc="0" normalizeH="0" baseline="0" noProof="0" dirty="0">
                <a:ln>
                  <a:noFill/>
                </a:ln>
                <a:solidFill>
                  <a:prstClr val="black"/>
                </a:solidFill>
                <a:effectLst/>
                <a:uLnTx/>
                <a:uFillTx/>
                <a:latin typeface="Arial" panose="020B0604020202020204"/>
                <a:hlinkClick r:id="rId5"/>
              </a:rPr>
              <a:t>:</a:t>
            </a:r>
            <a:endParaRPr kumimoji="0" lang="fr-FR" sz="1600" b="0" i="0" u="none" strike="noStrike" kern="1200" cap="none" spc="0" normalizeH="0" baseline="0" noProof="0" dirty="0">
              <a:ln>
                <a:noFill/>
              </a:ln>
              <a:solidFill>
                <a:prstClr val="black"/>
              </a:solidFill>
              <a:effectLst/>
              <a:uLnTx/>
              <a:uFillTx/>
              <a:latin typeface="Arial" panose="020B0604020202020204"/>
              <a:ea typeface="+mn-ea"/>
              <a:cs typeface="Arial"/>
            </a:endParaRPr>
          </a:p>
          <a:p>
            <a:pPr marL="1371600" marR="0" lvl="3"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prstClr val="black"/>
                </a:solidFill>
                <a:effectLst/>
                <a:uLnTx/>
                <a:uFillTx/>
                <a:latin typeface="Arial" panose="020B0604020202020204"/>
                <a:ea typeface="+mn-ea"/>
                <a:cs typeface="+mn-cs"/>
              </a:rPr>
              <a:t>•	</a:t>
            </a:r>
            <a:r>
              <a:rPr kumimoji="0" lang="fr-FR" sz="1600" b="0" i="0" u="none" strike="noStrike" kern="1200" cap="none" spc="0" normalizeH="0" baseline="0" noProof="0" dirty="0">
                <a:ln>
                  <a:noFill/>
                </a:ln>
                <a:solidFill>
                  <a:prstClr val="black"/>
                </a:solidFill>
                <a:effectLst/>
                <a:uLnTx/>
                <a:uFillTx/>
                <a:latin typeface="Arial" panose="020B0604020202020204"/>
                <a:ea typeface="+mn-ea"/>
                <a:cs typeface="+mn-cs"/>
              </a:rPr>
              <a:t>Approvisionnement en vaccins et disponibilité</a:t>
            </a:r>
            <a:endParaRPr kumimoji="0" lang="fr-FR" sz="1600" b="0" i="0" u="none" strike="noStrike" kern="1200" cap="none" spc="0" normalizeH="0" baseline="0" noProof="0" dirty="0">
              <a:ln>
                <a:noFill/>
              </a:ln>
              <a:solidFill>
                <a:prstClr val="black"/>
              </a:solidFill>
              <a:effectLst/>
              <a:uLnTx/>
              <a:uFillTx/>
              <a:latin typeface="Arial" panose="020B0604020202020204"/>
              <a:ea typeface="+mn-ea"/>
              <a:cs typeface="Arial"/>
            </a:endParaRPr>
          </a:p>
          <a:p>
            <a:pPr marL="1371600" marR="0" lvl="3" indent="0" algn="l" defTabSz="914400" rtl="0" eaLnBrk="1" fontAlgn="auto" latinLnBrk="0" hangingPunct="1">
              <a:lnSpc>
                <a:spcPct val="100000"/>
              </a:lnSpc>
              <a:spcBef>
                <a:spcPts val="0"/>
              </a:spcBef>
              <a:spcAft>
                <a:spcPts val="0"/>
              </a:spcAft>
              <a:buClrTx/>
              <a:buSzTx/>
              <a:buFontTx/>
              <a:buNone/>
              <a:tabLst/>
              <a:defRPr/>
            </a:pPr>
            <a:r>
              <a:rPr kumimoji="0" lang="fr-FR" sz="1600" b="0" i="0" u="none" strike="noStrike" kern="1200" cap="none" spc="0" normalizeH="0" baseline="0" noProof="0" dirty="0">
                <a:ln>
                  <a:noFill/>
                </a:ln>
                <a:solidFill>
                  <a:prstClr val="black"/>
                </a:solidFill>
                <a:effectLst/>
                <a:uLnTx/>
                <a:uFillTx/>
                <a:latin typeface="Arial" panose="020B0604020202020204"/>
                <a:ea typeface="+mn-ea"/>
                <a:cs typeface="+mn-cs"/>
              </a:rPr>
              <a:t>•	Contexte national et contexte </a:t>
            </a:r>
            <a:r>
              <a:rPr lang="fr-FR" sz="1600" dirty="0">
                <a:solidFill>
                  <a:prstClr val="black"/>
                </a:solidFill>
                <a:latin typeface="Arial" panose="020B0604020202020204"/>
              </a:rPr>
              <a:t>épidémiologique</a:t>
            </a:r>
            <a:r>
              <a:rPr kumimoji="0" lang="fr-FR" sz="1600" b="0" i="0" u="none" strike="noStrike" kern="1200" cap="none" spc="0" normalizeH="0" baseline="0" noProof="0" dirty="0">
                <a:ln>
                  <a:noFill/>
                </a:ln>
                <a:solidFill>
                  <a:prstClr val="black"/>
                </a:solidFill>
                <a:effectLst/>
                <a:uLnTx/>
                <a:uFillTx/>
                <a:latin typeface="Arial" panose="020B0604020202020204"/>
                <a:ea typeface="+mn-ea"/>
                <a:cs typeface="+mn-cs"/>
              </a:rPr>
              <a:t>.</a:t>
            </a:r>
            <a:endParaRPr kumimoji="0" lang="fr-FR" sz="1600" b="0" i="0" u="none" strike="noStrike" kern="1200" cap="none" spc="0" normalizeH="0" baseline="0" noProof="0" dirty="0">
              <a:ln>
                <a:noFill/>
              </a:ln>
              <a:solidFill>
                <a:prstClr val="black"/>
              </a:solidFill>
              <a:effectLst/>
              <a:uLnTx/>
              <a:uFillTx/>
              <a:latin typeface="Arial" panose="020B0604020202020204"/>
              <a:ea typeface="+mn-ea"/>
              <a:cs typeface="Arial"/>
            </a:endParaRPr>
          </a:p>
          <a:p>
            <a:pPr marL="457200" marR="0" lvl="1"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prstClr val="black"/>
                </a:solidFill>
                <a:effectLst/>
                <a:uLnTx/>
                <a:uFillTx/>
                <a:latin typeface="Arial" panose="020B0604020202020204"/>
                <a:ea typeface="+mn-ea"/>
                <a:cs typeface="+mn-cs"/>
              </a:rPr>
              <a:t>–	</a:t>
            </a:r>
            <a:r>
              <a:rPr kumimoji="0" lang="fr-FR" sz="1600" b="0" i="0" u="none" strike="noStrike" kern="1200" cap="none" spc="0" normalizeH="0" baseline="0" noProof="0" dirty="0">
                <a:ln>
                  <a:noFill/>
                </a:ln>
                <a:solidFill>
                  <a:prstClr val="black"/>
                </a:solidFill>
                <a:effectLst/>
                <a:uLnTx/>
                <a:uFillTx/>
                <a:latin typeface="Arial" panose="020B0604020202020204"/>
                <a:ea typeface="+mn-ea"/>
                <a:cs typeface="+mn-cs"/>
                <a:hlinkClick r:id="rId6"/>
              </a:rPr>
              <a:t>Mécanisme pour l’allocation équitable des vaccins liés à la COVID-19 dans le cadre du mécanisme COVAX</a:t>
            </a:r>
            <a:r>
              <a:rPr kumimoji="0" lang="en-US" sz="1600" b="0" i="0" u="none" strike="noStrike" kern="1200" cap="none" spc="0" normalizeH="0" baseline="0" noProof="0" dirty="0">
                <a:ln>
                  <a:noFill/>
                </a:ln>
                <a:solidFill>
                  <a:prstClr val="black"/>
                </a:solidFill>
                <a:effectLst/>
                <a:uLnTx/>
                <a:uFillTx/>
                <a:latin typeface="Arial" panose="020B0604020202020204"/>
                <a:ea typeface="+mn-ea"/>
                <a:cs typeface="+mn-cs"/>
              </a:rPr>
              <a:t>.</a:t>
            </a:r>
            <a:endParaRPr kumimoji="0" lang="en-US" sz="1600" b="0" i="0" u="none" strike="noStrike" kern="1200" cap="none" spc="0" normalizeH="0" baseline="0" noProof="0" dirty="0">
              <a:ln>
                <a:noFill/>
              </a:ln>
              <a:solidFill>
                <a:prstClr val="black"/>
              </a:solidFill>
              <a:effectLst/>
              <a:uLnTx/>
              <a:uFillTx/>
              <a:latin typeface="Arial" panose="020B0604020202020204"/>
              <a:ea typeface="+mn-ea"/>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dirty="0">
              <a:ln>
                <a:noFill/>
              </a:ln>
              <a:solidFill>
                <a:prstClr val="black"/>
              </a:solidFill>
              <a:effectLst/>
              <a:uLnTx/>
              <a:uFillTx/>
              <a:latin typeface="Arial" panose="020B060402020202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prstClr val="black"/>
                </a:solidFill>
                <a:effectLst/>
                <a:uLnTx/>
                <a:uFillTx/>
                <a:latin typeface="Arial" panose="020B0604020202020204"/>
                <a:ea typeface="+mn-ea"/>
                <a:cs typeface="+mn-cs"/>
              </a:rPr>
              <a:t>2.</a:t>
            </a:r>
            <a:r>
              <a:rPr kumimoji="0" lang="fr-FR" sz="1600" b="0" i="0" u="none" strike="noStrike" kern="1200" cap="none" spc="0" normalizeH="0" baseline="0" noProof="0" dirty="0">
                <a:ln>
                  <a:noFill/>
                </a:ln>
                <a:solidFill>
                  <a:prstClr val="black"/>
                </a:solidFill>
                <a:effectLst/>
                <a:uLnTx/>
                <a:uFillTx/>
                <a:latin typeface="Arial" panose="020B0604020202020204"/>
                <a:ea typeface="+mn-ea"/>
                <a:cs typeface="+mn-cs"/>
              </a:rPr>
              <a:t> Qui dirige le processus décisionnel pour l'identification des populations cibles ? Qui communique ces décisions à la population ? Comment les messages sont-ils élaborés et </a:t>
            </a:r>
            <a:r>
              <a:rPr kumimoji="0" lang="fr-FR" sz="1600" b="0" i="0" u="none" strike="noStrike" kern="1200" cap="none" spc="0" normalizeH="0" baseline="0" noProof="0" dirty="0" err="1">
                <a:ln>
                  <a:noFill/>
                </a:ln>
                <a:solidFill>
                  <a:prstClr val="black"/>
                </a:solidFill>
                <a:effectLst/>
                <a:uLnTx/>
                <a:uFillTx/>
                <a:latin typeface="Arial" panose="020B0604020202020204"/>
                <a:ea typeface="+mn-ea"/>
                <a:cs typeface="+mn-cs"/>
              </a:rPr>
              <a:t>pré-testés</a:t>
            </a:r>
            <a:r>
              <a:rPr kumimoji="0" lang="fr-FR" sz="1600" b="0" i="0" u="none" strike="noStrike" kern="1200" cap="none" spc="0" normalizeH="0" baseline="0" noProof="0" dirty="0">
                <a:ln>
                  <a:noFill/>
                </a:ln>
                <a:solidFill>
                  <a:prstClr val="black"/>
                </a:solidFill>
                <a:effectLst/>
                <a:uLnTx/>
                <a:uFillTx/>
                <a:latin typeface="Arial" panose="020B0604020202020204"/>
                <a:ea typeface="+mn-ea"/>
                <a:cs typeface="+mn-cs"/>
              </a:rPr>
              <a:t> ? Comment les canaux de communication sont-ils déterminés pour atteindre les populations ? Les journalistes reçoivent-ils une formation aux médias </a:t>
            </a:r>
            <a:r>
              <a:rPr lang="en-US" sz="1600" dirty="0">
                <a:solidFill>
                  <a:prstClr val="black"/>
                </a:solidFill>
                <a:latin typeface="Arial" panose="020B0604020202020204"/>
              </a:rPr>
              <a:t>?</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dirty="0">
              <a:ln>
                <a:noFill/>
              </a:ln>
              <a:solidFill>
                <a:prstClr val="black"/>
              </a:solidFill>
              <a:effectLst/>
              <a:uLnTx/>
              <a:uFillTx/>
              <a:latin typeface="Arial" panose="020B060402020202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prstClr val="black"/>
                </a:solidFill>
                <a:effectLst/>
                <a:uLnTx/>
                <a:uFillTx/>
                <a:latin typeface="Arial" panose="020B0604020202020204"/>
                <a:ea typeface="+mn-ea"/>
                <a:cs typeface="+mn-cs"/>
              </a:rPr>
              <a:t>3.</a:t>
            </a:r>
            <a:r>
              <a:rPr kumimoji="0" lang="fr-FR" sz="1600" b="0" i="0" u="none" strike="noStrike" kern="1200" cap="none" spc="0" normalizeH="0" baseline="0" noProof="0" dirty="0">
                <a:ln>
                  <a:noFill/>
                </a:ln>
                <a:solidFill>
                  <a:prstClr val="black"/>
                </a:solidFill>
                <a:effectLst/>
                <a:uLnTx/>
                <a:uFillTx/>
                <a:latin typeface="Arial" panose="020B0604020202020204"/>
                <a:ea typeface="+mn-ea"/>
                <a:cs typeface="+mn-cs"/>
              </a:rPr>
              <a:t> Qui est consulté dans ce processus (grand public, parties prenantes spécifiques et groupes d’intérêt, par exemple), pour quoi et comment </a:t>
            </a:r>
            <a:r>
              <a:rPr kumimoji="0" lang="en-US" sz="1600" b="0" i="0" u="none" strike="noStrike" kern="1200" cap="none" spc="0" normalizeH="0" baseline="0" noProof="0" dirty="0">
                <a:ln>
                  <a:noFill/>
                </a:ln>
                <a:solidFill>
                  <a:prstClr val="black"/>
                </a:solidFill>
                <a:effectLst/>
                <a:uLnTx/>
                <a:uFillTx/>
                <a:latin typeface="Arial" panose="020B0604020202020204"/>
                <a:ea typeface="+mn-ea"/>
                <a:cs typeface="+mn-cs"/>
              </a:rPr>
              <a:t>?</a:t>
            </a:r>
            <a:endParaRPr kumimoji="0" lang="en-US" sz="1600" b="0" i="0" u="none" strike="noStrike" kern="1200" cap="none" spc="0" normalizeH="0" baseline="0" noProof="0" dirty="0">
              <a:ln>
                <a:noFill/>
              </a:ln>
              <a:solidFill>
                <a:prstClr val="black"/>
              </a:solidFill>
              <a:effectLst/>
              <a:uLnTx/>
              <a:uFillTx/>
              <a:latin typeface="Arial" panose="020B0604020202020204"/>
              <a:ea typeface="+mn-ea"/>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dirty="0">
              <a:ln>
                <a:noFill/>
              </a:ln>
              <a:solidFill>
                <a:prstClr val="black"/>
              </a:solidFill>
              <a:effectLst/>
              <a:uLnTx/>
              <a:uFillTx/>
              <a:latin typeface="Arial" panose="020B060402020202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prstClr val="black"/>
                </a:solidFill>
                <a:effectLst/>
                <a:uLnTx/>
                <a:uFillTx/>
                <a:latin typeface="Arial" panose="020B0604020202020204"/>
                <a:ea typeface="+mn-ea"/>
                <a:cs typeface="+mn-cs"/>
              </a:rPr>
              <a:t>4.</a:t>
            </a:r>
            <a:r>
              <a:rPr kumimoji="0" lang="fr-FR" sz="1600" b="0" i="0" u="none" strike="noStrike" kern="1200" cap="none" spc="0" normalizeH="0" baseline="0" noProof="0" dirty="0">
                <a:ln>
                  <a:noFill/>
                </a:ln>
                <a:solidFill>
                  <a:prstClr val="black"/>
                </a:solidFill>
                <a:effectLst/>
                <a:uLnTx/>
                <a:uFillTx/>
                <a:latin typeface="Arial" panose="020B0604020202020204"/>
                <a:ea typeface="+mn-ea"/>
                <a:cs typeface="+mn-cs"/>
              </a:rPr>
              <a:t> Comment obtenez-vous des estimations des populations cibles pertinentes afin de faciliter l’allocation des ressources, l’achat de vaccins, la planification du déploiement, et de mesurer les niveaux de la couverture vaccinale </a:t>
            </a:r>
            <a:r>
              <a:rPr kumimoji="0" lang="en-US" sz="1600" b="0" i="0" u="none" strike="noStrike" kern="1200" cap="none" spc="0" normalizeH="0" baseline="0" noProof="0" dirty="0">
                <a:ln>
                  <a:noFill/>
                </a:ln>
                <a:solidFill>
                  <a:prstClr val="black"/>
                </a:solidFill>
                <a:effectLst/>
                <a:uLnTx/>
                <a:uFillTx/>
                <a:latin typeface="Arial" panose="020B0604020202020204"/>
                <a:ea typeface="+mn-ea"/>
                <a:cs typeface="+mn-cs"/>
              </a:rPr>
              <a:t>?</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dirty="0">
              <a:ln>
                <a:noFill/>
              </a:ln>
              <a:solidFill>
                <a:prstClr val="black"/>
              </a:solidFill>
              <a:effectLst/>
              <a:uLnTx/>
              <a:uFillTx/>
              <a:latin typeface="Arial" panose="020B060402020202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prstClr val="black"/>
                </a:solidFill>
                <a:effectLst/>
                <a:uLnTx/>
                <a:uFillTx/>
                <a:latin typeface="Arial" panose="020B0604020202020204"/>
                <a:ea typeface="+mn-ea"/>
                <a:cs typeface="Arial"/>
              </a:rPr>
              <a:t>5. </a:t>
            </a:r>
            <a:r>
              <a:rPr kumimoji="0" lang="fr-FR" sz="1600" b="0" i="0" u="none" strike="noStrike" kern="1200" cap="none" spc="0" normalizeH="0" baseline="0" noProof="0" dirty="0">
                <a:ln>
                  <a:noFill/>
                </a:ln>
                <a:solidFill>
                  <a:prstClr val="black"/>
                </a:solidFill>
                <a:effectLst/>
                <a:uLnTx/>
                <a:uFillTx/>
                <a:latin typeface="Arial" panose="020B0604020202020204"/>
                <a:ea typeface="+mn-ea"/>
                <a:cs typeface="Arial"/>
              </a:rPr>
              <a:t>Avez-vous besoin/disposez-vous d'un "tampon humanitaire" pour gérer les crises humanitaires, les déploiements et d’autres situations d’urgence </a:t>
            </a:r>
            <a:r>
              <a:rPr kumimoji="0" lang="en-US" sz="1600" b="0" i="0" u="none" strike="noStrike" kern="1200" cap="none" spc="0" normalizeH="0" baseline="0" noProof="0" dirty="0">
                <a:ln>
                  <a:noFill/>
                </a:ln>
                <a:solidFill>
                  <a:prstClr val="black"/>
                </a:solidFill>
                <a:effectLst/>
                <a:uLnTx/>
                <a:uFillTx/>
                <a:latin typeface="Arial" panose="020B0604020202020204"/>
                <a:ea typeface="+mn-ea"/>
                <a:cs typeface="Arial"/>
              </a:rPr>
              <a:t>? </a:t>
            </a:r>
            <a:r>
              <a:rPr kumimoji="0" lang="en-US" sz="1600" b="0" i="0" u="none" strike="noStrike" kern="1200" cap="none" spc="0" normalizeH="0" baseline="0" noProof="0" dirty="0">
                <a:ln>
                  <a:noFill/>
                </a:ln>
                <a:solidFill>
                  <a:srgbClr val="FF0000"/>
                </a:solidFill>
                <a:effectLst/>
                <a:uLnTx/>
                <a:uFillTx/>
                <a:latin typeface="Arial" panose="020B0604020202020204"/>
                <a:ea typeface="+mn-ea"/>
                <a:cs typeface="Arial"/>
              </a:rPr>
              <a:t>Ce </a:t>
            </a:r>
            <a:r>
              <a:rPr kumimoji="0" lang="en-US" sz="1600" b="0" i="0" u="none" strike="noStrike" kern="1200" cap="none" spc="0" normalizeH="0" baseline="0" noProof="0" dirty="0" err="1">
                <a:ln>
                  <a:noFill/>
                </a:ln>
                <a:solidFill>
                  <a:srgbClr val="FF0000"/>
                </a:solidFill>
                <a:effectLst/>
                <a:uLnTx/>
                <a:uFillTx/>
                <a:latin typeface="Arial" panose="020B0604020202020204"/>
                <a:ea typeface="+mn-ea"/>
                <a:cs typeface="Arial"/>
              </a:rPr>
              <a:t>dispositif</a:t>
            </a:r>
            <a:r>
              <a:rPr kumimoji="0" lang="en-US" sz="1600" b="0" i="0" u="none" strike="noStrike" kern="1200" cap="none" spc="0" normalizeH="0" baseline="0" noProof="0" dirty="0">
                <a:ln>
                  <a:noFill/>
                </a:ln>
                <a:solidFill>
                  <a:srgbClr val="FF0000"/>
                </a:solidFill>
                <a:effectLst/>
                <a:uLnTx/>
                <a:uFillTx/>
                <a:latin typeface="Arial" panose="020B0604020202020204"/>
                <a:ea typeface="+mn-ea"/>
                <a:cs typeface="Arial"/>
              </a:rPr>
              <a:t> </a:t>
            </a:r>
            <a:r>
              <a:rPr kumimoji="0" lang="en-US" sz="1600" b="0" i="0" u="none" strike="noStrike" kern="1200" cap="none" spc="0" normalizeH="0" baseline="0" noProof="0" dirty="0" err="1">
                <a:ln>
                  <a:noFill/>
                </a:ln>
                <a:solidFill>
                  <a:srgbClr val="FF0000"/>
                </a:solidFill>
                <a:effectLst/>
                <a:uLnTx/>
                <a:uFillTx/>
                <a:latin typeface="Arial" panose="020B0604020202020204"/>
                <a:ea typeface="+mn-ea"/>
                <a:cs typeface="Arial"/>
              </a:rPr>
              <a:t>est</a:t>
            </a:r>
            <a:r>
              <a:rPr kumimoji="0" lang="en-US" sz="1600" b="0" i="0" u="none" strike="noStrike" kern="1200" cap="none" spc="0" normalizeH="0" baseline="0" noProof="0" dirty="0">
                <a:ln>
                  <a:noFill/>
                </a:ln>
                <a:solidFill>
                  <a:srgbClr val="FF0000"/>
                </a:solidFill>
                <a:effectLst/>
                <a:uLnTx/>
                <a:uFillTx/>
                <a:latin typeface="Arial" panose="020B0604020202020204"/>
                <a:ea typeface="+mn-ea"/>
                <a:cs typeface="Arial"/>
              </a:rPr>
              <a:t> </a:t>
            </a:r>
            <a:r>
              <a:rPr kumimoji="0" lang="en-US" sz="1600" b="0" i="0" u="none" strike="noStrike" kern="1200" cap="none" spc="0" normalizeH="0" baseline="0" noProof="0" dirty="0" err="1">
                <a:ln>
                  <a:noFill/>
                </a:ln>
                <a:solidFill>
                  <a:srgbClr val="FF0000"/>
                </a:solidFill>
                <a:effectLst/>
                <a:uLnTx/>
                <a:uFillTx/>
                <a:latin typeface="Arial" panose="020B0604020202020204"/>
                <a:ea typeface="+mn-ea"/>
                <a:cs typeface="Arial"/>
              </a:rPr>
              <a:t>destiné</a:t>
            </a:r>
            <a:r>
              <a:rPr kumimoji="0" lang="en-US" sz="1600" b="0" i="0" u="none" strike="noStrike" kern="1200" cap="none" spc="0" normalizeH="0" baseline="0" noProof="0" dirty="0">
                <a:ln>
                  <a:noFill/>
                </a:ln>
                <a:solidFill>
                  <a:srgbClr val="FF0000"/>
                </a:solidFill>
                <a:effectLst/>
                <a:uLnTx/>
                <a:uFillTx/>
                <a:latin typeface="Arial" panose="020B0604020202020204"/>
                <a:ea typeface="+mn-ea"/>
                <a:cs typeface="Arial"/>
              </a:rPr>
              <a:t> aux populations </a:t>
            </a:r>
            <a:r>
              <a:rPr kumimoji="0" lang="en-US" sz="1600" b="0" i="0" u="none" strike="noStrike" kern="1200" cap="none" spc="0" normalizeH="0" baseline="0" noProof="0" dirty="0" err="1">
                <a:ln>
                  <a:noFill/>
                </a:ln>
                <a:solidFill>
                  <a:srgbClr val="FF0000"/>
                </a:solidFill>
                <a:effectLst/>
                <a:uLnTx/>
                <a:uFillTx/>
                <a:latin typeface="Arial" panose="020B0604020202020204"/>
                <a:ea typeface="+mn-ea"/>
                <a:cs typeface="Arial"/>
              </a:rPr>
              <a:t>vulnérables</a:t>
            </a:r>
            <a:r>
              <a:rPr kumimoji="0" lang="en-US" sz="1600" b="0" i="0" u="none" strike="noStrike" kern="1200" cap="none" spc="0" normalizeH="0" baseline="0" noProof="0" dirty="0">
                <a:ln>
                  <a:noFill/>
                </a:ln>
                <a:solidFill>
                  <a:srgbClr val="FF0000"/>
                </a:solidFill>
                <a:effectLst/>
                <a:uLnTx/>
                <a:uFillTx/>
                <a:latin typeface="Arial" panose="020B0604020202020204"/>
                <a:ea typeface="+mn-ea"/>
                <a:cs typeface="Arial"/>
              </a:rPr>
              <a:t> (</a:t>
            </a:r>
            <a:r>
              <a:rPr kumimoji="0" lang="en-US" sz="1600" b="0" i="0" u="none" strike="noStrike" kern="1200" cap="none" spc="0" normalizeH="0" baseline="0" noProof="0" dirty="0" err="1">
                <a:ln>
                  <a:noFill/>
                </a:ln>
                <a:solidFill>
                  <a:srgbClr val="FF0000"/>
                </a:solidFill>
                <a:effectLst/>
                <a:uLnTx/>
                <a:uFillTx/>
                <a:latin typeface="Arial" panose="020B0604020202020204"/>
                <a:ea typeface="+mn-ea"/>
                <a:cs typeface="Arial"/>
              </a:rPr>
              <a:t>réfugiés</a:t>
            </a:r>
            <a:r>
              <a:rPr kumimoji="0" lang="en-US" sz="1600" b="0" i="0" u="none" strike="noStrike" kern="1200" cap="none" spc="0" normalizeH="0" baseline="0" noProof="0" dirty="0">
                <a:ln>
                  <a:noFill/>
                </a:ln>
                <a:solidFill>
                  <a:srgbClr val="FF0000"/>
                </a:solidFill>
                <a:effectLst/>
                <a:uLnTx/>
                <a:uFillTx/>
                <a:latin typeface="Arial" panose="020B0604020202020204"/>
                <a:ea typeface="+mn-ea"/>
                <a:cs typeface="Arial"/>
              </a:rPr>
              <a:t> et </a:t>
            </a:r>
            <a:r>
              <a:rPr kumimoji="0" lang="en-US" sz="1600" b="0" i="0" u="none" strike="noStrike" kern="1200" cap="none" spc="0" normalizeH="0" baseline="0" noProof="0" dirty="0" err="1">
                <a:ln>
                  <a:noFill/>
                </a:ln>
                <a:solidFill>
                  <a:srgbClr val="FF0000"/>
                </a:solidFill>
                <a:effectLst/>
                <a:uLnTx/>
                <a:uFillTx/>
                <a:latin typeface="Arial" panose="020B0604020202020204"/>
                <a:ea typeface="+mn-ea"/>
                <a:cs typeface="Arial"/>
              </a:rPr>
              <a:t>demandeurs</a:t>
            </a:r>
            <a:r>
              <a:rPr kumimoji="0" lang="en-US" sz="1600" b="0" i="0" u="none" strike="noStrike" kern="1200" cap="none" spc="0" normalizeH="0" baseline="0" noProof="0" dirty="0">
                <a:ln>
                  <a:noFill/>
                </a:ln>
                <a:solidFill>
                  <a:srgbClr val="FF0000"/>
                </a:solidFill>
                <a:effectLst/>
                <a:uLnTx/>
                <a:uFillTx/>
                <a:latin typeface="Arial" panose="020B0604020202020204"/>
                <a:ea typeface="+mn-ea"/>
                <a:cs typeface="Arial"/>
              </a:rPr>
              <a:t> </a:t>
            </a:r>
            <a:r>
              <a:rPr kumimoji="0" lang="en-US" sz="1600" b="0" i="0" u="none" strike="noStrike" kern="1200" cap="none" spc="0" normalizeH="0" baseline="0" noProof="0" dirty="0" err="1">
                <a:ln>
                  <a:noFill/>
                </a:ln>
                <a:solidFill>
                  <a:srgbClr val="FF0000"/>
                </a:solidFill>
                <a:effectLst/>
                <a:uLnTx/>
                <a:uFillTx/>
                <a:latin typeface="Arial" panose="020B0604020202020204"/>
                <a:ea typeface="+mn-ea"/>
                <a:cs typeface="Arial"/>
              </a:rPr>
              <a:t>d’asile</a:t>
            </a:r>
            <a:r>
              <a:rPr kumimoji="0" lang="en-US" sz="1600" b="0" i="0" u="none" strike="noStrike" kern="1200" cap="none" spc="0" normalizeH="0" baseline="0" noProof="0" dirty="0">
                <a:ln>
                  <a:noFill/>
                </a:ln>
                <a:solidFill>
                  <a:srgbClr val="FF0000"/>
                </a:solidFill>
                <a:effectLst/>
                <a:uLnTx/>
                <a:uFillTx/>
                <a:latin typeface="Arial" panose="020B0604020202020204"/>
                <a:ea typeface="+mn-ea"/>
                <a:cs typeface="Arial"/>
              </a:rPr>
              <a:t>) et aux </a:t>
            </a:r>
            <a:r>
              <a:rPr kumimoji="0" lang="en-US" sz="1600" b="0" i="0" u="none" strike="noStrike" kern="1200" cap="none" spc="0" normalizeH="0" baseline="0" noProof="0" dirty="0" err="1">
                <a:ln>
                  <a:noFill/>
                </a:ln>
                <a:solidFill>
                  <a:srgbClr val="FF0000"/>
                </a:solidFill>
                <a:effectLst/>
                <a:uLnTx/>
                <a:uFillTx/>
                <a:latin typeface="Arial" panose="020B0604020202020204"/>
                <a:ea typeface="+mn-ea"/>
                <a:cs typeface="Arial"/>
              </a:rPr>
              <a:t>personnes</a:t>
            </a:r>
            <a:r>
              <a:rPr kumimoji="0" lang="en-US" sz="1600" b="0" i="0" u="none" strike="noStrike" kern="1200" cap="none" spc="0" normalizeH="0" baseline="0" noProof="0" dirty="0">
                <a:ln>
                  <a:noFill/>
                </a:ln>
                <a:solidFill>
                  <a:srgbClr val="FF0000"/>
                </a:solidFill>
                <a:effectLst/>
                <a:uLnTx/>
                <a:uFillTx/>
                <a:latin typeface="Arial" panose="020B0604020202020204"/>
                <a:ea typeface="+mn-ea"/>
                <a:cs typeface="Arial"/>
              </a:rPr>
              <a:t> qui </a:t>
            </a:r>
            <a:r>
              <a:rPr kumimoji="0" lang="en-US" sz="1600" b="0" i="0" u="none" strike="noStrike" kern="1200" cap="none" spc="0" normalizeH="0" baseline="0" noProof="0" dirty="0" err="1">
                <a:ln>
                  <a:noFill/>
                </a:ln>
                <a:solidFill>
                  <a:srgbClr val="FF0000"/>
                </a:solidFill>
                <a:effectLst/>
                <a:uLnTx/>
                <a:uFillTx/>
                <a:latin typeface="Arial" panose="020B0604020202020204"/>
                <a:ea typeface="+mn-ea"/>
                <a:cs typeface="Arial"/>
              </a:rPr>
              <a:t>leur</a:t>
            </a:r>
            <a:r>
              <a:rPr kumimoji="0" lang="en-US" sz="1600" b="0" i="0" u="none" strike="noStrike" kern="1200" cap="none" spc="0" normalizeH="0" baseline="0" noProof="0" dirty="0">
                <a:ln>
                  <a:noFill/>
                </a:ln>
                <a:solidFill>
                  <a:srgbClr val="FF0000"/>
                </a:solidFill>
                <a:effectLst/>
                <a:uLnTx/>
                <a:uFillTx/>
                <a:latin typeface="Arial" panose="020B0604020202020204"/>
                <a:ea typeface="+mn-ea"/>
                <a:cs typeface="Arial"/>
              </a:rPr>
              <a:t> </a:t>
            </a:r>
            <a:r>
              <a:rPr kumimoji="0" lang="en-US" sz="1600" b="0" i="0" u="none" strike="noStrike" kern="1200" cap="none" spc="0" normalizeH="0" baseline="0" noProof="0" dirty="0" err="1">
                <a:ln>
                  <a:noFill/>
                </a:ln>
                <a:solidFill>
                  <a:srgbClr val="FF0000"/>
                </a:solidFill>
                <a:effectLst/>
                <a:uLnTx/>
                <a:uFillTx/>
                <a:latin typeface="Arial" panose="020B0604020202020204"/>
                <a:ea typeface="+mn-ea"/>
                <a:cs typeface="Arial"/>
              </a:rPr>
              <a:t>viennent</a:t>
            </a:r>
            <a:r>
              <a:rPr kumimoji="0" lang="en-US" sz="1600" b="0" i="0" u="none" strike="noStrike" kern="1200" cap="none" spc="0" normalizeH="0" baseline="0" noProof="0" dirty="0">
                <a:ln>
                  <a:noFill/>
                </a:ln>
                <a:solidFill>
                  <a:srgbClr val="FF0000"/>
                </a:solidFill>
                <a:effectLst/>
                <a:uLnTx/>
                <a:uFillTx/>
                <a:latin typeface="Arial" panose="020B0604020202020204"/>
                <a:ea typeface="+mn-ea"/>
                <a:cs typeface="Arial"/>
              </a:rPr>
              <a:t> </a:t>
            </a:r>
            <a:r>
              <a:rPr kumimoji="0" lang="en-US" sz="1600" b="0" i="0" u="none" strike="noStrike" kern="1200" cap="none" spc="0" normalizeH="0" baseline="0" noProof="0" dirty="0" err="1">
                <a:ln>
                  <a:noFill/>
                </a:ln>
                <a:solidFill>
                  <a:srgbClr val="FF0000"/>
                </a:solidFill>
                <a:effectLst/>
                <a:uLnTx/>
                <a:uFillTx/>
                <a:latin typeface="Arial" panose="020B0604020202020204"/>
                <a:ea typeface="+mn-ea"/>
                <a:cs typeface="Arial"/>
              </a:rPr>
              <a:t>en</a:t>
            </a:r>
            <a:r>
              <a:rPr kumimoji="0" lang="en-US" sz="1600" b="0" i="0" u="none" strike="noStrike" kern="1200" cap="none" spc="0" normalizeH="0" baseline="0" noProof="0" dirty="0">
                <a:ln>
                  <a:noFill/>
                </a:ln>
                <a:solidFill>
                  <a:srgbClr val="FF0000"/>
                </a:solidFill>
                <a:effectLst/>
                <a:uLnTx/>
                <a:uFillTx/>
                <a:latin typeface="Arial" panose="020B0604020202020204"/>
                <a:ea typeface="+mn-ea"/>
                <a:cs typeface="Arial"/>
              </a:rPr>
              <a:t> aide. </a:t>
            </a:r>
          </a:p>
        </p:txBody>
      </p:sp>
    </p:spTree>
    <p:extLst>
      <p:ext uri="{BB962C8B-B14F-4D97-AF65-F5344CB8AC3E}">
        <p14:creationId xmlns:p14="http://schemas.microsoft.com/office/powerpoint/2010/main" val="206692863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597887-B55D-43AF-A517-F5878396B9CF}"/>
              </a:ext>
            </a:extLst>
          </p:cNvPr>
          <p:cNvSpPr>
            <a:spLocks noGrp="1"/>
          </p:cNvSpPr>
          <p:nvPr>
            <p:ph type="title"/>
          </p:nvPr>
        </p:nvSpPr>
        <p:spPr/>
        <p:txBody>
          <a:bodyPr>
            <a:normAutofit fontScale="90000"/>
          </a:bodyPr>
          <a:lstStyle/>
          <a:p>
            <a:r>
              <a:rPr lang="fr-FR" dirty="0"/>
              <a:t>Scénario et Séance 1b</a:t>
            </a:r>
          </a:p>
        </p:txBody>
      </p:sp>
      <p:sp>
        <p:nvSpPr>
          <p:cNvPr id="4" name="Date Placeholder 3">
            <a:extLst>
              <a:ext uri="{FF2B5EF4-FFF2-40B4-BE49-F238E27FC236}">
                <a16:creationId xmlns:a16="http://schemas.microsoft.com/office/drawing/2014/main" id="{E561DA4D-0657-4D3A-9637-EADF5F14B00C}"/>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7EA682B2-33C9-4D4F-9A18-C7D5F7FE2751}" type="datetime3">
              <a:rPr kumimoji="0" lang="en-US" sz="1200" b="1" i="0" u="none" strike="noStrike" kern="1200" cap="none" spc="0" normalizeH="0" baseline="0" noProof="0" smtClean="0">
                <a:ln>
                  <a:noFill/>
                </a:ln>
                <a:solidFill>
                  <a:prstClr val="white"/>
                </a:solidFill>
                <a:effectLst/>
                <a:uLnTx/>
                <a:uFillTx/>
                <a:latin typeface="Arial" panose="020B0604020202020204" pitchFamily="34" charset="0"/>
                <a:ea typeface="+mn-ea"/>
                <a:cs typeface="Arial" panose="020B0604020202020204" pitchFamily="34" charset="0"/>
              </a:rPr>
              <a:pPr marL="0" marR="0" lvl="0" indent="0" algn="l" defTabSz="914400" rtl="0" eaLnBrk="1" fontAlgn="auto" latinLnBrk="0" hangingPunct="1">
                <a:lnSpc>
                  <a:spcPct val="100000"/>
                </a:lnSpc>
                <a:spcBef>
                  <a:spcPts val="0"/>
                </a:spcBef>
                <a:spcAft>
                  <a:spcPts val="0"/>
                </a:spcAft>
                <a:buClrTx/>
                <a:buSzTx/>
                <a:buFontTx/>
                <a:buNone/>
                <a:tabLst/>
                <a:defRPr/>
              </a:pPr>
              <a:t>4 January 2021</a:t>
            </a:fld>
            <a:endParaRPr kumimoji="0" lang="en-US" sz="1200" b="1" i="0" u="none" strike="noStrike" kern="120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endParaRPr>
          </a:p>
        </p:txBody>
      </p:sp>
      <p:sp>
        <p:nvSpPr>
          <p:cNvPr id="7" name="Content Placeholder 3">
            <a:extLst>
              <a:ext uri="{FF2B5EF4-FFF2-40B4-BE49-F238E27FC236}">
                <a16:creationId xmlns:a16="http://schemas.microsoft.com/office/drawing/2014/main" id="{CA32754F-DBC8-44F2-8D71-5E44FE1295AC}"/>
              </a:ext>
            </a:extLst>
          </p:cNvPr>
          <p:cNvSpPr>
            <a:spLocks noGrp="1"/>
          </p:cNvSpPr>
          <p:nvPr>
            <p:ph idx="1"/>
          </p:nvPr>
        </p:nvSpPr>
        <p:spPr>
          <a:xfrm>
            <a:off x="164285" y="747414"/>
            <a:ext cx="6384991" cy="2786361"/>
          </a:xfrm>
          <a:solidFill>
            <a:schemeClr val="tx2">
              <a:lumMod val="20000"/>
              <a:lumOff val="80000"/>
            </a:schemeClr>
          </a:solidFill>
        </p:spPr>
        <p:txBody>
          <a:bodyPr anchor="ctr">
            <a:noAutofit/>
          </a:bodyPr>
          <a:lstStyle/>
          <a:p>
            <a:pPr marL="0" indent="0">
              <a:buNone/>
            </a:pPr>
            <a:r>
              <a:rPr lang="fr-FR" sz="1800" b="1" dirty="0">
                <a:latin typeface="Arial"/>
                <a:cs typeface="Arial"/>
              </a:rPr>
              <a:t>Vaccins mis au point et disponibles</a:t>
            </a:r>
          </a:p>
          <a:p>
            <a:pPr>
              <a:lnSpc>
                <a:spcPct val="100000"/>
              </a:lnSpc>
              <a:spcBef>
                <a:spcPts val="0"/>
              </a:spcBef>
            </a:pPr>
            <a:r>
              <a:rPr lang="fr-FR" sz="1800" dirty="0">
                <a:latin typeface="Arial"/>
                <a:cs typeface="Arial"/>
              </a:rPr>
              <a:t>Par le biais du mécanisme COVAX, votre pays a reçu une première livraison destinée à l’autorité de santé nationale de votre pays</a:t>
            </a:r>
            <a:r>
              <a:rPr lang="en-GB" sz="1800" dirty="0">
                <a:latin typeface="Arial"/>
                <a:cs typeface="Arial"/>
              </a:rPr>
              <a:t>.</a:t>
            </a:r>
          </a:p>
          <a:p>
            <a:r>
              <a:rPr lang="fr-FR" sz="1800" dirty="0">
                <a:latin typeface="Arial"/>
                <a:cs typeface="Arial"/>
              </a:rPr>
              <a:t>Cette première livraison ne couvre que 1,4 % de la population nationale au lieu des 3 % prévus.</a:t>
            </a:r>
            <a:endParaRPr lang="en-US" sz="1800" dirty="0">
              <a:latin typeface="Arial"/>
              <a:cs typeface="Arial"/>
            </a:endParaRPr>
          </a:p>
        </p:txBody>
      </p:sp>
      <p:sp>
        <p:nvSpPr>
          <p:cNvPr id="12" name="Freeform: Shape 11">
            <a:extLst>
              <a:ext uri="{FF2B5EF4-FFF2-40B4-BE49-F238E27FC236}">
                <a16:creationId xmlns:a16="http://schemas.microsoft.com/office/drawing/2014/main" id="{50516569-93BF-4AED-A5A6-4A963D0D6747}"/>
              </a:ext>
            </a:extLst>
          </p:cNvPr>
          <p:cNvSpPr/>
          <p:nvPr/>
        </p:nvSpPr>
        <p:spPr>
          <a:xfrm flipH="1" flipV="1">
            <a:off x="7770612" y="897"/>
            <a:ext cx="4151376" cy="606792"/>
          </a:xfrm>
          <a:custGeom>
            <a:avLst/>
            <a:gdLst>
              <a:gd name="connsiteX0" fmla="*/ 3474720 w 4151376"/>
              <a:gd name="connsiteY0" fmla="*/ 581341 h 581341"/>
              <a:gd name="connsiteX1" fmla="*/ 0 w 4151376"/>
              <a:gd name="connsiteY1" fmla="*/ 581341 h 581341"/>
              <a:gd name="connsiteX2" fmla="*/ 0 w 4151376"/>
              <a:gd name="connsiteY2" fmla="*/ 1 h 581341"/>
              <a:gd name="connsiteX3" fmla="*/ 3474720 w 4151376"/>
              <a:gd name="connsiteY3" fmla="*/ 1 h 581341"/>
              <a:gd name="connsiteX4" fmla="*/ 3474720 w 4151376"/>
              <a:gd name="connsiteY4" fmla="*/ 0 h 581341"/>
              <a:gd name="connsiteX5" fmla="*/ 4151376 w 4151376"/>
              <a:gd name="connsiteY5" fmla="*/ 581340 h 581341"/>
              <a:gd name="connsiteX6" fmla="*/ 3474720 w 4151376"/>
              <a:gd name="connsiteY6" fmla="*/ 581340 h 5813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51376" h="581341">
                <a:moveTo>
                  <a:pt x="3474720" y="581341"/>
                </a:moveTo>
                <a:lnTo>
                  <a:pt x="0" y="581341"/>
                </a:lnTo>
                <a:lnTo>
                  <a:pt x="0" y="1"/>
                </a:lnTo>
                <a:lnTo>
                  <a:pt x="3474720" y="1"/>
                </a:lnTo>
                <a:lnTo>
                  <a:pt x="3474720" y="0"/>
                </a:lnTo>
                <a:lnTo>
                  <a:pt x="4151376" y="581340"/>
                </a:lnTo>
                <a:lnTo>
                  <a:pt x="3474720" y="581340"/>
                </a:lnTo>
                <a:close/>
              </a:path>
            </a:pathLst>
          </a:custGeom>
          <a:solidFill>
            <a:schemeClr val="accent1"/>
          </a:solidFill>
          <a:ln>
            <a:noFill/>
          </a:ln>
          <a:effectLst>
            <a:outerShdw blurRad="50800" dist="38100" dir="13500000" algn="br" rotWithShape="0">
              <a:prstClr val="black">
                <a:alpha val="40000"/>
              </a:prstClr>
            </a:outerShdw>
          </a:effectLst>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panose="020B0604020202020204"/>
              <a:ea typeface="+mn-ea"/>
              <a:cs typeface="+mn-cs"/>
            </a:endParaRPr>
          </a:p>
        </p:txBody>
      </p:sp>
      <p:sp>
        <p:nvSpPr>
          <p:cNvPr id="10" name="Freeform: Shape 9">
            <a:extLst>
              <a:ext uri="{FF2B5EF4-FFF2-40B4-BE49-F238E27FC236}">
                <a16:creationId xmlns:a16="http://schemas.microsoft.com/office/drawing/2014/main" id="{31580723-2FFC-4BAE-A75A-2A08941F5213}"/>
              </a:ext>
            </a:extLst>
          </p:cNvPr>
          <p:cNvSpPr/>
          <p:nvPr/>
        </p:nvSpPr>
        <p:spPr>
          <a:xfrm flipH="1" flipV="1">
            <a:off x="8040624" y="897"/>
            <a:ext cx="4151376" cy="606792"/>
          </a:xfrm>
          <a:custGeom>
            <a:avLst/>
            <a:gdLst>
              <a:gd name="connsiteX0" fmla="*/ 3474720 w 4151376"/>
              <a:gd name="connsiteY0" fmla="*/ 581341 h 581341"/>
              <a:gd name="connsiteX1" fmla="*/ 0 w 4151376"/>
              <a:gd name="connsiteY1" fmla="*/ 581341 h 581341"/>
              <a:gd name="connsiteX2" fmla="*/ 0 w 4151376"/>
              <a:gd name="connsiteY2" fmla="*/ 1 h 581341"/>
              <a:gd name="connsiteX3" fmla="*/ 3474720 w 4151376"/>
              <a:gd name="connsiteY3" fmla="*/ 1 h 581341"/>
              <a:gd name="connsiteX4" fmla="*/ 3474720 w 4151376"/>
              <a:gd name="connsiteY4" fmla="*/ 0 h 581341"/>
              <a:gd name="connsiteX5" fmla="*/ 4151376 w 4151376"/>
              <a:gd name="connsiteY5" fmla="*/ 581340 h 581341"/>
              <a:gd name="connsiteX6" fmla="*/ 3474720 w 4151376"/>
              <a:gd name="connsiteY6" fmla="*/ 581340 h 5813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51376" h="581341">
                <a:moveTo>
                  <a:pt x="3474720" y="581341"/>
                </a:moveTo>
                <a:lnTo>
                  <a:pt x="0" y="581341"/>
                </a:lnTo>
                <a:lnTo>
                  <a:pt x="0" y="1"/>
                </a:lnTo>
                <a:lnTo>
                  <a:pt x="3474720" y="1"/>
                </a:lnTo>
                <a:lnTo>
                  <a:pt x="3474720" y="0"/>
                </a:lnTo>
                <a:lnTo>
                  <a:pt x="4151376" y="581340"/>
                </a:lnTo>
                <a:lnTo>
                  <a:pt x="3474720" y="581340"/>
                </a:lnTo>
                <a:close/>
              </a:path>
            </a:pathLst>
          </a:custGeom>
          <a:ln>
            <a:noFill/>
          </a:ln>
          <a:effectLst>
            <a:outerShdw blurRad="50800" dist="38100" dir="13500000" algn="br" rotWithShape="0">
              <a:prstClr val="black">
                <a:alpha val="40000"/>
              </a:prstClr>
            </a:outerShdw>
          </a:effectLst>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panose="020B0604020202020204"/>
              <a:ea typeface="+mn-ea"/>
              <a:cs typeface="+mn-cs"/>
            </a:endParaRPr>
          </a:p>
        </p:txBody>
      </p:sp>
      <p:sp>
        <p:nvSpPr>
          <p:cNvPr id="11" name="TextBox 10">
            <a:extLst>
              <a:ext uri="{FF2B5EF4-FFF2-40B4-BE49-F238E27FC236}">
                <a16:creationId xmlns:a16="http://schemas.microsoft.com/office/drawing/2014/main" id="{EFEC42E4-D28A-4D70-8CEF-0771D74B8BD4}"/>
              </a:ext>
            </a:extLst>
          </p:cNvPr>
          <p:cNvSpPr txBox="1"/>
          <p:nvPr/>
        </p:nvSpPr>
        <p:spPr>
          <a:xfrm>
            <a:off x="8799443" y="92766"/>
            <a:ext cx="2915480" cy="41158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700"/>
              </a:spcBef>
              <a:spcAft>
                <a:spcPts val="0"/>
              </a:spcAft>
              <a:buClr>
                <a:srgbClr val="DD8047"/>
              </a:buClr>
              <a:buSzPct val="60000"/>
              <a:buFontTx/>
              <a:buNone/>
              <a:tabLst/>
              <a:defRPr/>
            </a:pPr>
            <a:r>
              <a:rPr kumimoji="0" lang="en-US" sz="2000" b="1" i="0" u="none" strike="noStrike" kern="1200" cap="none" spc="0" normalizeH="0" baseline="0" noProof="0" dirty="0">
                <a:ln>
                  <a:noFill/>
                </a:ln>
                <a:solidFill>
                  <a:prstClr val="white"/>
                </a:solidFill>
                <a:effectLst/>
                <a:uLnTx/>
                <a:uFillTx/>
                <a:latin typeface="Arial Black" panose="020B0A04020102020204" pitchFamily="34" charset="0"/>
                <a:ea typeface="+mn-ea"/>
                <a:cs typeface="+mn-cs"/>
              </a:rPr>
              <a:t>POUR SIMULATION</a:t>
            </a:r>
          </a:p>
        </p:txBody>
      </p:sp>
      <p:pic>
        <p:nvPicPr>
          <p:cNvPr id="6" name="Image 5">
            <a:extLst>
              <a:ext uri="{FF2B5EF4-FFF2-40B4-BE49-F238E27FC236}">
                <a16:creationId xmlns:a16="http://schemas.microsoft.com/office/drawing/2014/main" id="{3779A941-28E4-451E-837B-9C461D7766F1}"/>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7249562" y="1470745"/>
            <a:ext cx="4625907" cy="3085489"/>
          </a:xfrm>
          <a:prstGeom prst="rect">
            <a:avLst/>
          </a:prstGeom>
        </p:spPr>
      </p:pic>
      <p:sp>
        <p:nvSpPr>
          <p:cNvPr id="3" name="Rectangle 2">
            <a:extLst>
              <a:ext uri="{FF2B5EF4-FFF2-40B4-BE49-F238E27FC236}">
                <a16:creationId xmlns:a16="http://schemas.microsoft.com/office/drawing/2014/main" id="{DB458444-A318-465B-BEC8-4BAF8743BAC9}"/>
              </a:ext>
            </a:extLst>
          </p:cNvPr>
          <p:cNvSpPr/>
          <p:nvPr/>
        </p:nvSpPr>
        <p:spPr>
          <a:xfrm>
            <a:off x="271834" y="3693270"/>
            <a:ext cx="6977727" cy="3323987"/>
          </a:xfrm>
          <a:prstGeom prst="rect">
            <a:avLst/>
          </a:prstGeom>
        </p:spPr>
        <p:txBody>
          <a:bodyPr wrap="square">
            <a:spAutoFit/>
          </a:bodyPr>
          <a:lstStyle/>
          <a:p>
            <a:pPr marL="342900" indent="-342900">
              <a:buFont typeface="+mj-lt"/>
              <a:buAutoNum type="arabicPeriod"/>
            </a:pPr>
            <a:r>
              <a:rPr lang="fr-FR" sz="1850" dirty="0"/>
              <a:t>Quelles conséquences cela aura-t-il sur votre population cible et votre stratégie de priorisation </a:t>
            </a:r>
            <a:r>
              <a:rPr lang="en-US" sz="1850" dirty="0"/>
              <a:t>?</a:t>
            </a:r>
          </a:p>
          <a:p>
            <a:pPr marL="342900" indent="-342900">
              <a:buFont typeface="+mj-lt"/>
              <a:buAutoNum type="arabicPeriod"/>
            </a:pPr>
            <a:r>
              <a:rPr lang="fr-FR" sz="1850" dirty="0"/>
              <a:t>Quelles modifications faut-il apporter ?</a:t>
            </a:r>
          </a:p>
          <a:p>
            <a:pPr marL="342900" indent="-342900">
              <a:buFont typeface="+mj-lt"/>
              <a:buAutoNum type="arabicPeriod"/>
            </a:pPr>
            <a:r>
              <a:rPr lang="fr-FR" sz="1850" dirty="0"/>
              <a:t>Comment, quand et à qui cela sera-t-il communiqué </a:t>
            </a:r>
            <a:r>
              <a:rPr lang="en-US" sz="1850" dirty="0"/>
              <a:t>?</a:t>
            </a:r>
          </a:p>
          <a:p>
            <a:pPr marL="800100" lvl="1" indent="-342900">
              <a:buFont typeface="Arial" panose="020B0604020202020204" pitchFamily="34" charset="0"/>
              <a:buChar char="•"/>
            </a:pPr>
            <a:r>
              <a:rPr lang="fr-FR" sz="1850" dirty="0"/>
              <a:t>Comment allez-vous communiquer le processus décisionnel concernant les personnes qui recevront le vaccin maintenant et celles qui recevront un vaccin plus tard </a:t>
            </a:r>
            <a:r>
              <a:rPr lang="en-US" sz="1850" dirty="0"/>
              <a:t>?</a:t>
            </a:r>
          </a:p>
          <a:p>
            <a:pPr marL="800100" lvl="1" indent="-342900">
              <a:buFont typeface="Arial" panose="020B0604020202020204" pitchFamily="34" charset="0"/>
              <a:buChar char="•"/>
            </a:pPr>
            <a:r>
              <a:rPr lang="fr-FR" sz="1850" dirty="0"/>
              <a:t>Comment réagirez-vous à d'éventuelles critiques, par exemple sur le manque d’équité dans l’accès ?</a:t>
            </a:r>
            <a:endParaRPr lang="en-US" sz="1850" dirty="0"/>
          </a:p>
          <a:p>
            <a:pPr marL="800100" lvl="1" indent="-342900">
              <a:buFont typeface="Arial" panose="020B0604020202020204" pitchFamily="34" charset="0"/>
              <a:buChar char="•"/>
            </a:pPr>
            <a:endParaRPr lang="en-US" sz="2000" dirty="0"/>
          </a:p>
        </p:txBody>
      </p:sp>
      <p:grpSp>
        <p:nvGrpSpPr>
          <p:cNvPr id="13" name="Group 12">
            <a:extLst>
              <a:ext uri="{FF2B5EF4-FFF2-40B4-BE49-F238E27FC236}">
                <a16:creationId xmlns:a16="http://schemas.microsoft.com/office/drawing/2014/main" id="{2246B830-17C9-413F-8C98-B80555A1E483}"/>
              </a:ext>
            </a:extLst>
          </p:cNvPr>
          <p:cNvGrpSpPr/>
          <p:nvPr/>
        </p:nvGrpSpPr>
        <p:grpSpPr>
          <a:xfrm>
            <a:off x="9924308" y="646182"/>
            <a:ext cx="1849281" cy="749356"/>
            <a:chOff x="9978391" y="5342554"/>
            <a:chExt cx="1849281" cy="749356"/>
          </a:xfrm>
        </p:grpSpPr>
        <p:pic>
          <p:nvPicPr>
            <p:cNvPr id="14" name="Picture 13">
              <a:extLst>
                <a:ext uri="{FF2B5EF4-FFF2-40B4-BE49-F238E27FC236}">
                  <a16:creationId xmlns:a16="http://schemas.microsoft.com/office/drawing/2014/main" id="{A32BA0B6-DBEA-45F7-9ED7-6BD5E16D1985}"/>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9978391" y="5342554"/>
              <a:ext cx="784098" cy="749356"/>
            </a:xfrm>
            <a:prstGeom prst="rect">
              <a:avLst/>
            </a:prstGeom>
          </p:spPr>
        </p:pic>
        <p:sp>
          <p:nvSpPr>
            <p:cNvPr id="15" name="TextBox 14">
              <a:extLst>
                <a:ext uri="{FF2B5EF4-FFF2-40B4-BE49-F238E27FC236}">
                  <a16:creationId xmlns:a16="http://schemas.microsoft.com/office/drawing/2014/main" id="{3658CAD2-A3A0-46C1-A67F-DB608B767D63}"/>
                </a:ext>
              </a:extLst>
            </p:cNvPr>
            <p:cNvSpPr txBox="1"/>
            <p:nvPr/>
          </p:nvSpPr>
          <p:spPr>
            <a:xfrm>
              <a:off x="10668380" y="5522976"/>
              <a:ext cx="1159292" cy="461665"/>
            </a:xfrm>
            <a:prstGeom prst="rect">
              <a:avLst/>
            </a:prstGeom>
            <a:noFill/>
          </p:spPr>
          <p:txBody>
            <a:bodyPr wrap="none" rtlCol="0">
              <a:spAutoFit/>
            </a:bodyPr>
            <a:lstStyle/>
            <a:p>
              <a:pPr algn="l">
                <a:spcBef>
                  <a:spcPts val="700"/>
                </a:spcBef>
                <a:buClr>
                  <a:srgbClr val="DD8047"/>
                </a:buClr>
                <a:buSzPct val="60000"/>
              </a:pPr>
              <a:r>
                <a:rPr lang="en-US" sz="2400" b="1" dirty="0">
                  <a:solidFill>
                    <a:srgbClr val="0070C0"/>
                  </a:solidFill>
                  <a:latin typeface="+mj-lt"/>
                  <a:cs typeface="Calibri" panose="020F0502020204030204" pitchFamily="34" charset="0"/>
                </a:rPr>
                <a:t>20 min</a:t>
              </a:r>
            </a:p>
          </p:txBody>
        </p:sp>
      </p:grpSp>
    </p:spTree>
    <p:extLst>
      <p:ext uri="{BB962C8B-B14F-4D97-AF65-F5344CB8AC3E}">
        <p14:creationId xmlns:p14="http://schemas.microsoft.com/office/powerpoint/2010/main" val="143029303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597887-B55D-43AF-A517-F5878396B9CF}"/>
              </a:ext>
            </a:extLst>
          </p:cNvPr>
          <p:cNvSpPr>
            <a:spLocks noGrp="1"/>
          </p:cNvSpPr>
          <p:nvPr>
            <p:ph type="title"/>
          </p:nvPr>
        </p:nvSpPr>
        <p:spPr/>
        <p:txBody>
          <a:bodyPr>
            <a:normAutofit fontScale="90000"/>
          </a:bodyPr>
          <a:lstStyle/>
          <a:p>
            <a:r>
              <a:rPr lang="fr-FR" dirty="0"/>
              <a:t>Scénario actualisé</a:t>
            </a:r>
          </a:p>
        </p:txBody>
      </p:sp>
      <p:sp>
        <p:nvSpPr>
          <p:cNvPr id="4" name="Date Placeholder 3">
            <a:extLst>
              <a:ext uri="{FF2B5EF4-FFF2-40B4-BE49-F238E27FC236}">
                <a16:creationId xmlns:a16="http://schemas.microsoft.com/office/drawing/2014/main" id="{E561DA4D-0657-4D3A-9637-EADF5F14B00C}"/>
              </a:ext>
            </a:extLst>
          </p:cNvPr>
          <p:cNvSpPr>
            <a:spLocks noGrp="1"/>
          </p:cNvSpPr>
          <p:nvPr>
            <p:ph type="dt" sz="half" idx="10"/>
          </p:nvPr>
        </p:nvSpPr>
        <p:spPr/>
        <p:txBody>
          <a:bodyPr/>
          <a:lstStyle/>
          <a:p>
            <a:fld id="{7EA682B2-33C9-4D4F-9A18-C7D5F7FE2751}" type="datetime3">
              <a:rPr lang="en-US" smtClean="0"/>
              <a:t>4 January 2021</a:t>
            </a:fld>
            <a:endParaRPr lang="en-US"/>
          </a:p>
        </p:txBody>
      </p:sp>
      <p:sp>
        <p:nvSpPr>
          <p:cNvPr id="12" name="Freeform: Shape 11">
            <a:extLst>
              <a:ext uri="{FF2B5EF4-FFF2-40B4-BE49-F238E27FC236}">
                <a16:creationId xmlns:a16="http://schemas.microsoft.com/office/drawing/2014/main" id="{50516569-93BF-4AED-A5A6-4A963D0D6747}"/>
              </a:ext>
            </a:extLst>
          </p:cNvPr>
          <p:cNvSpPr/>
          <p:nvPr/>
        </p:nvSpPr>
        <p:spPr>
          <a:xfrm flipH="1" flipV="1">
            <a:off x="7770612" y="897"/>
            <a:ext cx="4151376" cy="606792"/>
          </a:xfrm>
          <a:custGeom>
            <a:avLst/>
            <a:gdLst>
              <a:gd name="connsiteX0" fmla="*/ 3474720 w 4151376"/>
              <a:gd name="connsiteY0" fmla="*/ 581341 h 581341"/>
              <a:gd name="connsiteX1" fmla="*/ 0 w 4151376"/>
              <a:gd name="connsiteY1" fmla="*/ 581341 h 581341"/>
              <a:gd name="connsiteX2" fmla="*/ 0 w 4151376"/>
              <a:gd name="connsiteY2" fmla="*/ 1 h 581341"/>
              <a:gd name="connsiteX3" fmla="*/ 3474720 w 4151376"/>
              <a:gd name="connsiteY3" fmla="*/ 1 h 581341"/>
              <a:gd name="connsiteX4" fmla="*/ 3474720 w 4151376"/>
              <a:gd name="connsiteY4" fmla="*/ 0 h 581341"/>
              <a:gd name="connsiteX5" fmla="*/ 4151376 w 4151376"/>
              <a:gd name="connsiteY5" fmla="*/ 581340 h 581341"/>
              <a:gd name="connsiteX6" fmla="*/ 3474720 w 4151376"/>
              <a:gd name="connsiteY6" fmla="*/ 581340 h 5813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51376" h="581341">
                <a:moveTo>
                  <a:pt x="3474720" y="581341"/>
                </a:moveTo>
                <a:lnTo>
                  <a:pt x="0" y="581341"/>
                </a:lnTo>
                <a:lnTo>
                  <a:pt x="0" y="1"/>
                </a:lnTo>
                <a:lnTo>
                  <a:pt x="3474720" y="1"/>
                </a:lnTo>
                <a:lnTo>
                  <a:pt x="3474720" y="0"/>
                </a:lnTo>
                <a:lnTo>
                  <a:pt x="4151376" y="581340"/>
                </a:lnTo>
                <a:lnTo>
                  <a:pt x="3474720" y="581340"/>
                </a:lnTo>
                <a:close/>
              </a:path>
            </a:pathLst>
          </a:custGeom>
          <a:solidFill>
            <a:schemeClr val="accent1"/>
          </a:solidFill>
          <a:ln>
            <a:noFill/>
          </a:ln>
          <a:effectLst>
            <a:outerShdw blurRad="50800" dist="38100" dir="13500000" algn="br" rotWithShape="0">
              <a:prstClr val="black">
                <a:alpha val="40000"/>
              </a:prstClr>
            </a:outerShdw>
          </a:effectLst>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10" name="Freeform: Shape 9">
            <a:extLst>
              <a:ext uri="{FF2B5EF4-FFF2-40B4-BE49-F238E27FC236}">
                <a16:creationId xmlns:a16="http://schemas.microsoft.com/office/drawing/2014/main" id="{31580723-2FFC-4BAE-A75A-2A08941F5213}"/>
              </a:ext>
            </a:extLst>
          </p:cNvPr>
          <p:cNvSpPr/>
          <p:nvPr/>
        </p:nvSpPr>
        <p:spPr>
          <a:xfrm flipH="1" flipV="1">
            <a:off x="8040624" y="897"/>
            <a:ext cx="4151376" cy="606792"/>
          </a:xfrm>
          <a:custGeom>
            <a:avLst/>
            <a:gdLst>
              <a:gd name="connsiteX0" fmla="*/ 3474720 w 4151376"/>
              <a:gd name="connsiteY0" fmla="*/ 581341 h 581341"/>
              <a:gd name="connsiteX1" fmla="*/ 0 w 4151376"/>
              <a:gd name="connsiteY1" fmla="*/ 581341 h 581341"/>
              <a:gd name="connsiteX2" fmla="*/ 0 w 4151376"/>
              <a:gd name="connsiteY2" fmla="*/ 1 h 581341"/>
              <a:gd name="connsiteX3" fmla="*/ 3474720 w 4151376"/>
              <a:gd name="connsiteY3" fmla="*/ 1 h 581341"/>
              <a:gd name="connsiteX4" fmla="*/ 3474720 w 4151376"/>
              <a:gd name="connsiteY4" fmla="*/ 0 h 581341"/>
              <a:gd name="connsiteX5" fmla="*/ 4151376 w 4151376"/>
              <a:gd name="connsiteY5" fmla="*/ 581340 h 581341"/>
              <a:gd name="connsiteX6" fmla="*/ 3474720 w 4151376"/>
              <a:gd name="connsiteY6" fmla="*/ 581340 h 5813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51376" h="581341">
                <a:moveTo>
                  <a:pt x="3474720" y="581341"/>
                </a:moveTo>
                <a:lnTo>
                  <a:pt x="0" y="581341"/>
                </a:lnTo>
                <a:lnTo>
                  <a:pt x="0" y="1"/>
                </a:lnTo>
                <a:lnTo>
                  <a:pt x="3474720" y="1"/>
                </a:lnTo>
                <a:lnTo>
                  <a:pt x="3474720" y="0"/>
                </a:lnTo>
                <a:lnTo>
                  <a:pt x="4151376" y="581340"/>
                </a:lnTo>
                <a:lnTo>
                  <a:pt x="3474720" y="581340"/>
                </a:lnTo>
                <a:close/>
              </a:path>
            </a:pathLst>
          </a:custGeom>
          <a:ln>
            <a:noFill/>
          </a:ln>
          <a:effectLst>
            <a:outerShdw blurRad="50800" dist="38100" dir="13500000" algn="br" rotWithShape="0">
              <a:prstClr val="black">
                <a:alpha val="40000"/>
              </a:prstClr>
            </a:outerShdw>
          </a:effectLst>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11" name="TextBox 10">
            <a:extLst>
              <a:ext uri="{FF2B5EF4-FFF2-40B4-BE49-F238E27FC236}">
                <a16:creationId xmlns:a16="http://schemas.microsoft.com/office/drawing/2014/main" id="{EFEC42E4-D28A-4D70-8CEF-0771D74B8BD4}"/>
              </a:ext>
            </a:extLst>
          </p:cNvPr>
          <p:cNvSpPr txBox="1"/>
          <p:nvPr/>
        </p:nvSpPr>
        <p:spPr>
          <a:xfrm>
            <a:off x="8796502" y="104238"/>
            <a:ext cx="3209474" cy="400110"/>
          </a:xfrm>
          <a:prstGeom prst="rect">
            <a:avLst/>
          </a:prstGeom>
          <a:noFill/>
        </p:spPr>
        <p:txBody>
          <a:bodyPr wrap="square" rtlCol="0">
            <a:spAutoFit/>
          </a:bodyPr>
          <a:lstStyle/>
          <a:p>
            <a:pPr>
              <a:spcBef>
                <a:spcPts val="700"/>
              </a:spcBef>
              <a:buClr>
                <a:srgbClr val="DD8047"/>
              </a:buClr>
              <a:buSzPct val="60000"/>
            </a:pPr>
            <a:r>
              <a:rPr lang="en-US" sz="2000" b="1" dirty="0">
                <a:solidFill>
                  <a:schemeClr val="bg1"/>
                </a:solidFill>
                <a:latin typeface="Arial Black" panose="020B0A04020102020204" pitchFamily="34" charset="0"/>
              </a:rPr>
              <a:t>POUR SIMULATION</a:t>
            </a:r>
          </a:p>
        </p:txBody>
      </p:sp>
      <p:sp>
        <p:nvSpPr>
          <p:cNvPr id="7" name="Content Placeholder 3">
            <a:extLst>
              <a:ext uri="{FF2B5EF4-FFF2-40B4-BE49-F238E27FC236}">
                <a16:creationId xmlns:a16="http://schemas.microsoft.com/office/drawing/2014/main" id="{CA32754F-DBC8-44F2-8D71-5E44FE1295AC}"/>
              </a:ext>
            </a:extLst>
          </p:cNvPr>
          <p:cNvSpPr>
            <a:spLocks noGrp="1"/>
          </p:cNvSpPr>
          <p:nvPr>
            <p:ph idx="1"/>
          </p:nvPr>
        </p:nvSpPr>
        <p:spPr>
          <a:xfrm>
            <a:off x="483895" y="841248"/>
            <a:ext cx="7843676" cy="5553387"/>
          </a:xfrm>
          <a:solidFill>
            <a:schemeClr val="tx2">
              <a:lumMod val="20000"/>
              <a:lumOff val="80000"/>
            </a:schemeClr>
          </a:solidFill>
        </p:spPr>
        <p:txBody>
          <a:bodyPr anchor="ctr">
            <a:noAutofit/>
          </a:bodyPr>
          <a:lstStyle/>
          <a:p>
            <a:pPr lvl="0">
              <a:lnSpc>
                <a:spcPct val="100000"/>
              </a:lnSpc>
              <a:spcBef>
                <a:spcPts val="0"/>
              </a:spcBef>
            </a:pPr>
            <a:r>
              <a:rPr lang="fr-FR" sz="1800" dirty="0">
                <a:solidFill>
                  <a:prstClr val="black"/>
                </a:solidFill>
              </a:rPr>
              <a:t>Par le biais du mécanisme COVAX, votre pays a reçu XXXX doses de vaccin A et XXXX doses de vaccin C</a:t>
            </a:r>
            <a:r>
              <a:rPr lang="en-US" sz="1800" dirty="0">
                <a:solidFill>
                  <a:prstClr val="black"/>
                </a:solidFill>
              </a:rPr>
              <a:t>. </a:t>
            </a:r>
            <a:endParaRPr lang="en-GB" sz="1800" dirty="0">
              <a:solidFill>
                <a:prstClr val="black"/>
              </a:solidFill>
            </a:endParaRPr>
          </a:p>
          <a:p>
            <a:pPr lvl="0"/>
            <a:r>
              <a:rPr lang="fr-FR" sz="1800" dirty="0">
                <a:solidFill>
                  <a:prstClr val="black"/>
                </a:solidFill>
              </a:rPr>
              <a:t>Chacun de ces vaccins a une efficacité équivalente et chaque vaccin nécessite deux doses pour être efficace : une première injection (intramusculaire) suivie d'une seconde 21 à 28 jours après</a:t>
            </a:r>
            <a:r>
              <a:rPr lang="en-GB" sz="1800" dirty="0"/>
              <a:t>.</a:t>
            </a:r>
          </a:p>
          <a:p>
            <a:r>
              <a:rPr lang="fr-FR" sz="1800" dirty="0">
                <a:latin typeface="Arial"/>
                <a:cs typeface="Arial"/>
              </a:rPr>
              <a:t>Les médecins, par leur représentant, ont fait part de leurs préoccupations quant à l’administration des vaccins aux personnes éligibles. Ils estiment que pas assez n’a été fait pour préparer les cliniques et les médecins à mettre en œuvre la vaccination</a:t>
            </a:r>
            <a:r>
              <a:rPr lang="en-GB" sz="1800" dirty="0">
                <a:latin typeface="Arial"/>
                <a:cs typeface="Arial"/>
              </a:rPr>
              <a:t>.</a:t>
            </a:r>
          </a:p>
          <a:p>
            <a:r>
              <a:rPr lang="fr-FR" sz="1800" dirty="0"/>
              <a:t>Des enquêtes indiquent que 20 % des agents de santé de première ligne n’ont pas l'intention de se faire vacciner en raison de préoccupations concernant la nouvelle technologie utilisée ou la rapidité du processus de mise au point des vaccins.</a:t>
            </a:r>
            <a:endParaRPr lang="en-GB" sz="1800" dirty="0"/>
          </a:p>
          <a:p>
            <a:r>
              <a:rPr lang="fr-FR" sz="1800" dirty="0"/>
              <a:t>Certains membres du personnel qui administrent le vaccin sont également préoccupés par le manque d’équipement de protection</a:t>
            </a:r>
            <a:r>
              <a:rPr lang="en-GB" sz="1800" dirty="0"/>
              <a:t>. </a:t>
            </a:r>
          </a:p>
          <a:p>
            <a:r>
              <a:rPr lang="fr-FR" sz="1800" dirty="0">
                <a:latin typeface="Arial"/>
                <a:cs typeface="Arial"/>
              </a:rPr>
              <a:t>Les experts en santé ont souligné que le programme de vaccination précédent avait duré environ quatre mois. Celui-ci devrait prendre beaucoup plus de temps en raison du nombre de personnes à vacciner</a:t>
            </a:r>
            <a:r>
              <a:rPr lang="en-GB" sz="1800" dirty="0">
                <a:latin typeface="Arial"/>
                <a:cs typeface="Arial"/>
              </a:rPr>
              <a:t>.</a:t>
            </a:r>
          </a:p>
        </p:txBody>
      </p:sp>
      <p:pic>
        <p:nvPicPr>
          <p:cNvPr id="5" name="Image 4">
            <a:extLst>
              <a:ext uri="{FF2B5EF4-FFF2-40B4-BE49-F238E27FC236}">
                <a16:creationId xmlns:a16="http://schemas.microsoft.com/office/drawing/2014/main" id="{3CF1CE69-88A6-4760-B7B0-281B83E711AA}"/>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8439212" y="1184290"/>
            <a:ext cx="3398885" cy="2265923"/>
          </a:xfrm>
          <a:prstGeom prst="rect">
            <a:avLst/>
          </a:prstGeom>
        </p:spPr>
      </p:pic>
      <p:pic>
        <p:nvPicPr>
          <p:cNvPr id="6" name="Picture 5">
            <a:extLst>
              <a:ext uri="{FF2B5EF4-FFF2-40B4-BE49-F238E27FC236}">
                <a16:creationId xmlns:a16="http://schemas.microsoft.com/office/drawing/2014/main" id="{B6ACA762-BFEA-4C4B-B4DA-386898059BA8}"/>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8439212" y="3875965"/>
            <a:ext cx="3566763" cy="2379330"/>
          </a:xfrm>
          <a:prstGeom prst="rect">
            <a:avLst/>
          </a:prstGeom>
        </p:spPr>
      </p:pic>
    </p:spTree>
    <p:extLst>
      <p:ext uri="{BB962C8B-B14F-4D97-AF65-F5344CB8AC3E}">
        <p14:creationId xmlns:p14="http://schemas.microsoft.com/office/powerpoint/2010/main" val="324842345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597887-B55D-43AF-A517-F5878396B9CF}"/>
              </a:ext>
            </a:extLst>
          </p:cNvPr>
          <p:cNvSpPr>
            <a:spLocks noGrp="1"/>
          </p:cNvSpPr>
          <p:nvPr>
            <p:ph type="title"/>
          </p:nvPr>
        </p:nvSpPr>
        <p:spPr/>
        <p:txBody>
          <a:bodyPr>
            <a:normAutofit fontScale="90000"/>
          </a:bodyPr>
          <a:lstStyle/>
          <a:p>
            <a:r>
              <a:rPr lang="fr-FR" dirty="0"/>
              <a:t>Séance 2</a:t>
            </a:r>
          </a:p>
        </p:txBody>
      </p:sp>
      <p:sp>
        <p:nvSpPr>
          <p:cNvPr id="4" name="Date Placeholder 3">
            <a:extLst>
              <a:ext uri="{FF2B5EF4-FFF2-40B4-BE49-F238E27FC236}">
                <a16:creationId xmlns:a16="http://schemas.microsoft.com/office/drawing/2014/main" id="{E561DA4D-0657-4D3A-9637-EADF5F14B00C}"/>
              </a:ext>
            </a:extLst>
          </p:cNvPr>
          <p:cNvSpPr>
            <a:spLocks noGrp="1"/>
          </p:cNvSpPr>
          <p:nvPr>
            <p:ph type="dt" sz="half" idx="10"/>
          </p:nvPr>
        </p:nvSpPr>
        <p:spPr/>
        <p:txBody>
          <a:bodyPr/>
          <a:lstStyle/>
          <a:p>
            <a:fld id="{7EA682B2-33C9-4D4F-9A18-C7D5F7FE2751}" type="datetime3">
              <a:rPr lang="en-US" smtClean="0"/>
              <a:t>4 January 2021</a:t>
            </a:fld>
            <a:endParaRPr lang="en-US"/>
          </a:p>
        </p:txBody>
      </p:sp>
      <p:sp>
        <p:nvSpPr>
          <p:cNvPr id="5" name="Content Placeholder 4">
            <a:extLst>
              <a:ext uri="{FF2B5EF4-FFF2-40B4-BE49-F238E27FC236}">
                <a16:creationId xmlns:a16="http://schemas.microsoft.com/office/drawing/2014/main" id="{3E1A5D3E-4752-4F3C-9F21-38026AD79FBF}"/>
              </a:ext>
            </a:extLst>
          </p:cNvPr>
          <p:cNvSpPr>
            <a:spLocks noGrp="1"/>
          </p:cNvSpPr>
          <p:nvPr>
            <p:ph idx="1"/>
          </p:nvPr>
        </p:nvSpPr>
        <p:spPr>
          <a:xfrm>
            <a:off x="180330" y="853480"/>
            <a:ext cx="11697634" cy="5427026"/>
          </a:xfrm>
        </p:spPr>
        <p:txBody>
          <a:bodyPr vert="horz" lIns="91440" tIns="45720" rIns="91440" bIns="45720" rtlCol="0" anchor="t">
            <a:normAutofit fontScale="77500" lnSpcReduction="20000"/>
          </a:bodyPr>
          <a:lstStyle/>
          <a:p>
            <a:pPr marL="0" indent="0">
              <a:buNone/>
            </a:pPr>
            <a:r>
              <a:rPr lang="fr-FR" b="1" dirty="0">
                <a:solidFill>
                  <a:schemeClr val="accent3"/>
                </a:solidFill>
              </a:rPr>
              <a:t>Exposez votre stratégie de vaccination en vous appuyant sur les informations et les questions ci-dessous </a:t>
            </a:r>
            <a:r>
              <a:rPr lang="en-GB" b="1" dirty="0">
                <a:solidFill>
                  <a:schemeClr val="accent3"/>
                </a:solidFill>
              </a:rPr>
              <a:t>:</a:t>
            </a:r>
          </a:p>
          <a:p>
            <a:pPr marL="0" indent="0">
              <a:buNone/>
            </a:pPr>
            <a:endParaRPr lang="en-GB" sz="1900" b="1" dirty="0">
              <a:solidFill>
                <a:schemeClr val="accent3"/>
              </a:solidFill>
            </a:endParaRPr>
          </a:p>
          <a:p>
            <a:pPr marL="514350" indent="-514350">
              <a:buFont typeface="+mj-lt"/>
              <a:buAutoNum type="arabicPeriod"/>
            </a:pPr>
            <a:r>
              <a:rPr lang="fr-FR" sz="2400" dirty="0">
                <a:latin typeface="Arial"/>
                <a:cs typeface="Arial"/>
              </a:rPr>
              <a:t>Quelles sont les stratégies nationales actuelles de vaccination tout au long de la vie dans votre pays ? Comment ces stratégies sont-elles adaptées au contexte actuel d’administration des vaccins contre la COVID-19 </a:t>
            </a:r>
            <a:r>
              <a:rPr lang="en-US" sz="2400" dirty="0">
                <a:latin typeface="Arial"/>
                <a:cs typeface="Arial"/>
              </a:rPr>
              <a:t>? </a:t>
            </a:r>
          </a:p>
          <a:p>
            <a:pPr marL="514350" indent="-514350">
              <a:buFont typeface="+mj-lt"/>
              <a:buAutoNum type="arabicPeriod"/>
            </a:pPr>
            <a:r>
              <a:rPr lang="fr-FR" sz="2400" dirty="0">
                <a:latin typeface="Arial"/>
                <a:cs typeface="Arial"/>
              </a:rPr>
              <a:t>Quels moyens sont déployés pour la collaboration entre les programmes (c’est-à-dire SSP, MNT) et entre les différents secteurs (finances, protection sociale, services de retraite, éducation, transport, énergie, par exemple) afin de disposer d’un effet de levier sur les stratégies de vaccination dans le pays </a:t>
            </a:r>
            <a:r>
              <a:rPr lang="en-US" sz="2400" dirty="0">
                <a:latin typeface="Arial"/>
                <a:cs typeface="Arial"/>
              </a:rPr>
              <a:t>?</a:t>
            </a:r>
          </a:p>
          <a:p>
            <a:pPr marL="514350" indent="-514350">
              <a:buFont typeface="+mj-lt"/>
              <a:buAutoNum type="arabicPeriod"/>
            </a:pPr>
            <a:r>
              <a:rPr lang="fr-FR" sz="2400" dirty="0">
                <a:latin typeface="Arial"/>
                <a:cs typeface="Arial"/>
              </a:rPr>
              <a:t>Quels sont les moyens déployés au niveau national pour intégrer la vaccination contre la COVID-19 à d’autres interventions de santé tout au long de la vie </a:t>
            </a:r>
            <a:r>
              <a:rPr lang="en-US" sz="2400" dirty="0">
                <a:latin typeface="Arial"/>
                <a:cs typeface="Arial"/>
              </a:rPr>
              <a:t>? </a:t>
            </a:r>
          </a:p>
          <a:p>
            <a:pPr marL="514350" indent="-514350">
              <a:buFont typeface="+mj-lt"/>
              <a:buAutoNum type="arabicPeriod"/>
            </a:pPr>
            <a:r>
              <a:rPr lang="fr-FR" sz="2400" dirty="0"/>
              <a:t>Quelles informations adaptées aux agents de santé en tant que premières personnes à se faire vacciner devront être fournies ? Si un agent de santé refuse d'être vacciné, quelle devrait être la réponse </a:t>
            </a:r>
            <a:r>
              <a:rPr lang="fr-FR" sz="2400" dirty="0">
                <a:solidFill>
                  <a:srgbClr val="FF0000"/>
                </a:solidFill>
              </a:rPr>
              <a:t>ou quelles sont les conséquences sur le plan de l’éthique </a:t>
            </a:r>
            <a:r>
              <a:rPr lang="en-US" sz="2400" dirty="0"/>
              <a:t>?</a:t>
            </a:r>
          </a:p>
          <a:p>
            <a:pPr marL="514350" indent="-514350">
              <a:buFont typeface="+mj-lt"/>
              <a:buAutoNum type="arabicPeriod"/>
            </a:pPr>
            <a:r>
              <a:rPr lang="fr-FR" sz="2400" dirty="0"/>
              <a:t>Quelles mesures de prévention et de contrôle des infections (PCI) et mesures environnementales devront être mises en place pour garantir la sûreté de la vaccination pour les travailleurs humanitaires et les bénéficiaires, notamment l’utilisation d’EPI par les agents de santé </a:t>
            </a:r>
            <a:r>
              <a:rPr lang="en-US" sz="2400" dirty="0"/>
              <a:t>?</a:t>
            </a:r>
          </a:p>
          <a:p>
            <a:pPr marL="514350" indent="-514350">
              <a:buFont typeface="+mj-lt"/>
              <a:buAutoNum type="arabicPeriod"/>
            </a:pPr>
            <a:r>
              <a:rPr lang="fr-FR" sz="2400" dirty="0"/>
              <a:t>Comment allez-vous garantir la sûreté et la sécurité des personnes participant aux stratégies de vaccination ? Les ressources humaines en place sont-elles suffisantes et le personnel est-il bien formé pour administrer les vaccins </a:t>
            </a:r>
            <a:r>
              <a:rPr lang="fr-FR" sz="2400" dirty="0">
                <a:solidFill>
                  <a:srgbClr val="FF0000"/>
                </a:solidFill>
              </a:rPr>
              <a:t>(injections)</a:t>
            </a:r>
            <a:r>
              <a:rPr lang="fr-FR" sz="2400" dirty="0"/>
              <a:t> à la population cible </a:t>
            </a:r>
            <a:r>
              <a:rPr lang="en-US" sz="2400" dirty="0"/>
              <a:t>?  </a:t>
            </a:r>
          </a:p>
        </p:txBody>
      </p:sp>
      <p:grpSp>
        <p:nvGrpSpPr>
          <p:cNvPr id="13" name="Group 12">
            <a:extLst>
              <a:ext uri="{FF2B5EF4-FFF2-40B4-BE49-F238E27FC236}">
                <a16:creationId xmlns:a16="http://schemas.microsoft.com/office/drawing/2014/main" id="{15EE2088-BD4F-4BAE-ABA9-484261EA79F0}"/>
              </a:ext>
            </a:extLst>
          </p:cNvPr>
          <p:cNvGrpSpPr/>
          <p:nvPr/>
        </p:nvGrpSpPr>
        <p:grpSpPr>
          <a:xfrm>
            <a:off x="9990867" y="5919900"/>
            <a:ext cx="1849281" cy="749356"/>
            <a:chOff x="9978391" y="5342554"/>
            <a:chExt cx="1849281" cy="749356"/>
          </a:xfrm>
        </p:grpSpPr>
        <p:pic>
          <p:nvPicPr>
            <p:cNvPr id="11" name="Picture 10">
              <a:extLst>
                <a:ext uri="{FF2B5EF4-FFF2-40B4-BE49-F238E27FC236}">
                  <a16:creationId xmlns:a16="http://schemas.microsoft.com/office/drawing/2014/main" id="{09E70DA5-C3AC-496B-B01A-9B1A2FF5DBAE}"/>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9978391" y="5342554"/>
              <a:ext cx="784098" cy="749356"/>
            </a:xfrm>
            <a:prstGeom prst="rect">
              <a:avLst/>
            </a:prstGeom>
          </p:spPr>
        </p:pic>
        <p:sp>
          <p:nvSpPr>
            <p:cNvPr id="12" name="TextBox 11">
              <a:extLst>
                <a:ext uri="{FF2B5EF4-FFF2-40B4-BE49-F238E27FC236}">
                  <a16:creationId xmlns:a16="http://schemas.microsoft.com/office/drawing/2014/main" id="{25323312-3B7C-4616-A796-F8C472B6F72E}"/>
                </a:ext>
              </a:extLst>
            </p:cNvPr>
            <p:cNvSpPr txBox="1"/>
            <p:nvPr/>
          </p:nvSpPr>
          <p:spPr>
            <a:xfrm>
              <a:off x="10668380" y="5522976"/>
              <a:ext cx="1159292" cy="461665"/>
            </a:xfrm>
            <a:prstGeom prst="rect">
              <a:avLst/>
            </a:prstGeom>
            <a:noFill/>
          </p:spPr>
          <p:txBody>
            <a:bodyPr wrap="none" rtlCol="0">
              <a:spAutoFit/>
            </a:bodyPr>
            <a:lstStyle/>
            <a:p>
              <a:pPr algn="l">
                <a:spcBef>
                  <a:spcPts val="700"/>
                </a:spcBef>
                <a:buClr>
                  <a:srgbClr val="DD8047"/>
                </a:buClr>
                <a:buSzPct val="60000"/>
              </a:pPr>
              <a:r>
                <a:rPr lang="en-US" sz="2400" b="1" dirty="0">
                  <a:solidFill>
                    <a:srgbClr val="0070C0"/>
                  </a:solidFill>
                  <a:latin typeface="+mj-lt"/>
                  <a:cs typeface="Calibri" panose="020F0502020204030204" pitchFamily="34" charset="0"/>
                </a:rPr>
                <a:t>60 min</a:t>
              </a:r>
            </a:p>
          </p:txBody>
        </p:sp>
      </p:grpSp>
    </p:spTree>
    <p:extLst>
      <p:ext uri="{BB962C8B-B14F-4D97-AF65-F5344CB8AC3E}">
        <p14:creationId xmlns:p14="http://schemas.microsoft.com/office/powerpoint/2010/main" val="229672258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34DAFD-A0A3-4E9F-8BCD-8CF1E43355C4}"/>
              </a:ext>
            </a:extLst>
          </p:cNvPr>
          <p:cNvSpPr>
            <a:spLocks noGrp="1"/>
          </p:cNvSpPr>
          <p:nvPr>
            <p:ph type="title"/>
          </p:nvPr>
        </p:nvSpPr>
        <p:spPr/>
        <p:txBody>
          <a:bodyPr>
            <a:normAutofit fontScale="90000"/>
          </a:bodyPr>
          <a:lstStyle/>
          <a:p>
            <a:r>
              <a:rPr lang="fr-FR" dirty="0"/>
              <a:t>Ordre du jour provisoire</a:t>
            </a:r>
          </a:p>
        </p:txBody>
      </p:sp>
      <p:sp>
        <p:nvSpPr>
          <p:cNvPr id="4" name="Date Placeholder 3">
            <a:extLst>
              <a:ext uri="{FF2B5EF4-FFF2-40B4-BE49-F238E27FC236}">
                <a16:creationId xmlns:a16="http://schemas.microsoft.com/office/drawing/2014/main" id="{A3B10564-5E44-4E45-905F-4B41B230E036}"/>
              </a:ext>
            </a:extLst>
          </p:cNvPr>
          <p:cNvSpPr>
            <a:spLocks noGrp="1"/>
          </p:cNvSpPr>
          <p:nvPr>
            <p:ph type="dt" sz="half" idx="10"/>
          </p:nvPr>
        </p:nvSpPr>
        <p:spPr/>
        <p:txBody>
          <a:bodyPr/>
          <a:lstStyle/>
          <a:p>
            <a:fld id="{7EA682B2-33C9-4D4F-9A18-C7D5F7FE2751}" type="datetime3">
              <a:rPr lang="en-US" smtClean="0"/>
              <a:t>4 January 2021</a:t>
            </a:fld>
            <a:endParaRPr lang="en-US"/>
          </a:p>
        </p:txBody>
      </p:sp>
      <p:sp>
        <p:nvSpPr>
          <p:cNvPr id="5" name="Content Placeholder 2">
            <a:extLst>
              <a:ext uri="{FF2B5EF4-FFF2-40B4-BE49-F238E27FC236}">
                <a16:creationId xmlns:a16="http://schemas.microsoft.com/office/drawing/2014/main" id="{2DE68DE2-6316-4455-9697-9ED7EF612BA9}"/>
              </a:ext>
            </a:extLst>
          </p:cNvPr>
          <p:cNvSpPr>
            <a:spLocks noGrp="1"/>
          </p:cNvSpPr>
          <p:nvPr>
            <p:ph idx="1"/>
          </p:nvPr>
        </p:nvSpPr>
        <p:spPr>
          <a:xfrm>
            <a:off x="237744" y="1033272"/>
            <a:ext cx="5779211" cy="4018302"/>
          </a:xfrm>
        </p:spPr>
        <p:txBody>
          <a:bodyPr>
            <a:noAutofit/>
          </a:bodyPr>
          <a:lstStyle/>
          <a:p>
            <a:pPr marL="0" lvl="0" indent="0">
              <a:lnSpc>
                <a:spcPct val="100000"/>
              </a:lnSpc>
              <a:spcBef>
                <a:spcPts val="700"/>
              </a:spcBef>
              <a:buClr>
                <a:srgbClr val="DD8047"/>
              </a:buClr>
              <a:buSzPct val="60000"/>
              <a:buNone/>
              <a:defRPr/>
            </a:pPr>
            <a:r>
              <a:rPr lang="fr-FR" sz="2000" b="1" dirty="0">
                <a:solidFill>
                  <a:srgbClr val="0070C0"/>
                </a:solidFill>
                <a:latin typeface="+mj-lt"/>
                <a:cs typeface="Calibri" panose="020F0502020204030204" pitchFamily="34" charset="0"/>
              </a:rPr>
              <a:t>Partie</a:t>
            </a:r>
            <a:r>
              <a:rPr lang="en-GB" sz="2000" b="1" dirty="0">
                <a:solidFill>
                  <a:srgbClr val="0070C0"/>
                </a:solidFill>
                <a:latin typeface="+mj-lt"/>
                <a:cs typeface="Calibri" panose="020F0502020204030204" pitchFamily="34" charset="0"/>
              </a:rPr>
              <a:t> 1 Matin :</a:t>
            </a:r>
          </a:p>
          <a:p>
            <a:pPr defTabSz="1252538"/>
            <a:r>
              <a:rPr lang="en-US" sz="2000" i="1" dirty="0">
                <a:latin typeface="+mj-lt"/>
              </a:rPr>
              <a:t>08:45	</a:t>
            </a:r>
            <a:r>
              <a:rPr lang="fr-FR" sz="2000" i="1" dirty="0">
                <a:latin typeface="+mj-lt"/>
              </a:rPr>
              <a:t>Enregistrement</a:t>
            </a:r>
          </a:p>
          <a:p>
            <a:pPr defTabSz="1252538"/>
            <a:r>
              <a:rPr lang="en-GB" sz="2000" i="1" dirty="0">
                <a:latin typeface="+mj-lt"/>
              </a:rPr>
              <a:t>09:00   	Introduction</a:t>
            </a:r>
            <a:endParaRPr lang="en-US" sz="2000" dirty="0">
              <a:latin typeface="+mj-lt"/>
            </a:endParaRPr>
          </a:p>
          <a:p>
            <a:pPr defTabSz="1252538"/>
            <a:r>
              <a:rPr lang="en-GB" sz="2000" i="1" dirty="0">
                <a:latin typeface="+mj-lt"/>
              </a:rPr>
              <a:t>09:10 	</a:t>
            </a:r>
            <a:r>
              <a:rPr lang="fr-FR" sz="2000" i="1" dirty="0">
                <a:latin typeface="+mj-lt"/>
              </a:rPr>
              <a:t>Objectifs et déroulement de l’exercice</a:t>
            </a:r>
            <a:endParaRPr lang="fr-FR" sz="2000" dirty="0">
              <a:latin typeface="+mj-lt"/>
            </a:endParaRPr>
          </a:p>
          <a:p>
            <a:pPr defTabSz="1252538"/>
            <a:r>
              <a:rPr lang="en-GB" sz="2000" i="1" dirty="0">
                <a:latin typeface="+mj-lt"/>
              </a:rPr>
              <a:t>09:15   	Simulation sur table </a:t>
            </a:r>
          </a:p>
          <a:p>
            <a:pPr defTabSz="1252538"/>
            <a:r>
              <a:rPr lang="en-GB" sz="2000" i="1" dirty="0">
                <a:latin typeface="+mj-lt"/>
              </a:rPr>
              <a:t>10:45	Pause-café (15 min)</a:t>
            </a:r>
            <a:endParaRPr lang="en-US" sz="2000" dirty="0">
              <a:latin typeface="+mj-lt"/>
            </a:endParaRPr>
          </a:p>
          <a:p>
            <a:pPr defTabSz="1252538"/>
            <a:r>
              <a:rPr lang="en-GB" sz="2000" i="1" dirty="0">
                <a:latin typeface="+mj-lt"/>
              </a:rPr>
              <a:t>11:00	Simulation sur table </a:t>
            </a:r>
          </a:p>
          <a:p>
            <a:pPr defTabSz="1252538"/>
            <a:r>
              <a:rPr lang="en-GB" sz="2000" i="1" dirty="0">
                <a:latin typeface="+mj-lt"/>
              </a:rPr>
              <a:t>12:30	</a:t>
            </a:r>
            <a:r>
              <a:rPr lang="fr-FR" sz="2000" i="1" dirty="0">
                <a:latin typeface="+mj-lt"/>
              </a:rPr>
              <a:t>Compte-rendu à chaud</a:t>
            </a:r>
            <a:endParaRPr lang="fr-FR" sz="2000" dirty="0">
              <a:latin typeface="+mj-lt"/>
            </a:endParaRPr>
          </a:p>
          <a:p>
            <a:pPr defTabSz="1252538"/>
            <a:r>
              <a:rPr lang="en-GB" sz="2000" i="1" dirty="0">
                <a:latin typeface="+mj-lt"/>
              </a:rPr>
              <a:t>13:00 	</a:t>
            </a:r>
            <a:r>
              <a:rPr lang="fr-FR" sz="2000" i="1" dirty="0">
                <a:latin typeface="+mj-lt"/>
              </a:rPr>
              <a:t>Fin de l’exercice</a:t>
            </a:r>
          </a:p>
          <a:p>
            <a:pPr defTabSz="1252538"/>
            <a:r>
              <a:rPr lang="en-US" sz="2000" i="1" dirty="0">
                <a:latin typeface="+mj-lt"/>
              </a:rPr>
              <a:t>13:00	Déjeuner</a:t>
            </a:r>
            <a:endParaRPr lang="en-US" sz="2000" dirty="0">
              <a:latin typeface="+mj-lt"/>
            </a:endParaRPr>
          </a:p>
        </p:txBody>
      </p:sp>
      <p:sp>
        <p:nvSpPr>
          <p:cNvPr id="6" name="TextBox 5">
            <a:extLst>
              <a:ext uri="{FF2B5EF4-FFF2-40B4-BE49-F238E27FC236}">
                <a16:creationId xmlns:a16="http://schemas.microsoft.com/office/drawing/2014/main" id="{45345226-480B-414B-AA22-2B6F837BB1F0}"/>
              </a:ext>
            </a:extLst>
          </p:cNvPr>
          <p:cNvSpPr txBox="1"/>
          <p:nvPr/>
        </p:nvSpPr>
        <p:spPr>
          <a:xfrm>
            <a:off x="6056478" y="1033272"/>
            <a:ext cx="5937844" cy="3888244"/>
          </a:xfrm>
          <a:prstGeom prst="rect">
            <a:avLst/>
          </a:prstGeom>
          <a:noFill/>
        </p:spPr>
        <p:txBody>
          <a:bodyPr wrap="none" rtlCol="0">
            <a:spAutoFit/>
          </a:bodyPr>
          <a:lstStyle/>
          <a:p>
            <a:pPr lvl="0">
              <a:spcBef>
                <a:spcPts val="700"/>
              </a:spcBef>
              <a:buClr>
                <a:srgbClr val="DD8047"/>
              </a:buClr>
              <a:buSzPct val="60000"/>
              <a:defRPr/>
            </a:pPr>
            <a:r>
              <a:rPr lang="fr-FR" sz="2000" b="1" dirty="0">
                <a:solidFill>
                  <a:srgbClr val="0070C0"/>
                </a:solidFill>
                <a:latin typeface="+mj-lt"/>
                <a:cs typeface="Calibri" panose="020F0502020204030204" pitchFamily="34" charset="0"/>
              </a:rPr>
              <a:t>Partie</a:t>
            </a:r>
            <a:r>
              <a:rPr lang="en-GB" sz="2000" b="1" dirty="0">
                <a:solidFill>
                  <a:srgbClr val="0070C0"/>
                </a:solidFill>
                <a:latin typeface="+mj-lt"/>
                <a:cs typeface="Calibri" panose="020F0502020204030204" pitchFamily="34" charset="0"/>
              </a:rPr>
              <a:t> 2 Après-midi : </a:t>
            </a:r>
          </a:p>
          <a:p>
            <a:pPr lvl="0">
              <a:spcBef>
                <a:spcPts val="700"/>
              </a:spcBef>
              <a:buClr>
                <a:srgbClr val="DD8047"/>
              </a:buClr>
              <a:buSzPct val="60000"/>
              <a:defRPr/>
            </a:pPr>
            <a:r>
              <a:rPr lang="en-US" sz="2000" i="1" dirty="0">
                <a:latin typeface="+mj-lt"/>
                <a:cs typeface="Arial" panose="020B0604020202020204" pitchFamily="34" charset="0"/>
              </a:rPr>
              <a:t>14:00   </a:t>
            </a:r>
            <a:r>
              <a:rPr lang="fr-FR" sz="2000" i="1" dirty="0">
                <a:latin typeface="+mj-lt"/>
                <a:cs typeface="Arial" panose="020B0604020202020204" pitchFamily="34" charset="0"/>
              </a:rPr>
              <a:t>Récapitulatif</a:t>
            </a:r>
          </a:p>
          <a:p>
            <a:pPr lvl="0">
              <a:spcBef>
                <a:spcPts val="700"/>
              </a:spcBef>
              <a:buClr>
                <a:srgbClr val="DD8047"/>
              </a:buClr>
              <a:buSzPct val="60000"/>
              <a:defRPr/>
            </a:pPr>
            <a:r>
              <a:rPr lang="en-US" sz="2000" i="1" dirty="0">
                <a:latin typeface="+mj-lt"/>
                <a:cs typeface="Arial" panose="020B0604020202020204" pitchFamily="34" charset="0"/>
              </a:rPr>
              <a:t>14:15   </a:t>
            </a:r>
            <a:r>
              <a:rPr lang="fr-FR" sz="2000" i="1" dirty="0">
                <a:latin typeface="+mj-lt"/>
                <a:cs typeface="Arial" panose="020B0604020202020204" pitchFamily="34" charset="0"/>
              </a:rPr>
              <a:t>Analyse des lacunes et planification des </a:t>
            </a:r>
          </a:p>
          <a:p>
            <a:pPr lvl="0">
              <a:spcBef>
                <a:spcPts val="700"/>
              </a:spcBef>
              <a:buClr>
                <a:srgbClr val="DD8047"/>
              </a:buClr>
              <a:buSzPct val="60000"/>
              <a:defRPr/>
            </a:pPr>
            <a:r>
              <a:rPr lang="fr-FR" sz="2000" i="1" dirty="0">
                <a:latin typeface="+mj-lt"/>
                <a:cs typeface="Arial" panose="020B0604020202020204" pitchFamily="34" charset="0"/>
              </a:rPr>
              <a:t>actions (en groupe)</a:t>
            </a:r>
            <a:r>
              <a:rPr lang="en-US" sz="2000" i="1" dirty="0">
                <a:latin typeface="+mj-lt"/>
                <a:cs typeface="Arial" panose="020B0604020202020204" pitchFamily="34" charset="0"/>
              </a:rPr>
              <a:t> </a:t>
            </a:r>
          </a:p>
          <a:p>
            <a:pPr lvl="0">
              <a:spcBef>
                <a:spcPts val="700"/>
              </a:spcBef>
              <a:buClr>
                <a:srgbClr val="DD8047"/>
              </a:buClr>
              <a:buSzPct val="60000"/>
              <a:defRPr/>
            </a:pPr>
            <a:r>
              <a:rPr lang="en-US" sz="2000" i="1" dirty="0">
                <a:latin typeface="+mj-lt"/>
                <a:cs typeface="Arial" panose="020B0604020202020204" pitchFamily="34" charset="0"/>
              </a:rPr>
              <a:t>15:30   Pause-café (15 min)</a:t>
            </a:r>
          </a:p>
          <a:p>
            <a:pPr lvl="0">
              <a:spcBef>
                <a:spcPts val="700"/>
              </a:spcBef>
              <a:buClr>
                <a:srgbClr val="DD8047"/>
              </a:buClr>
              <a:buSzPct val="60000"/>
              <a:defRPr/>
            </a:pPr>
            <a:r>
              <a:rPr lang="en-US" sz="2000" i="1" dirty="0">
                <a:latin typeface="+mj-lt"/>
                <a:cs typeface="Arial" panose="020B0604020202020204" pitchFamily="34" charset="0"/>
              </a:rPr>
              <a:t>15:45   </a:t>
            </a:r>
            <a:r>
              <a:rPr lang="fr-FR" sz="2000" i="1" dirty="0">
                <a:latin typeface="+mj-lt"/>
                <a:cs typeface="Arial" panose="020B0604020202020204" pitchFamily="34" charset="0"/>
              </a:rPr>
              <a:t>Planification des actions (suite, en groupe)</a:t>
            </a:r>
            <a:r>
              <a:rPr lang="en-US" sz="2000" i="1" dirty="0">
                <a:latin typeface="+mj-lt"/>
                <a:cs typeface="Arial" panose="020B0604020202020204" pitchFamily="34" charset="0"/>
              </a:rPr>
              <a:t> </a:t>
            </a:r>
          </a:p>
          <a:p>
            <a:pPr lvl="0">
              <a:spcBef>
                <a:spcPts val="700"/>
              </a:spcBef>
              <a:buClr>
                <a:srgbClr val="DD8047"/>
              </a:buClr>
              <a:buSzPct val="60000"/>
              <a:defRPr/>
            </a:pPr>
            <a:r>
              <a:rPr lang="en-US" sz="2000" i="1" dirty="0">
                <a:latin typeface="+mj-lt"/>
                <a:cs typeface="Arial" panose="020B0604020202020204" pitchFamily="34" charset="0"/>
              </a:rPr>
              <a:t>16:30   </a:t>
            </a:r>
            <a:r>
              <a:rPr lang="fr-FR" sz="2000" i="1" dirty="0">
                <a:latin typeface="+mj-lt"/>
                <a:cs typeface="Arial" panose="020B0604020202020204" pitchFamily="34" charset="0"/>
              </a:rPr>
              <a:t>Consolidation en séance plénière</a:t>
            </a:r>
          </a:p>
          <a:p>
            <a:pPr lvl="0">
              <a:spcBef>
                <a:spcPts val="700"/>
              </a:spcBef>
              <a:buClr>
                <a:srgbClr val="DD8047"/>
              </a:buClr>
              <a:buSzPct val="60000"/>
              <a:defRPr/>
            </a:pPr>
            <a:r>
              <a:rPr lang="en-US" sz="2000" i="1" dirty="0">
                <a:latin typeface="+mj-lt"/>
                <a:cs typeface="Arial" panose="020B0604020202020204" pitchFamily="34" charset="0"/>
              </a:rPr>
              <a:t>17:00  </a:t>
            </a:r>
            <a:r>
              <a:rPr lang="fr-FR" sz="2000" i="1" dirty="0">
                <a:latin typeface="+mj-lt"/>
                <a:cs typeface="Arial" panose="020B0604020202020204" pitchFamily="34" charset="0"/>
              </a:rPr>
              <a:t>Synthèse et prochaines étapes</a:t>
            </a:r>
          </a:p>
          <a:p>
            <a:pPr lvl="0">
              <a:spcBef>
                <a:spcPts val="700"/>
              </a:spcBef>
              <a:buClr>
                <a:srgbClr val="DD8047"/>
              </a:buClr>
              <a:buSzPct val="60000"/>
              <a:defRPr/>
            </a:pPr>
            <a:r>
              <a:rPr lang="en-US" sz="2000" i="1" dirty="0">
                <a:latin typeface="+mj-lt"/>
                <a:cs typeface="Arial" panose="020B0604020202020204" pitchFamily="34" charset="0"/>
              </a:rPr>
              <a:t>17:30   </a:t>
            </a:r>
            <a:r>
              <a:rPr lang="fr-FR" sz="2000" i="1" dirty="0">
                <a:latin typeface="+mj-lt"/>
                <a:cs typeface="Arial" panose="020B0604020202020204" pitchFamily="34" charset="0"/>
              </a:rPr>
              <a:t>Clôture</a:t>
            </a:r>
          </a:p>
          <a:p>
            <a:endParaRPr lang="en-US" sz="2000" dirty="0">
              <a:latin typeface="+mj-lt"/>
              <a:cs typeface="Calibri" panose="020F0502020204030204" pitchFamily="34" charset="0"/>
            </a:endParaRPr>
          </a:p>
        </p:txBody>
      </p:sp>
      <p:cxnSp>
        <p:nvCxnSpPr>
          <p:cNvPr id="9" name="Straight Connector 8">
            <a:extLst>
              <a:ext uri="{FF2B5EF4-FFF2-40B4-BE49-F238E27FC236}">
                <a16:creationId xmlns:a16="http://schemas.microsoft.com/office/drawing/2014/main" id="{80FE309E-CD75-4C2F-817D-B24489667C9A}"/>
              </a:ext>
            </a:extLst>
          </p:cNvPr>
          <p:cNvCxnSpPr>
            <a:cxnSpLocks/>
          </p:cNvCxnSpPr>
          <p:nvPr/>
        </p:nvCxnSpPr>
        <p:spPr>
          <a:xfrm>
            <a:off x="5963767" y="1033272"/>
            <a:ext cx="0" cy="4018302"/>
          </a:xfrm>
          <a:prstGeom prst="line">
            <a:avLst/>
          </a:prstGeom>
          <a:ln w="38100">
            <a:solidFill>
              <a:schemeClr val="accent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0122337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6" descr="A close up of a coffee cup sitting on a table&#10;&#10;Description automatically generated">
            <a:extLst>
              <a:ext uri="{FF2B5EF4-FFF2-40B4-BE49-F238E27FC236}">
                <a16:creationId xmlns:a16="http://schemas.microsoft.com/office/drawing/2014/main" id="{F182BF34-D40E-4D63-9929-583C8DCEDC43}"/>
              </a:ext>
            </a:extLst>
          </p:cNvPr>
          <p:cNvPicPr>
            <a:picLocks noGrp="1" noChangeAspect="1"/>
          </p:cNvPicPr>
          <p:nvPr>
            <p:ph idx="1"/>
          </p:nvPr>
        </p:nvPicPr>
        <p:blipFill rotWithShape="1">
          <a:blip r:embed="rId2" cstate="email">
            <a:extLst>
              <a:ext uri="{28A0092B-C50C-407E-A947-70E740481C1C}">
                <a14:useLocalDpi xmlns:a14="http://schemas.microsoft.com/office/drawing/2010/main"/>
              </a:ext>
            </a:extLst>
          </a:blip>
          <a:srcRect/>
          <a:stretch/>
        </p:blipFill>
        <p:spPr>
          <a:xfrm>
            <a:off x="5785448" y="608658"/>
            <a:ext cx="5256363" cy="6000953"/>
          </a:xfrm>
          <a:prstGeom prst="rect">
            <a:avLst/>
          </a:prstGeom>
        </p:spPr>
      </p:pic>
      <p:sp>
        <p:nvSpPr>
          <p:cNvPr id="2" name="Title 1">
            <a:extLst>
              <a:ext uri="{FF2B5EF4-FFF2-40B4-BE49-F238E27FC236}">
                <a16:creationId xmlns:a16="http://schemas.microsoft.com/office/drawing/2014/main" id="{4CC8DB75-6FDF-4990-B74D-9A2732931021}"/>
              </a:ext>
            </a:extLst>
          </p:cNvPr>
          <p:cNvSpPr>
            <a:spLocks noGrp="1"/>
          </p:cNvSpPr>
          <p:nvPr>
            <p:ph type="title"/>
          </p:nvPr>
        </p:nvSpPr>
        <p:spPr/>
        <p:txBody>
          <a:bodyPr>
            <a:normAutofit fontScale="90000"/>
          </a:bodyPr>
          <a:lstStyle/>
          <a:p>
            <a:r>
              <a:rPr lang="en-US" dirty="0"/>
              <a:t>Pause</a:t>
            </a:r>
          </a:p>
        </p:txBody>
      </p:sp>
      <p:sp>
        <p:nvSpPr>
          <p:cNvPr id="4" name="Date Placeholder 3">
            <a:extLst>
              <a:ext uri="{FF2B5EF4-FFF2-40B4-BE49-F238E27FC236}">
                <a16:creationId xmlns:a16="http://schemas.microsoft.com/office/drawing/2014/main" id="{036C72D3-CA0F-4CE2-B229-7BBC2D9084AB}"/>
              </a:ext>
            </a:extLst>
          </p:cNvPr>
          <p:cNvSpPr>
            <a:spLocks noGrp="1"/>
          </p:cNvSpPr>
          <p:nvPr>
            <p:ph type="dt" sz="half" idx="10"/>
          </p:nvPr>
        </p:nvSpPr>
        <p:spPr/>
        <p:txBody>
          <a:bodyPr/>
          <a:lstStyle/>
          <a:p>
            <a:fld id="{7EA682B2-33C9-4D4F-9A18-C7D5F7FE2751}" type="datetime3">
              <a:rPr lang="en-US" smtClean="0"/>
              <a:t>4 January 2021</a:t>
            </a:fld>
            <a:endParaRPr lang="en-US"/>
          </a:p>
        </p:txBody>
      </p:sp>
      <p:sp>
        <p:nvSpPr>
          <p:cNvPr id="5" name="Rectangle 4">
            <a:extLst>
              <a:ext uri="{FF2B5EF4-FFF2-40B4-BE49-F238E27FC236}">
                <a16:creationId xmlns:a16="http://schemas.microsoft.com/office/drawing/2014/main" id="{8A53E21E-7CF7-4CC4-8BCD-1B6388A2620A}"/>
              </a:ext>
            </a:extLst>
          </p:cNvPr>
          <p:cNvSpPr/>
          <p:nvPr/>
        </p:nvSpPr>
        <p:spPr>
          <a:xfrm>
            <a:off x="1511808" y="1809134"/>
            <a:ext cx="3600000" cy="3600000"/>
          </a:xfrm>
          <a:prstGeom prst="rect">
            <a:avLst/>
          </a:prstGeom>
          <a:solidFill>
            <a:schemeClr val="bg1"/>
          </a:solidFill>
          <a:ln w="231775" cmpd="thickThin">
            <a:solidFill>
              <a:schemeClr val="accent1"/>
            </a:solidFill>
          </a:ln>
        </p:spPr>
        <p:txBody>
          <a:bodyPr wrap="square" lIns="0" tIns="0" rIns="0" bIns="0" anchor="ctr">
            <a:noAutofit/>
          </a:bodyPr>
          <a:lstStyle/>
          <a:p>
            <a:pPr algn="ctr"/>
            <a:r>
              <a:rPr lang="en-US" sz="3600" b="1" dirty="0">
                <a:solidFill>
                  <a:schemeClr val="accent1"/>
                </a:solidFill>
              </a:rPr>
              <a:t>Pause-café</a:t>
            </a:r>
            <a:br>
              <a:rPr lang="en-US" sz="3600" b="1" dirty="0">
                <a:solidFill>
                  <a:schemeClr val="accent1"/>
                </a:solidFill>
              </a:rPr>
            </a:br>
            <a:r>
              <a:rPr lang="en-US" sz="3600" b="1" dirty="0">
                <a:solidFill>
                  <a:schemeClr val="accent1"/>
                </a:solidFill>
              </a:rPr>
              <a:t>(15 minutes)</a:t>
            </a:r>
          </a:p>
        </p:txBody>
      </p:sp>
    </p:spTree>
    <p:extLst>
      <p:ext uri="{BB962C8B-B14F-4D97-AF65-F5344CB8AC3E}">
        <p14:creationId xmlns:p14="http://schemas.microsoft.com/office/powerpoint/2010/main" val="94933750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597887-B55D-43AF-A517-F5878396B9CF}"/>
              </a:ext>
            </a:extLst>
          </p:cNvPr>
          <p:cNvSpPr>
            <a:spLocks noGrp="1"/>
          </p:cNvSpPr>
          <p:nvPr>
            <p:ph type="title"/>
          </p:nvPr>
        </p:nvSpPr>
        <p:spPr/>
        <p:txBody>
          <a:bodyPr>
            <a:normAutofit fontScale="90000"/>
          </a:bodyPr>
          <a:lstStyle/>
          <a:p>
            <a:r>
              <a:rPr lang="fr-FR" dirty="0"/>
              <a:t>Scénario actualisé</a:t>
            </a:r>
          </a:p>
        </p:txBody>
      </p:sp>
      <p:sp>
        <p:nvSpPr>
          <p:cNvPr id="4" name="Date Placeholder 3">
            <a:extLst>
              <a:ext uri="{FF2B5EF4-FFF2-40B4-BE49-F238E27FC236}">
                <a16:creationId xmlns:a16="http://schemas.microsoft.com/office/drawing/2014/main" id="{E561DA4D-0657-4D3A-9637-EADF5F14B00C}"/>
              </a:ext>
            </a:extLst>
          </p:cNvPr>
          <p:cNvSpPr>
            <a:spLocks noGrp="1"/>
          </p:cNvSpPr>
          <p:nvPr>
            <p:ph type="dt" sz="half" idx="10"/>
          </p:nvPr>
        </p:nvSpPr>
        <p:spPr/>
        <p:txBody>
          <a:bodyPr/>
          <a:lstStyle/>
          <a:p>
            <a:fld id="{7EA682B2-33C9-4D4F-9A18-C7D5F7FE2751}" type="datetime3">
              <a:rPr lang="en-US" smtClean="0"/>
              <a:t>4 January 2021</a:t>
            </a:fld>
            <a:endParaRPr lang="en-US"/>
          </a:p>
        </p:txBody>
      </p:sp>
      <p:sp>
        <p:nvSpPr>
          <p:cNvPr id="12" name="Freeform: Shape 11">
            <a:extLst>
              <a:ext uri="{FF2B5EF4-FFF2-40B4-BE49-F238E27FC236}">
                <a16:creationId xmlns:a16="http://schemas.microsoft.com/office/drawing/2014/main" id="{50516569-93BF-4AED-A5A6-4A963D0D6747}"/>
              </a:ext>
            </a:extLst>
          </p:cNvPr>
          <p:cNvSpPr/>
          <p:nvPr/>
        </p:nvSpPr>
        <p:spPr>
          <a:xfrm flipH="1" flipV="1">
            <a:off x="7770612" y="897"/>
            <a:ext cx="4151376" cy="606792"/>
          </a:xfrm>
          <a:custGeom>
            <a:avLst/>
            <a:gdLst>
              <a:gd name="connsiteX0" fmla="*/ 3474720 w 4151376"/>
              <a:gd name="connsiteY0" fmla="*/ 581341 h 581341"/>
              <a:gd name="connsiteX1" fmla="*/ 0 w 4151376"/>
              <a:gd name="connsiteY1" fmla="*/ 581341 h 581341"/>
              <a:gd name="connsiteX2" fmla="*/ 0 w 4151376"/>
              <a:gd name="connsiteY2" fmla="*/ 1 h 581341"/>
              <a:gd name="connsiteX3" fmla="*/ 3474720 w 4151376"/>
              <a:gd name="connsiteY3" fmla="*/ 1 h 581341"/>
              <a:gd name="connsiteX4" fmla="*/ 3474720 w 4151376"/>
              <a:gd name="connsiteY4" fmla="*/ 0 h 581341"/>
              <a:gd name="connsiteX5" fmla="*/ 4151376 w 4151376"/>
              <a:gd name="connsiteY5" fmla="*/ 581340 h 581341"/>
              <a:gd name="connsiteX6" fmla="*/ 3474720 w 4151376"/>
              <a:gd name="connsiteY6" fmla="*/ 581340 h 5813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51376" h="581341">
                <a:moveTo>
                  <a:pt x="3474720" y="581341"/>
                </a:moveTo>
                <a:lnTo>
                  <a:pt x="0" y="581341"/>
                </a:lnTo>
                <a:lnTo>
                  <a:pt x="0" y="1"/>
                </a:lnTo>
                <a:lnTo>
                  <a:pt x="3474720" y="1"/>
                </a:lnTo>
                <a:lnTo>
                  <a:pt x="3474720" y="0"/>
                </a:lnTo>
                <a:lnTo>
                  <a:pt x="4151376" y="581340"/>
                </a:lnTo>
                <a:lnTo>
                  <a:pt x="3474720" y="581340"/>
                </a:lnTo>
                <a:close/>
              </a:path>
            </a:pathLst>
          </a:custGeom>
          <a:solidFill>
            <a:schemeClr val="accent1"/>
          </a:solidFill>
          <a:ln>
            <a:noFill/>
          </a:ln>
          <a:effectLst>
            <a:outerShdw blurRad="50800" dist="38100" dir="13500000" algn="br" rotWithShape="0">
              <a:prstClr val="black">
                <a:alpha val="40000"/>
              </a:prstClr>
            </a:outerShdw>
          </a:effectLst>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10" name="Freeform: Shape 9">
            <a:extLst>
              <a:ext uri="{FF2B5EF4-FFF2-40B4-BE49-F238E27FC236}">
                <a16:creationId xmlns:a16="http://schemas.microsoft.com/office/drawing/2014/main" id="{31580723-2FFC-4BAE-A75A-2A08941F5213}"/>
              </a:ext>
            </a:extLst>
          </p:cNvPr>
          <p:cNvSpPr/>
          <p:nvPr/>
        </p:nvSpPr>
        <p:spPr>
          <a:xfrm flipH="1" flipV="1">
            <a:off x="8040624" y="897"/>
            <a:ext cx="4151376" cy="606792"/>
          </a:xfrm>
          <a:custGeom>
            <a:avLst/>
            <a:gdLst>
              <a:gd name="connsiteX0" fmla="*/ 3474720 w 4151376"/>
              <a:gd name="connsiteY0" fmla="*/ 581341 h 581341"/>
              <a:gd name="connsiteX1" fmla="*/ 0 w 4151376"/>
              <a:gd name="connsiteY1" fmla="*/ 581341 h 581341"/>
              <a:gd name="connsiteX2" fmla="*/ 0 w 4151376"/>
              <a:gd name="connsiteY2" fmla="*/ 1 h 581341"/>
              <a:gd name="connsiteX3" fmla="*/ 3474720 w 4151376"/>
              <a:gd name="connsiteY3" fmla="*/ 1 h 581341"/>
              <a:gd name="connsiteX4" fmla="*/ 3474720 w 4151376"/>
              <a:gd name="connsiteY4" fmla="*/ 0 h 581341"/>
              <a:gd name="connsiteX5" fmla="*/ 4151376 w 4151376"/>
              <a:gd name="connsiteY5" fmla="*/ 581340 h 581341"/>
              <a:gd name="connsiteX6" fmla="*/ 3474720 w 4151376"/>
              <a:gd name="connsiteY6" fmla="*/ 581340 h 5813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51376" h="581341">
                <a:moveTo>
                  <a:pt x="3474720" y="581341"/>
                </a:moveTo>
                <a:lnTo>
                  <a:pt x="0" y="581341"/>
                </a:lnTo>
                <a:lnTo>
                  <a:pt x="0" y="1"/>
                </a:lnTo>
                <a:lnTo>
                  <a:pt x="3474720" y="1"/>
                </a:lnTo>
                <a:lnTo>
                  <a:pt x="3474720" y="0"/>
                </a:lnTo>
                <a:lnTo>
                  <a:pt x="4151376" y="581340"/>
                </a:lnTo>
                <a:lnTo>
                  <a:pt x="3474720" y="581340"/>
                </a:lnTo>
                <a:close/>
              </a:path>
            </a:pathLst>
          </a:custGeom>
          <a:ln>
            <a:noFill/>
          </a:ln>
          <a:effectLst>
            <a:outerShdw blurRad="50800" dist="38100" dir="13500000" algn="br" rotWithShape="0">
              <a:prstClr val="black">
                <a:alpha val="40000"/>
              </a:prstClr>
            </a:outerShdw>
          </a:effectLst>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11" name="TextBox 10">
            <a:extLst>
              <a:ext uri="{FF2B5EF4-FFF2-40B4-BE49-F238E27FC236}">
                <a16:creationId xmlns:a16="http://schemas.microsoft.com/office/drawing/2014/main" id="{EFEC42E4-D28A-4D70-8CEF-0771D74B8BD4}"/>
              </a:ext>
            </a:extLst>
          </p:cNvPr>
          <p:cNvSpPr txBox="1"/>
          <p:nvPr/>
        </p:nvSpPr>
        <p:spPr>
          <a:xfrm>
            <a:off x="8753475" y="104238"/>
            <a:ext cx="3156234" cy="400110"/>
          </a:xfrm>
          <a:prstGeom prst="rect">
            <a:avLst/>
          </a:prstGeom>
          <a:noFill/>
        </p:spPr>
        <p:txBody>
          <a:bodyPr wrap="square" rtlCol="0">
            <a:spAutoFit/>
          </a:bodyPr>
          <a:lstStyle/>
          <a:p>
            <a:pPr>
              <a:spcBef>
                <a:spcPts val="700"/>
              </a:spcBef>
              <a:buClr>
                <a:srgbClr val="DD8047"/>
              </a:buClr>
              <a:buSzPct val="60000"/>
            </a:pPr>
            <a:r>
              <a:rPr lang="en-US" sz="2000" b="1" dirty="0">
                <a:solidFill>
                  <a:schemeClr val="bg1"/>
                </a:solidFill>
                <a:latin typeface="Arial Black" panose="020B0A04020102020204" pitchFamily="34" charset="0"/>
              </a:rPr>
              <a:t>POUR SIMULATION</a:t>
            </a:r>
          </a:p>
        </p:txBody>
      </p:sp>
      <p:sp>
        <p:nvSpPr>
          <p:cNvPr id="7" name="Content Placeholder 3">
            <a:extLst>
              <a:ext uri="{FF2B5EF4-FFF2-40B4-BE49-F238E27FC236}">
                <a16:creationId xmlns:a16="http://schemas.microsoft.com/office/drawing/2014/main" id="{CA32754F-DBC8-44F2-8D71-5E44FE1295AC}"/>
              </a:ext>
            </a:extLst>
          </p:cNvPr>
          <p:cNvSpPr>
            <a:spLocks noGrp="1"/>
          </p:cNvSpPr>
          <p:nvPr>
            <p:ph idx="1"/>
          </p:nvPr>
        </p:nvSpPr>
        <p:spPr>
          <a:xfrm>
            <a:off x="152781" y="977030"/>
            <a:ext cx="6694334" cy="5408139"/>
          </a:xfrm>
          <a:prstGeom prst="rect">
            <a:avLst/>
          </a:prstGeom>
          <a:solidFill>
            <a:schemeClr val="tx2">
              <a:lumMod val="20000"/>
              <a:lumOff val="80000"/>
            </a:schemeClr>
          </a:solidFill>
        </p:spPr>
        <p:txBody>
          <a:bodyPr anchor="ctr">
            <a:normAutofit fontScale="77500" lnSpcReduction="20000"/>
          </a:bodyPr>
          <a:lstStyle/>
          <a:p>
            <a:pPr>
              <a:lnSpc>
                <a:spcPct val="110000"/>
              </a:lnSpc>
            </a:pPr>
            <a:r>
              <a:rPr lang="fr-FR" sz="2000" dirty="0">
                <a:latin typeface="+mj-lt"/>
                <a:cs typeface="Calibri"/>
              </a:rPr>
              <a:t>Une chaîne d’approvisionnement gérée efficacement est essentielle au succès du déploiement des vaccins contre la COVID-19</a:t>
            </a:r>
            <a:r>
              <a:rPr lang="en-US" sz="2000" dirty="0">
                <a:latin typeface="+mj-lt"/>
                <a:cs typeface="Calibri"/>
              </a:rPr>
              <a:t>. </a:t>
            </a:r>
          </a:p>
          <a:p>
            <a:pPr>
              <a:lnSpc>
                <a:spcPct val="110000"/>
              </a:lnSpc>
            </a:pPr>
            <a:r>
              <a:rPr lang="fr-FR" sz="2000" dirty="0">
                <a:latin typeface="+mj-lt"/>
                <a:cs typeface="Calibri"/>
              </a:rPr>
              <a:t>À mesure que de nouveaux vaccins candidats deviennent disponibles, de nouvelles exigences en matière de stockage et de transport sont à prévoir</a:t>
            </a:r>
            <a:r>
              <a:rPr lang="en-US" sz="2000" dirty="0">
                <a:latin typeface="+mj-lt"/>
                <a:cs typeface="Calibri"/>
              </a:rPr>
              <a:t>.</a:t>
            </a:r>
          </a:p>
          <a:p>
            <a:pPr>
              <a:lnSpc>
                <a:spcPct val="110000"/>
              </a:lnSpc>
            </a:pPr>
            <a:r>
              <a:rPr lang="fr-FR" sz="2000" dirty="0">
                <a:latin typeface="+mj-lt"/>
                <a:cs typeface="Calibri"/>
              </a:rPr>
              <a:t>Certains vaccins seront stockés entre 2 °C et 8 °C, tandis que d’autres nécessiteront un stockage entre -70 à -80 °C et soit un matériau à changement de phase (PCM) soit de la glace carbonique au lieu des traditionnels accumulateurs d’eau congelée pendant le transport</a:t>
            </a:r>
            <a:r>
              <a:rPr lang="en-US" sz="2000" dirty="0">
                <a:latin typeface="+mj-lt"/>
                <a:cs typeface="Calibri"/>
              </a:rPr>
              <a:t>. </a:t>
            </a:r>
          </a:p>
          <a:p>
            <a:pPr>
              <a:lnSpc>
                <a:spcPct val="110000"/>
              </a:lnSpc>
            </a:pPr>
            <a:r>
              <a:rPr lang="fr-FR" sz="2000" dirty="0">
                <a:latin typeface="+mj-lt"/>
                <a:cs typeface="Calibri"/>
              </a:rPr>
              <a:t>L’externalisation du stockage et du transport pourrait également être une solution efficace et rentable</a:t>
            </a:r>
            <a:r>
              <a:rPr lang="en-US" sz="2000" dirty="0">
                <a:latin typeface="+mj-lt"/>
                <a:cs typeface="Calibri"/>
              </a:rPr>
              <a:t>. </a:t>
            </a:r>
          </a:p>
          <a:p>
            <a:pPr>
              <a:lnSpc>
                <a:spcPct val="110000"/>
              </a:lnSpc>
            </a:pPr>
            <a:r>
              <a:rPr lang="fr-FR" sz="2000" dirty="0">
                <a:latin typeface="+mj-lt"/>
                <a:cs typeface="Calibri"/>
              </a:rPr>
              <a:t>Les vaccins disponibles seront gérés et distribués conformément aux instructions des fabricants et aux orientations correspondantes sur l’approvisionnement, la logistique et la distribution du mécanisme COVAX</a:t>
            </a:r>
            <a:r>
              <a:rPr lang="en-US" sz="2000" dirty="0">
                <a:latin typeface="+mj-lt"/>
                <a:cs typeface="Calibri"/>
              </a:rPr>
              <a:t>.</a:t>
            </a:r>
          </a:p>
          <a:p>
            <a:pPr>
              <a:lnSpc>
                <a:spcPct val="110000"/>
              </a:lnSpc>
            </a:pPr>
            <a:r>
              <a:rPr lang="en-US" sz="2000" dirty="0">
                <a:latin typeface="+mj-lt"/>
                <a:cs typeface="Calibri"/>
              </a:rPr>
              <a:t>Interpol a </a:t>
            </a:r>
            <a:r>
              <a:rPr lang="fr-FR" sz="2000" dirty="0">
                <a:latin typeface="+mj-lt"/>
                <a:cs typeface="Calibri"/>
              </a:rPr>
              <a:t>lancé une </a:t>
            </a:r>
            <a:r>
              <a:rPr lang="fr-FR" sz="2000" dirty="0">
                <a:latin typeface="+mj-lt"/>
                <a:cs typeface="Calibri"/>
                <a:hlinkClick r:id="rId3"/>
              </a:rPr>
              <a:t>alerte mondiale</a:t>
            </a:r>
            <a:r>
              <a:rPr lang="fr-FR" sz="2000" dirty="0">
                <a:latin typeface="+mj-lt"/>
                <a:cs typeface="Calibri"/>
              </a:rPr>
              <a:t> adressée aux services chargés de l’application de la loi engageant à se préparer à ce que les réseaux de criminalité organisée s’attaquent aux vaccins contre la COVID-19</a:t>
            </a:r>
            <a:endParaRPr lang="en-US" sz="2000" dirty="0">
              <a:latin typeface="+mj-lt"/>
              <a:cs typeface="Calibri"/>
            </a:endParaRPr>
          </a:p>
        </p:txBody>
      </p:sp>
      <p:pic>
        <p:nvPicPr>
          <p:cNvPr id="5122" name="Picture 2" descr="A laboratory in Kyiv, Ukraine performing PCR tests.">
            <a:extLst>
              <a:ext uri="{FF2B5EF4-FFF2-40B4-BE49-F238E27FC236}">
                <a16:creationId xmlns:a16="http://schemas.microsoft.com/office/drawing/2014/main" id="{3C8C826B-223B-4541-B71B-394A89FE88D6}"/>
              </a:ext>
            </a:extLst>
          </p:cNvPr>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7180814" y="977030"/>
            <a:ext cx="3940249" cy="2623594"/>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2">
            <a:extLst>
              <a:ext uri="{FF2B5EF4-FFF2-40B4-BE49-F238E27FC236}">
                <a16:creationId xmlns:a16="http://schemas.microsoft.com/office/drawing/2014/main" id="{867522E3-592F-4342-82A2-80015B2E38ED}"/>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7180814" y="3665698"/>
            <a:ext cx="3908227" cy="2605484"/>
          </a:xfrm>
          <a:prstGeom prst="rect">
            <a:avLst/>
          </a:prstGeom>
        </p:spPr>
      </p:pic>
    </p:spTree>
    <p:extLst>
      <p:ext uri="{BB962C8B-B14F-4D97-AF65-F5344CB8AC3E}">
        <p14:creationId xmlns:p14="http://schemas.microsoft.com/office/powerpoint/2010/main" val="14880100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597887-B55D-43AF-A517-F5878396B9CF}"/>
              </a:ext>
            </a:extLst>
          </p:cNvPr>
          <p:cNvSpPr>
            <a:spLocks noGrp="1"/>
          </p:cNvSpPr>
          <p:nvPr>
            <p:ph type="title"/>
          </p:nvPr>
        </p:nvSpPr>
        <p:spPr/>
        <p:txBody>
          <a:bodyPr>
            <a:normAutofit fontScale="90000"/>
          </a:bodyPr>
          <a:lstStyle/>
          <a:p>
            <a:r>
              <a:rPr lang="fr-FR" dirty="0"/>
              <a:t>Séance 3</a:t>
            </a:r>
          </a:p>
        </p:txBody>
      </p:sp>
      <p:sp>
        <p:nvSpPr>
          <p:cNvPr id="4" name="Date Placeholder 3">
            <a:extLst>
              <a:ext uri="{FF2B5EF4-FFF2-40B4-BE49-F238E27FC236}">
                <a16:creationId xmlns:a16="http://schemas.microsoft.com/office/drawing/2014/main" id="{E561DA4D-0657-4D3A-9637-EADF5F14B00C}"/>
              </a:ext>
            </a:extLst>
          </p:cNvPr>
          <p:cNvSpPr>
            <a:spLocks noGrp="1"/>
          </p:cNvSpPr>
          <p:nvPr>
            <p:ph type="dt" sz="half" idx="10"/>
          </p:nvPr>
        </p:nvSpPr>
        <p:spPr/>
        <p:txBody>
          <a:bodyPr/>
          <a:lstStyle/>
          <a:p>
            <a:fld id="{7EA682B2-33C9-4D4F-9A18-C7D5F7FE2751}" type="datetime3">
              <a:rPr lang="en-US" smtClean="0"/>
              <a:t>4 January 2021</a:t>
            </a:fld>
            <a:endParaRPr lang="en-US"/>
          </a:p>
        </p:txBody>
      </p:sp>
      <p:sp>
        <p:nvSpPr>
          <p:cNvPr id="5" name="Content Placeholder 4">
            <a:extLst>
              <a:ext uri="{FF2B5EF4-FFF2-40B4-BE49-F238E27FC236}">
                <a16:creationId xmlns:a16="http://schemas.microsoft.com/office/drawing/2014/main" id="{3E1A5D3E-4752-4F3C-9F21-38026AD79FBF}"/>
              </a:ext>
            </a:extLst>
          </p:cNvPr>
          <p:cNvSpPr>
            <a:spLocks noGrp="1"/>
          </p:cNvSpPr>
          <p:nvPr>
            <p:ph idx="1"/>
          </p:nvPr>
        </p:nvSpPr>
        <p:spPr>
          <a:xfrm>
            <a:off x="149674" y="716047"/>
            <a:ext cx="11862217" cy="5844845"/>
          </a:xfrm>
        </p:spPr>
        <p:txBody>
          <a:bodyPr vert="horz" lIns="91440" tIns="45720" rIns="91440" bIns="45720" rtlCol="0" anchor="t">
            <a:noAutofit/>
          </a:bodyPr>
          <a:lstStyle/>
          <a:p>
            <a:pPr marL="0" indent="0">
              <a:buNone/>
            </a:pPr>
            <a:r>
              <a:rPr lang="fr-FR" sz="2400" b="1" dirty="0">
                <a:solidFill>
                  <a:schemeClr val="accent3"/>
                </a:solidFill>
                <a:latin typeface="Arial"/>
                <a:cs typeface="Arial"/>
              </a:rPr>
              <a:t>Décrivez vos exigences en matière de logistique et de chaîne d’approvisionnement pour les deux vaccins candidats en vous appuyant sur les informations fournies et les questions ci-dessous </a:t>
            </a:r>
            <a:r>
              <a:rPr lang="en-US" sz="2400" b="1" dirty="0">
                <a:solidFill>
                  <a:schemeClr val="accent3"/>
                </a:solidFill>
                <a:latin typeface="Arial"/>
                <a:cs typeface="Arial"/>
              </a:rPr>
              <a:t>: </a:t>
            </a:r>
          </a:p>
          <a:p>
            <a:pPr marL="0" indent="0">
              <a:lnSpc>
                <a:spcPct val="100000"/>
              </a:lnSpc>
              <a:spcBef>
                <a:spcPts val="0"/>
              </a:spcBef>
              <a:buNone/>
            </a:pPr>
            <a:endParaRPr lang="en-US" sz="1100" b="1" dirty="0">
              <a:solidFill>
                <a:schemeClr val="accent3"/>
              </a:solidFill>
              <a:latin typeface="Arial"/>
              <a:cs typeface="Arial"/>
            </a:endParaRPr>
          </a:p>
          <a:p>
            <a:pPr marL="514350" indent="-514350">
              <a:lnSpc>
                <a:spcPct val="110000"/>
              </a:lnSpc>
              <a:buFont typeface="+mj-lt"/>
              <a:buAutoNum type="arabicPeriod"/>
            </a:pPr>
            <a:r>
              <a:rPr lang="fr-FR" sz="1700" dirty="0">
                <a:latin typeface="Arial"/>
                <a:cs typeface="Arial"/>
              </a:rPr>
              <a:t>Quel est l’état de préparation actuel de votre chaîne d’approvisionnement ? Quelles mesures devrez-vous mettre en place pour un vaccin à stockage à très basse température si celui-ci vous est attribué dans le cadre du mécanisme COVAX </a:t>
            </a:r>
            <a:r>
              <a:rPr lang="en-US" sz="1700" dirty="0">
                <a:latin typeface="Arial"/>
                <a:cs typeface="Arial"/>
              </a:rPr>
              <a:t>?</a:t>
            </a:r>
          </a:p>
          <a:p>
            <a:pPr marL="514350" indent="-514350">
              <a:lnSpc>
                <a:spcPct val="110000"/>
              </a:lnSpc>
              <a:buFont typeface="+mj-lt"/>
              <a:buAutoNum type="arabicPeriod"/>
            </a:pPr>
            <a:r>
              <a:rPr lang="fr-FR" sz="1700" dirty="0">
                <a:latin typeface="Arial"/>
                <a:cs typeface="Arial"/>
              </a:rPr>
              <a:t>Quelles sont vos stratégies de vaccination actuelles et comment fonctionneront-elles pour le stockage et le transport, tant pour les vaccins à stockage à très basse température que pour les vaccins nécessitant une réfrigération standard ? Quelles solutions pratiques peuvent être mises en œuvre </a:t>
            </a:r>
            <a:r>
              <a:rPr lang="en-US" sz="1700" dirty="0">
                <a:latin typeface="Arial"/>
                <a:cs typeface="Arial"/>
              </a:rPr>
              <a:t>? </a:t>
            </a:r>
            <a:r>
              <a:rPr lang="en-US" sz="1700" dirty="0" err="1">
                <a:solidFill>
                  <a:srgbClr val="FF0000"/>
                </a:solidFill>
                <a:latin typeface="Arial"/>
                <a:cs typeface="Arial"/>
              </a:rPr>
              <a:t>Quelles</a:t>
            </a:r>
            <a:r>
              <a:rPr lang="en-US" sz="1700" dirty="0">
                <a:solidFill>
                  <a:srgbClr val="FF0000"/>
                </a:solidFill>
                <a:latin typeface="Arial"/>
                <a:cs typeface="Arial"/>
              </a:rPr>
              <a:t> </a:t>
            </a:r>
            <a:r>
              <a:rPr lang="en-US" sz="1700" dirty="0" err="1">
                <a:solidFill>
                  <a:srgbClr val="FF0000"/>
                </a:solidFill>
                <a:latin typeface="Arial"/>
                <a:cs typeface="Arial"/>
              </a:rPr>
              <a:t>mesures</a:t>
            </a:r>
            <a:r>
              <a:rPr lang="en-US" sz="1700" dirty="0">
                <a:solidFill>
                  <a:srgbClr val="FF0000"/>
                </a:solidFill>
                <a:latin typeface="Arial"/>
                <a:cs typeface="Arial"/>
              </a:rPr>
              <a:t> </a:t>
            </a:r>
            <a:r>
              <a:rPr lang="en-US" sz="1700" dirty="0" err="1">
                <a:solidFill>
                  <a:srgbClr val="FF0000"/>
                </a:solidFill>
                <a:latin typeface="Arial"/>
                <a:cs typeface="Arial"/>
              </a:rPr>
              <a:t>prendrez-vous</a:t>
            </a:r>
            <a:r>
              <a:rPr lang="en-US" sz="1700" dirty="0">
                <a:solidFill>
                  <a:srgbClr val="FF0000"/>
                </a:solidFill>
                <a:latin typeface="Arial"/>
                <a:cs typeface="Arial"/>
              </a:rPr>
              <a:t> </a:t>
            </a:r>
            <a:r>
              <a:rPr lang="en-US" sz="1700" dirty="0" err="1">
                <a:solidFill>
                  <a:srgbClr val="FF0000"/>
                </a:solidFill>
                <a:latin typeface="Arial"/>
                <a:cs typeface="Arial"/>
              </a:rPr>
              <a:t>en</a:t>
            </a:r>
            <a:r>
              <a:rPr lang="en-US" sz="1700" dirty="0">
                <a:solidFill>
                  <a:srgbClr val="FF0000"/>
                </a:solidFill>
                <a:latin typeface="Arial"/>
                <a:cs typeface="Arial"/>
              </a:rPr>
              <a:t> </a:t>
            </a:r>
            <a:r>
              <a:rPr lang="en-US" sz="1700" dirty="0" err="1">
                <a:solidFill>
                  <a:srgbClr val="FF0000"/>
                </a:solidFill>
                <a:latin typeface="Arial"/>
                <a:cs typeface="Arial"/>
              </a:rPr>
              <a:t>cas</a:t>
            </a:r>
            <a:r>
              <a:rPr lang="en-US" sz="1700" dirty="0">
                <a:solidFill>
                  <a:srgbClr val="FF0000"/>
                </a:solidFill>
                <a:latin typeface="Arial"/>
                <a:cs typeface="Arial"/>
              </a:rPr>
              <a:t> de rupture de la </a:t>
            </a:r>
            <a:r>
              <a:rPr lang="en-US" sz="1700" dirty="0" err="1">
                <a:solidFill>
                  <a:srgbClr val="FF0000"/>
                </a:solidFill>
                <a:latin typeface="Arial"/>
                <a:cs typeface="Arial"/>
              </a:rPr>
              <a:t>chaîne</a:t>
            </a:r>
            <a:r>
              <a:rPr lang="en-US" sz="1700" dirty="0">
                <a:solidFill>
                  <a:srgbClr val="FF0000"/>
                </a:solidFill>
                <a:latin typeface="Arial"/>
                <a:cs typeface="Arial"/>
              </a:rPr>
              <a:t> de </a:t>
            </a:r>
            <a:r>
              <a:rPr lang="en-US" sz="1700" dirty="0" err="1">
                <a:solidFill>
                  <a:srgbClr val="FF0000"/>
                </a:solidFill>
                <a:latin typeface="Arial"/>
                <a:cs typeface="Arial"/>
              </a:rPr>
              <a:t>l’ultra-froid</a:t>
            </a:r>
            <a:r>
              <a:rPr lang="en-US" sz="1700" dirty="0">
                <a:solidFill>
                  <a:srgbClr val="FF0000"/>
                </a:solidFill>
                <a:latin typeface="Arial"/>
                <a:cs typeface="Arial"/>
              </a:rPr>
              <a:t> </a:t>
            </a:r>
            <a:r>
              <a:rPr lang="en-US" sz="1700" dirty="0" err="1">
                <a:solidFill>
                  <a:srgbClr val="FF0000"/>
                </a:solidFill>
                <a:latin typeface="Arial"/>
                <a:cs typeface="Arial"/>
              </a:rPr>
              <a:t>ou</a:t>
            </a:r>
            <a:r>
              <a:rPr lang="en-US" sz="1700" dirty="0">
                <a:solidFill>
                  <a:srgbClr val="FF0000"/>
                </a:solidFill>
                <a:latin typeface="Arial"/>
                <a:cs typeface="Arial"/>
              </a:rPr>
              <a:t> de </a:t>
            </a:r>
            <a:r>
              <a:rPr lang="en-US" sz="1700" dirty="0" err="1">
                <a:solidFill>
                  <a:srgbClr val="FF0000"/>
                </a:solidFill>
                <a:latin typeface="Arial"/>
                <a:cs typeface="Arial"/>
              </a:rPr>
              <a:t>décongélation</a:t>
            </a:r>
            <a:r>
              <a:rPr lang="en-US" sz="1700" dirty="0">
                <a:solidFill>
                  <a:srgbClr val="FF0000"/>
                </a:solidFill>
                <a:latin typeface="Arial"/>
                <a:cs typeface="Arial"/>
              </a:rPr>
              <a:t> de flacons de </a:t>
            </a:r>
            <a:r>
              <a:rPr lang="en-US" sz="1700" dirty="0" err="1">
                <a:solidFill>
                  <a:srgbClr val="FF0000"/>
                </a:solidFill>
                <a:latin typeface="Arial"/>
                <a:cs typeface="Arial"/>
              </a:rPr>
              <a:t>vaccin</a:t>
            </a:r>
            <a:r>
              <a:rPr lang="en-US" sz="1700" dirty="0">
                <a:solidFill>
                  <a:srgbClr val="FF0000"/>
                </a:solidFill>
                <a:latin typeface="Arial"/>
                <a:cs typeface="Arial"/>
              </a:rPr>
              <a:t> ?</a:t>
            </a:r>
          </a:p>
          <a:p>
            <a:pPr marL="514350" lvl="0" indent="-514350">
              <a:lnSpc>
                <a:spcPct val="110000"/>
              </a:lnSpc>
              <a:buFont typeface="+mj-lt"/>
              <a:buAutoNum type="arabicPeriod"/>
            </a:pPr>
            <a:r>
              <a:rPr lang="fr-FR" sz="1700" dirty="0">
                <a:latin typeface="Arial"/>
                <a:cs typeface="Arial"/>
              </a:rPr>
              <a:t>Comment allez-vous gérer et suivre les taux d’utilisation et de perte des vaccins afin de déterminer l’allocation appropriée des prochains approvisionnements ? Comment allez-vous gérer les problèmes liés aux déchets médicaux (élimination sur place et/ou logistique des retours) </a:t>
            </a:r>
            <a:r>
              <a:rPr lang="en-US" sz="1700" dirty="0">
                <a:solidFill>
                  <a:prstClr val="black"/>
                </a:solidFill>
                <a:latin typeface="Arial"/>
                <a:cs typeface="Arial"/>
              </a:rPr>
              <a:t>?</a:t>
            </a:r>
          </a:p>
          <a:p>
            <a:pPr marL="514350" lvl="0" indent="-514350">
              <a:lnSpc>
                <a:spcPct val="110000"/>
              </a:lnSpc>
              <a:buFont typeface="+mj-lt"/>
              <a:buAutoNum type="arabicPeriod"/>
            </a:pPr>
            <a:r>
              <a:rPr lang="fr-FR" sz="1700" dirty="0">
                <a:solidFill>
                  <a:prstClr val="black"/>
                </a:solidFill>
                <a:latin typeface="Arial"/>
                <a:cs typeface="Arial"/>
              </a:rPr>
              <a:t>Comment le système d’information de la chaîne d’approvisionnement est-il ajusté/préparé pour rendre compte au mécanisme COVAX (par ex. pastilles de contrôle des vaccins, expiration, durée de conservation, etc.) ?</a:t>
            </a:r>
            <a:r>
              <a:rPr lang="en-US" sz="1700" dirty="0">
                <a:solidFill>
                  <a:prstClr val="black"/>
                </a:solidFill>
                <a:latin typeface="Arial"/>
                <a:cs typeface="Arial"/>
              </a:rPr>
              <a:t> </a:t>
            </a:r>
          </a:p>
          <a:p>
            <a:pPr marL="514350" indent="-514350">
              <a:lnSpc>
                <a:spcPct val="110000"/>
              </a:lnSpc>
              <a:buFont typeface="+mj-lt"/>
              <a:buAutoNum type="arabicPeriod"/>
            </a:pPr>
            <a:r>
              <a:rPr lang="fr-FR" sz="1700" dirty="0">
                <a:latin typeface="Arial"/>
                <a:cs typeface="Arial"/>
              </a:rPr>
              <a:t>Comment allez-vous garantir la sécurité et la sûreté des installations de stockage des vaccins, préserver la sécurité et l’intégrité des vaccins pendant le transport, et la sécurité de tout le personnel chargé de gérer l’approvisionnement et de mettre en œuvre la vaccination </a:t>
            </a:r>
            <a:r>
              <a:rPr lang="en-US" sz="1700" dirty="0">
                <a:latin typeface="Arial"/>
                <a:cs typeface="Arial"/>
              </a:rPr>
              <a:t>?</a:t>
            </a:r>
          </a:p>
          <a:p>
            <a:pPr marL="342900" indent="-342900">
              <a:lnSpc>
                <a:spcPct val="100000"/>
              </a:lnSpc>
              <a:spcBef>
                <a:spcPts val="600"/>
              </a:spcBef>
              <a:buFont typeface="+mj-lt"/>
              <a:buAutoNum type="arabicPeriod"/>
            </a:pPr>
            <a:endParaRPr lang="en-US" dirty="0"/>
          </a:p>
        </p:txBody>
      </p:sp>
      <p:grpSp>
        <p:nvGrpSpPr>
          <p:cNvPr id="13" name="Group 12">
            <a:extLst>
              <a:ext uri="{FF2B5EF4-FFF2-40B4-BE49-F238E27FC236}">
                <a16:creationId xmlns:a16="http://schemas.microsoft.com/office/drawing/2014/main" id="{15EE2088-BD4F-4BAE-ABA9-484261EA79F0}"/>
              </a:ext>
            </a:extLst>
          </p:cNvPr>
          <p:cNvGrpSpPr/>
          <p:nvPr/>
        </p:nvGrpSpPr>
        <p:grpSpPr>
          <a:xfrm>
            <a:off x="10668380" y="104775"/>
            <a:ext cx="1123570" cy="952500"/>
            <a:chOff x="10668380" y="-12342"/>
            <a:chExt cx="1330814" cy="1148256"/>
          </a:xfrm>
        </p:grpSpPr>
        <p:pic>
          <p:nvPicPr>
            <p:cNvPr id="11" name="Picture 10">
              <a:extLst>
                <a:ext uri="{FF2B5EF4-FFF2-40B4-BE49-F238E27FC236}">
                  <a16:creationId xmlns:a16="http://schemas.microsoft.com/office/drawing/2014/main" id="{09E70DA5-C3AC-496B-B01A-9B1A2FF5DBAE}"/>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11215096" y="-12342"/>
              <a:ext cx="784098" cy="749356"/>
            </a:xfrm>
            <a:prstGeom prst="rect">
              <a:avLst/>
            </a:prstGeom>
          </p:spPr>
        </p:pic>
        <p:sp>
          <p:nvSpPr>
            <p:cNvPr id="12" name="TextBox 11">
              <a:extLst>
                <a:ext uri="{FF2B5EF4-FFF2-40B4-BE49-F238E27FC236}">
                  <a16:creationId xmlns:a16="http://schemas.microsoft.com/office/drawing/2014/main" id="{25323312-3B7C-4616-A796-F8C472B6F72E}"/>
                </a:ext>
              </a:extLst>
            </p:cNvPr>
            <p:cNvSpPr txBox="1"/>
            <p:nvPr/>
          </p:nvSpPr>
          <p:spPr>
            <a:xfrm>
              <a:off x="10668380" y="674249"/>
              <a:ext cx="1159292" cy="461665"/>
            </a:xfrm>
            <a:prstGeom prst="rect">
              <a:avLst/>
            </a:prstGeom>
            <a:noFill/>
          </p:spPr>
          <p:txBody>
            <a:bodyPr wrap="none" rtlCol="0">
              <a:spAutoFit/>
            </a:bodyPr>
            <a:lstStyle/>
            <a:p>
              <a:pPr algn="l">
                <a:spcBef>
                  <a:spcPts val="700"/>
                </a:spcBef>
                <a:buClr>
                  <a:srgbClr val="DD8047"/>
                </a:buClr>
                <a:buSzPct val="60000"/>
              </a:pPr>
              <a:r>
                <a:rPr lang="en-US" sz="2400" b="1" dirty="0">
                  <a:solidFill>
                    <a:srgbClr val="0070C0"/>
                  </a:solidFill>
                  <a:latin typeface="+mj-lt"/>
                  <a:cs typeface="Calibri" panose="020F0502020204030204" pitchFamily="34" charset="0"/>
                </a:rPr>
                <a:t>60 min</a:t>
              </a:r>
            </a:p>
          </p:txBody>
        </p:sp>
      </p:grpSp>
    </p:spTree>
    <p:extLst>
      <p:ext uri="{BB962C8B-B14F-4D97-AF65-F5344CB8AC3E}">
        <p14:creationId xmlns:p14="http://schemas.microsoft.com/office/powerpoint/2010/main" val="429040336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597887-B55D-43AF-A517-F5878396B9CF}"/>
              </a:ext>
            </a:extLst>
          </p:cNvPr>
          <p:cNvSpPr>
            <a:spLocks noGrp="1"/>
          </p:cNvSpPr>
          <p:nvPr>
            <p:ph type="title"/>
          </p:nvPr>
        </p:nvSpPr>
        <p:spPr/>
        <p:txBody>
          <a:bodyPr>
            <a:normAutofit fontScale="90000"/>
          </a:bodyPr>
          <a:lstStyle/>
          <a:p>
            <a:r>
              <a:rPr lang="fr-FR" dirty="0"/>
              <a:t>Scénario actualisé</a:t>
            </a:r>
          </a:p>
        </p:txBody>
      </p:sp>
      <p:sp>
        <p:nvSpPr>
          <p:cNvPr id="4" name="Date Placeholder 3">
            <a:extLst>
              <a:ext uri="{FF2B5EF4-FFF2-40B4-BE49-F238E27FC236}">
                <a16:creationId xmlns:a16="http://schemas.microsoft.com/office/drawing/2014/main" id="{E561DA4D-0657-4D3A-9637-EADF5F14B00C}"/>
              </a:ext>
            </a:extLst>
          </p:cNvPr>
          <p:cNvSpPr>
            <a:spLocks noGrp="1"/>
          </p:cNvSpPr>
          <p:nvPr>
            <p:ph type="dt" sz="half" idx="10"/>
          </p:nvPr>
        </p:nvSpPr>
        <p:spPr/>
        <p:txBody>
          <a:bodyPr/>
          <a:lstStyle/>
          <a:p>
            <a:fld id="{7EA682B2-33C9-4D4F-9A18-C7D5F7FE2751}" type="datetime3">
              <a:rPr lang="en-US" smtClean="0"/>
              <a:t>4 January 2021</a:t>
            </a:fld>
            <a:endParaRPr lang="en-US"/>
          </a:p>
        </p:txBody>
      </p:sp>
      <p:sp>
        <p:nvSpPr>
          <p:cNvPr id="12" name="Freeform: Shape 11">
            <a:extLst>
              <a:ext uri="{FF2B5EF4-FFF2-40B4-BE49-F238E27FC236}">
                <a16:creationId xmlns:a16="http://schemas.microsoft.com/office/drawing/2014/main" id="{50516569-93BF-4AED-A5A6-4A963D0D6747}"/>
              </a:ext>
            </a:extLst>
          </p:cNvPr>
          <p:cNvSpPr/>
          <p:nvPr/>
        </p:nvSpPr>
        <p:spPr>
          <a:xfrm flipH="1" flipV="1">
            <a:off x="7770612" y="897"/>
            <a:ext cx="4151376" cy="606792"/>
          </a:xfrm>
          <a:custGeom>
            <a:avLst/>
            <a:gdLst>
              <a:gd name="connsiteX0" fmla="*/ 3474720 w 4151376"/>
              <a:gd name="connsiteY0" fmla="*/ 581341 h 581341"/>
              <a:gd name="connsiteX1" fmla="*/ 0 w 4151376"/>
              <a:gd name="connsiteY1" fmla="*/ 581341 h 581341"/>
              <a:gd name="connsiteX2" fmla="*/ 0 w 4151376"/>
              <a:gd name="connsiteY2" fmla="*/ 1 h 581341"/>
              <a:gd name="connsiteX3" fmla="*/ 3474720 w 4151376"/>
              <a:gd name="connsiteY3" fmla="*/ 1 h 581341"/>
              <a:gd name="connsiteX4" fmla="*/ 3474720 w 4151376"/>
              <a:gd name="connsiteY4" fmla="*/ 0 h 581341"/>
              <a:gd name="connsiteX5" fmla="*/ 4151376 w 4151376"/>
              <a:gd name="connsiteY5" fmla="*/ 581340 h 581341"/>
              <a:gd name="connsiteX6" fmla="*/ 3474720 w 4151376"/>
              <a:gd name="connsiteY6" fmla="*/ 581340 h 5813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51376" h="581341">
                <a:moveTo>
                  <a:pt x="3474720" y="581341"/>
                </a:moveTo>
                <a:lnTo>
                  <a:pt x="0" y="581341"/>
                </a:lnTo>
                <a:lnTo>
                  <a:pt x="0" y="1"/>
                </a:lnTo>
                <a:lnTo>
                  <a:pt x="3474720" y="1"/>
                </a:lnTo>
                <a:lnTo>
                  <a:pt x="3474720" y="0"/>
                </a:lnTo>
                <a:lnTo>
                  <a:pt x="4151376" y="581340"/>
                </a:lnTo>
                <a:lnTo>
                  <a:pt x="3474720" y="581340"/>
                </a:lnTo>
                <a:close/>
              </a:path>
            </a:pathLst>
          </a:custGeom>
          <a:solidFill>
            <a:schemeClr val="accent1"/>
          </a:solidFill>
          <a:ln>
            <a:noFill/>
          </a:ln>
          <a:effectLst>
            <a:outerShdw blurRad="50800" dist="38100" dir="13500000" algn="br" rotWithShape="0">
              <a:prstClr val="black">
                <a:alpha val="40000"/>
              </a:prstClr>
            </a:outerShdw>
          </a:effectLst>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10" name="Freeform: Shape 9">
            <a:extLst>
              <a:ext uri="{FF2B5EF4-FFF2-40B4-BE49-F238E27FC236}">
                <a16:creationId xmlns:a16="http://schemas.microsoft.com/office/drawing/2014/main" id="{31580723-2FFC-4BAE-A75A-2A08941F5213}"/>
              </a:ext>
            </a:extLst>
          </p:cNvPr>
          <p:cNvSpPr/>
          <p:nvPr/>
        </p:nvSpPr>
        <p:spPr>
          <a:xfrm flipH="1" flipV="1">
            <a:off x="8040624" y="897"/>
            <a:ext cx="4151376" cy="606792"/>
          </a:xfrm>
          <a:custGeom>
            <a:avLst/>
            <a:gdLst>
              <a:gd name="connsiteX0" fmla="*/ 3474720 w 4151376"/>
              <a:gd name="connsiteY0" fmla="*/ 581341 h 581341"/>
              <a:gd name="connsiteX1" fmla="*/ 0 w 4151376"/>
              <a:gd name="connsiteY1" fmla="*/ 581341 h 581341"/>
              <a:gd name="connsiteX2" fmla="*/ 0 w 4151376"/>
              <a:gd name="connsiteY2" fmla="*/ 1 h 581341"/>
              <a:gd name="connsiteX3" fmla="*/ 3474720 w 4151376"/>
              <a:gd name="connsiteY3" fmla="*/ 1 h 581341"/>
              <a:gd name="connsiteX4" fmla="*/ 3474720 w 4151376"/>
              <a:gd name="connsiteY4" fmla="*/ 0 h 581341"/>
              <a:gd name="connsiteX5" fmla="*/ 4151376 w 4151376"/>
              <a:gd name="connsiteY5" fmla="*/ 581340 h 581341"/>
              <a:gd name="connsiteX6" fmla="*/ 3474720 w 4151376"/>
              <a:gd name="connsiteY6" fmla="*/ 581340 h 5813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51376" h="581341">
                <a:moveTo>
                  <a:pt x="3474720" y="581341"/>
                </a:moveTo>
                <a:lnTo>
                  <a:pt x="0" y="581341"/>
                </a:lnTo>
                <a:lnTo>
                  <a:pt x="0" y="1"/>
                </a:lnTo>
                <a:lnTo>
                  <a:pt x="3474720" y="1"/>
                </a:lnTo>
                <a:lnTo>
                  <a:pt x="3474720" y="0"/>
                </a:lnTo>
                <a:lnTo>
                  <a:pt x="4151376" y="581340"/>
                </a:lnTo>
                <a:lnTo>
                  <a:pt x="3474720" y="581340"/>
                </a:lnTo>
                <a:close/>
              </a:path>
            </a:pathLst>
          </a:custGeom>
          <a:ln>
            <a:noFill/>
          </a:ln>
          <a:effectLst>
            <a:outerShdw blurRad="50800" dist="38100" dir="13500000" algn="br" rotWithShape="0">
              <a:prstClr val="black">
                <a:alpha val="40000"/>
              </a:prstClr>
            </a:outerShdw>
          </a:effectLst>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11" name="TextBox 10">
            <a:extLst>
              <a:ext uri="{FF2B5EF4-FFF2-40B4-BE49-F238E27FC236}">
                <a16:creationId xmlns:a16="http://schemas.microsoft.com/office/drawing/2014/main" id="{EFEC42E4-D28A-4D70-8CEF-0771D74B8BD4}"/>
              </a:ext>
            </a:extLst>
          </p:cNvPr>
          <p:cNvSpPr txBox="1"/>
          <p:nvPr/>
        </p:nvSpPr>
        <p:spPr>
          <a:xfrm>
            <a:off x="9023983" y="104238"/>
            <a:ext cx="2885726" cy="400110"/>
          </a:xfrm>
          <a:prstGeom prst="rect">
            <a:avLst/>
          </a:prstGeom>
          <a:noFill/>
        </p:spPr>
        <p:txBody>
          <a:bodyPr wrap="none" rtlCol="0">
            <a:spAutoFit/>
          </a:bodyPr>
          <a:lstStyle/>
          <a:p>
            <a:pPr>
              <a:spcBef>
                <a:spcPts val="700"/>
              </a:spcBef>
              <a:buClr>
                <a:srgbClr val="DD8047"/>
              </a:buClr>
              <a:buSzPct val="60000"/>
            </a:pPr>
            <a:r>
              <a:rPr lang="en-US" sz="2000" b="1" dirty="0">
                <a:solidFill>
                  <a:schemeClr val="bg1"/>
                </a:solidFill>
                <a:latin typeface="Arial Black" panose="020B0A04020102020204" pitchFamily="34" charset="0"/>
              </a:rPr>
              <a:t>POUR SIMULATION</a:t>
            </a:r>
          </a:p>
        </p:txBody>
      </p:sp>
      <p:sp>
        <p:nvSpPr>
          <p:cNvPr id="7" name="Content Placeholder 3">
            <a:extLst>
              <a:ext uri="{FF2B5EF4-FFF2-40B4-BE49-F238E27FC236}">
                <a16:creationId xmlns:a16="http://schemas.microsoft.com/office/drawing/2014/main" id="{CA32754F-DBC8-44F2-8D71-5E44FE1295AC}"/>
              </a:ext>
            </a:extLst>
          </p:cNvPr>
          <p:cNvSpPr>
            <a:spLocks noGrp="1"/>
          </p:cNvSpPr>
          <p:nvPr>
            <p:ph idx="1"/>
          </p:nvPr>
        </p:nvSpPr>
        <p:spPr>
          <a:xfrm>
            <a:off x="115836" y="653778"/>
            <a:ext cx="8332674" cy="5839384"/>
          </a:xfrm>
          <a:prstGeom prst="rect">
            <a:avLst/>
          </a:prstGeom>
          <a:solidFill>
            <a:schemeClr val="tx2">
              <a:lumMod val="20000"/>
              <a:lumOff val="80000"/>
            </a:schemeClr>
          </a:solidFill>
        </p:spPr>
        <p:txBody>
          <a:bodyPr anchor="ctr">
            <a:normAutofit fontScale="85000" lnSpcReduction="20000"/>
          </a:bodyPr>
          <a:lstStyle/>
          <a:p>
            <a:pPr>
              <a:lnSpc>
                <a:spcPct val="110000"/>
              </a:lnSpc>
            </a:pPr>
            <a:r>
              <a:rPr lang="fr-FR" sz="2000" dirty="0">
                <a:latin typeface="+mj-lt"/>
                <a:cs typeface="Calibri"/>
              </a:rPr>
              <a:t>Plusieurs vaccins ont été attribués à votre pays et vous disposez désormais de doses suffisantes pour 3 % de la population. Vous avez mis en place une stratégie pour donner la priorité à certains groupes et le processus de vaccination est sur le point de commencer</a:t>
            </a:r>
            <a:r>
              <a:rPr lang="en-US" sz="2000" dirty="0">
                <a:latin typeface="+mj-lt"/>
                <a:cs typeface="Calibri"/>
              </a:rPr>
              <a:t>.</a:t>
            </a:r>
          </a:p>
          <a:p>
            <a:pPr>
              <a:lnSpc>
                <a:spcPct val="110000"/>
              </a:lnSpc>
            </a:pPr>
            <a:r>
              <a:rPr lang="fr-FR" sz="2000" dirty="0">
                <a:latin typeface="+mj-lt"/>
                <a:cs typeface="Calibri"/>
              </a:rPr>
              <a:t>Pendant que vous vous préparez à lancer le processus de vaccination, une quantité importante de fausses informations se répand dans les communautés (</a:t>
            </a:r>
            <a:r>
              <a:rPr lang="fr-FR" sz="2000" dirty="0" err="1">
                <a:latin typeface="+mj-lt"/>
                <a:cs typeface="Calibri"/>
              </a:rPr>
              <a:t>infodémie</a:t>
            </a:r>
            <a:r>
              <a:rPr lang="fr-FR" sz="2000" dirty="0">
                <a:latin typeface="+mj-lt"/>
                <a:cs typeface="Calibri"/>
              </a:rPr>
              <a:t>).</a:t>
            </a:r>
            <a:r>
              <a:rPr lang="en-US" sz="2000" dirty="0">
                <a:latin typeface="+mj-lt"/>
                <a:cs typeface="Calibri"/>
              </a:rPr>
              <a:t> </a:t>
            </a:r>
          </a:p>
          <a:p>
            <a:pPr>
              <a:lnSpc>
                <a:spcPct val="110000"/>
              </a:lnSpc>
            </a:pPr>
            <a:r>
              <a:rPr lang="fr-FR" sz="2000" dirty="0">
                <a:latin typeface="+mj-lt"/>
                <a:cs typeface="Calibri"/>
              </a:rPr>
              <a:t>Cette </a:t>
            </a:r>
            <a:r>
              <a:rPr lang="fr-FR" sz="2000" dirty="0" err="1">
                <a:latin typeface="+mj-lt"/>
                <a:cs typeface="Calibri"/>
              </a:rPr>
              <a:t>infodémie</a:t>
            </a:r>
            <a:r>
              <a:rPr lang="fr-FR" sz="2000" dirty="0">
                <a:latin typeface="+mj-lt"/>
                <a:cs typeface="Calibri"/>
              </a:rPr>
              <a:t> menace de saper la confiance dans le programme de vaccination car un certain nombre de rumeurs circulent, à savoir </a:t>
            </a:r>
            <a:r>
              <a:rPr lang="en-US" sz="2000" dirty="0">
                <a:latin typeface="+mj-lt"/>
                <a:cs typeface="Calibri"/>
              </a:rPr>
              <a:t>:</a:t>
            </a:r>
          </a:p>
          <a:p>
            <a:pPr lvl="1">
              <a:lnSpc>
                <a:spcPct val="110000"/>
              </a:lnSpc>
              <a:buFont typeface="Courier New" panose="02070309020205020404" pitchFamily="49" charset="0"/>
              <a:buChar char="o"/>
            </a:pPr>
            <a:r>
              <a:rPr lang="fr-FR" sz="1600" dirty="0">
                <a:latin typeface="+mj-lt"/>
                <a:cs typeface="Calibri"/>
              </a:rPr>
              <a:t>Le vaccin peut transmettre la COVID-19</a:t>
            </a:r>
            <a:endParaRPr lang="en-US" sz="1600" dirty="0">
              <a:latin typeface="+mj-lt"/>
              <a:cs typeface="Calibri"/>
            </a:endParaRPr>
          </a:p>
          <a:p>
            <a:pPr lvl="1">
              <a:lnSpc>
                <a:spcPct val="110000"/>
              </a:lnSpc>
              <a:buFont typeface="Courier New" panose="02070309020205020404" pitchFamily="49" charset="0"/>
              <a:buChar char="o"/>
            </a:pPr>
            <a:r>
              <a:rPr lang="fr-FR" sz="1600" dirty="0">
                <a:latin typeface="+mj-lt"/>
                <a:cs typeface="Calibri"/>
              </a:rPr>
              <a:t>Le vaccin a été mis au point à la hâte et ne peut donc pas être sûr</a:t>
            </a:r>
            <a:endParaRPr lang="en-US" sz="1600" dirty="0">
              <a:latin typeface="+mj-lt"/>
              <a:cs typeface="Calibri"/>
            </a:endParaRPr>
          </a:p>
          <a:p>
            <a:pPr lvl="1">
              <a:lnSpc>
                <a:spcPct val="110000"/>
              </a:lnSpc>
              <a:buFont typeface="Courier New" panose="02070309020205020404" pitchFamily="49" charset="0"/>
              <a:buChar char="o"/>
            </a:pPr>
            <a:r>
              <a:rPr lang="fr-FR" sz="1600" dirty="0">
                <a:latin typeface="+mj-lt"/>
                <a:cs typeface="Calibri"/>
              </a:rPr>
              <a:t>Le vaccin contient des toxines dangereuses</a:t>
            </a:r>
            <a:endParaRPr lang="en-US" sz="1600" dirty="0">
              <a:latin typeface="+mj-lt"/>
              <a:cs typeface="Calibri"/>
            </a:endParaRPr>
          </a:p>
          <a:p>
            <a:pPr lvl="1">
              <a:lnSpc>
                <a:spcPct val="110000"/>
              </a:lnSpc>
              <a:buFont typeface="Courier New" panose="02070309020205020404" pitchFamily="49" charset="0"/>
              <a:buChar char="o"/>
            </a:pPr>
            <a:r>
              <a:rPr lang="fr-FR" sz="1600" dirty="0">
                <a:latin typeface="+mj-lt"/>
                <a:cs typeface="Calibri"/>
              </a:rPr>
              <a:t>Le vaccin installe une puce à l’intérieur de la personne dans un but immoral</a:t>
            </a:r>
            <a:endParaRPr lang="en-US" sz="1600" dirty="0">
              <a:latin typeface="+mj-lt"/>
              <a:cs typeface="Calibri"/>
            </a:endParaRPr>
          </a:p>
          <a:p>
            <a:pPr>
              <a:lnSpc>
                <a:spcPct val="110000"/>
              </a:lnSpc>
            </a:pPr>
            <a:r>
              <a:rPr lang="fr-FR" sz="2000" dirty="0">
                <a:latin typeface="+mj-lt"/>
                <a:cs typeface="Calibri"/>
              </a:rPr>
              <a:t>Si de nombreux mensonges et théories du complot se limitent à de petits groupes, certaines de ces informations se répandent dans le grand public et provoquent une certaine réticence à vouloir se faire vacciner</a:t>
            </a:r>
            <a:r>
              <a:rPr lang="en-US" sz="2000" dirty="0">
                <a:latin typeface="+mj-lt"/>
                <a:cs typeface="Calibri"/>
              </a:rPr>
              <a:t>. </a:t>
            </a:r>
          </a:p>
          <a:p>
            <a:pPr>
              <a:lnSpc>
                <a:spcPct val="110000"/>
              </a:lnSpc>
            </a:pPr>
            <a:r>
              <a:rPr lang="fr-FR" sz="2000" dirty="0">
                <a:latin typeface="+mj-lt"/>
                <a:cs typeface="Calibri"/>
              </a:rPr>
              <a:t>Le décès récent d’une personne âgée à la suite d’une vaccination a déclenché des réactions négatives dans la communauté et sur les réseaux sociaux. Il n'est pas encore certain que ce décès soit lié à la vaccination ; une enquête est en cours. Quoi qu’il en soit, certaines personnes ont peur et refusent le vaccin</a:t>
            </a:r>
            <a:r>
              <a:rPr lang="en-US" sz="2000" dirty="0">
                <a:latin typeface="+mj-lt"/>
                <a:cs typeface="Calibri"/>
              </a:rPr>
              <a:t>.</a:t>
            </a:r>
          </a:p>
          <a:p>
            <a:pPr>
              <a:lnSpc>
                <a:spcPct val="110000"/>
              </a:lnSpc>
            </a:pPr>
            <a:r>
              <a:rPr lang="fr-FR" sz="2000" dirty="0">
                <a:latin typeface="+mj-lt"/>
                <a:cs typeface="Calibri"/>
              </a:rPr>
              <a:t>Le taux d’acceptation des vaccins contre la COVID-19 est tombé à 45 </a:t>
            </a:r>
            <a:r>
              <a:rPr lang="en-US" sz="2000" dirty="0">
                <a:latin typeface="+mj-lt"/>
                <a:cs typeface="Calibri"/>
              </a:rPr>
              <a:t>%.</a:t>
            </a:r>
          </a:p>
        </p:txBody>
      </p:sp>
      <p:sp>
        <p:nvSpPr>
          <p:cNvPr id="3" name="AutoShape 2" descr="Anti mask protest: Psychologists explain why some refuse ...">
            <a:extLst>
              <a:ext uri="{FF2B5EF4-FFF2-40B4-BE49-F238E27FC236}">
                <a16:creationId xmlns:a16="http://schemas.microsoft.com/office/drawing/2014/main" id="{A34D0E37-274B-9F4E-AEFF-0058CBB3D449}"/>
              </a:ext>
            </a:extLst>
          </p:cNvPr>
          <p:cNvSpPr>
            <a:spLocks noChangeAspect="1" noChangeArrowheads="1"/>
          </p:cNvSpPr>
          <p:nvPr/>
        </p:nvSpPr>
        <p:spPr bwMode="auto">
          <a:xfrm flipH="1">
            <a:off x="6248399" y="805817"/>
            <a:ext cx="2775583" cy="2775583"/>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5" name="Picture 4">
            <a:extLst>
              <a:ext uri="{FF2B5EF4-FFF2-40B4-BE49-F238E27FC236}">
                <a16:creationId xmlns:a16="http://schemas.microsoft.com/office/drawing/2014/main" id="{D96E0ECC-B85D-42C3-89D9-7DE6327F64EA}"/>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8554065" y="2809108"/>
            <a:ext cx="3637935" cy="1940839"/>
          </a:xfrm>
          <a:prstGeom prst="rect">
            <a:avLst/>
          </a:prstGeom>
        </p:spPr>
      </p:pic>
    </p:spTree>
    <p:extLst>
      <p:ext uri="{BB962C8B-B14F-4D97-AF65-F5344CB8AC3E}">
        <p14:creationId xmlns:p14="http://schemas.microsoft.com/office/powerpoint/2010/main" val="102675142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597887-B55D-43AF-A517-F5878396B9CF}"/>
              </a:ext>
            </a:extLst>
          </p:cNvPr>
          <p:cNvSpPr>
            <a:spLocks noGrp="1"/>
          </p:cNvSpPr>
          <p:nvPr>
            <p:ph type="title"/>
          </p:nvPr>
        </p:nvSpPr>
        <p:spPr/>
        <p:txBody>
          <a:bodyPr>
            <a:normAutofit fontScale="90000"/>
          </a:bodyPr>
          <a:lstStyle/>
          <a:p>
            <a:r>
              <a:rPr lang="fr-FR" dirty="0"/>
              <a:t>Séance 4 </a:t>
            </a:r>
          </a:p>
        </p:txBody>
      </p:sp>
      <p:sp>
        <p:nvSpPr>
          <p:cNvPr id="4" name="Date Placeholder 3">
            <a:extLst>
              <a:ext uri="{FF2B5EF4-FFF2-40B4-BE49-F238E27FC236}">
                <a16:creationId xmlns:a16="http://schemas.microsoft.com/office/drawing/2014/main" id="{E561DA4D-0657-4D3A-9637-EADF5F14B00C}"/>
              </a:ext>
            </a:extLst>
          </p:cNvPr>
          <p:cNvSpPr>
            <a:spLocks noGrp="1"/>
          </p:cNvSpPr>
          <p:nvPr>
            <p:ph type="dt" sz="half" idx="10"/>
          </p:nvPr>
        </p:nvSpPr>
        <p:spPr/>
        <p:txBody>
          <a:bodyPr/>
          <a:lstStyle/>
          <a:p>
            <a:fld id="{7EA682B2-33C9-4D4F-9A18-C7D5F7FE2751}" type="datetime3">
              <a:rPr lang="en-US" smtClean="0"/>
              <a:t>4 January 2021</a:t>
            </a:fld>
            <a:endParaRPr lang="en-US"/>
          </a:p>
        </p:txBody>
      </p:sp>
      <p:sp>
        <p:nvSpPr>
          <p:cNvPr id="5" name="Content Placeholder 4">
            <a:extLst>
              <a:ext uri="{FF2B5EF4-FFF2-40B4-BE49-F238E27FC236}">
                <a16:creationId xmlns:a16="http://schemas.microsoft.com/office/drawing/2014/main" id="{3E1A5D3E-4752-4F3C-9F21-38026AD79FBF}"/>
              </a:ext>
            </a:extLst>
          </p:cNvPr>
          <p:cNvSpPr>
            <a:spLocks noGrp="1"/>
          </p:cNvSpPr>
          <p:nvPr>
            <p:ph idx="1"/>
          </p:nvPr>
        </p:nvSpPr>
        <p:spPr>
          <a:xfrm>
            <a:off x="152780" y="918456"/>
            <a:ext cx="11764371" cy="5209389"/>
          </a:xfrm>
        </p:spPr>
        <p:txBody>
          <a:bodyPr vert="horz" lIns="91440" tIns="45720" rIns="91440" bIns="45720" rtlCol="0" anchor="t">
            <a:noAutofit/>
          </a:bodyPr>
          <a:lstStyle/>
          <a:p>
            <a:pPr marL="0" indent="0">
              <a:buNone/>
            </a:pPr>
            <a:r>
              <a:rPr lang="fr-FR" sz="2200" b="1" dirty="0">
                <a:solidFill>
                  <a:schemeClr val="accent3"/>
                </a:solidFill>
                <a:latin typeface="Arial"/>
                <a:cs typeface="Arial"/>
              </a:rPr>
              <a:t>Décrivez votre stratégie de communication pour améliorer l’acceptation des vaccins et le recours à la vaccination en vous appuyant sur les informations fournies et les questions ci-dessous </a:t>
            </a:r>
            <a:r>
              <a:rPr lang="en-US" sz="2200" b="1" dirty="0">
                <a:solidFill>
                  <a:schemeClr val="accent3"/>
                </a:solidFill>
                <a:latin typeface="Arial"/>
                <a:cs typeface="Arial"/>
              </a:rPr>
              <a:t>:</a:t>
            </a:r>
            <a:endParaRPr lang="en-US" sz="2200" dirty="0">
              <a:solidFill>
                <a:schemeClr val="accent3"/>
              </a:solidFill>
              <a:latin typeface="Arial"/>
              <a:cs typeface="Arial"/>
            </a:endParaRPr>
          </a:p>
          <a:p>
            <a:pPr marL="514350" indent="-514350">
              <a:lnSpc>
                <a:spcPct val="110000"/>
              </a:lnSpc>
              <a:buFont typeface="+mj-lt"/>
              <a:buAutoNum type="arabicPeriod"/>
            </a:pPr>
            <a:r>
              <a:rPr lang="fr-FR" sz="1900" dirty="0">
                <a:latin typeface="Arial"/>
                <a:cs typeface="Arial"/>
              </a:rPr>
              <a:t>De quels membres est composé votre équipe chargée de coordonner et de gérer la communication sur les risques </a:t>
            </a:r>
            <a:r>
              <a:rPr lang="en-US" sz="1900" dirty="0">
                <a:latin typeface="Arial"/>
                <a:cs typeface="Arial"/>
              </a:rPr>
              <a:t>?</a:t>
            </a:r>
          </a:p>
          <a:p>
            <a:pPr marL="514350" indent="-514350">
              <a:lnSpc>
                <a:spcPct val="110000"/>
              </a:lnSpc>
              <a:buFont typeface="+mj-lt"/>
              <a:buAutoNum type="arabicPeriod"/>
            </a:pPr>
            <a:r>
              <a:rPr lang="fr-FR" sz="1900" dirty="0">
                <a:latin typeface="Arial"/>
                <a:cs typeface="Arial"/>
              </a:rPr>
              <a:t>Disposez-vous de plans et de modes opératoires normalisés pour gérer la communication sur les risques ? Qui en est responsable</a:t>
            </a:r>
            <a:r>
              <a:rPr lang="en-US" sz="1900" dirty="0">
                <a:latin typeface="Arial"/>
                <a:cs typeface="Arial"/>
              </a:rPr>
              <a:t> ?</a:t>
            </a:r>
          </a:p>
          <a:p>
            <a:pPr marL="514350" indent="-514350">
              <a:lnSpc>
                <a:spcPct val="110000"/>
              </a:lnSpc>
              <a:buFont typeface="+mj-lt"/>
              <a:buAutoNum type="arabicPeriod"/>
            </a:pPr>
            <a:r>
              <a:rPr lang="fr-FR" sz="1900" dirty="0">
                <a:latin typeface="Arial"/>
                <a:cs typeface="Arial"/>
              </a:rPr>
              <a:t>Comment l’équipe chargée de la communication détecte-t-elle et combat-elle rapidement les rumeurs, la diffusion d’informations fausses et trompeuses, notamment en ligne </a:t>
            </a:r>
            <a:r>
              <a:rPr lang="en-US" sz="1900" dirty="0">
                <a:latin typeface="Arial"/>
                <a:cs typeface="Arial"/>
              </a:rPr>
              <a:t>?</a:t>
            </a:r>
          </a:p>
          <a:p>
            <a:pPr marL="514350" indent="-514350">
              <a:lnSpc>
                <a:spcPct val="110000"/>
              </a:lnSpc>
              <a:buFont typeface="+mj-lt"/>
              <a:buAutoNum type="arabicPeriod"/>
            </a:pPr>
            <a:r>
              <a:rPr lang="fr-FR" sz="1900" dirty="0">
                <a:latin typeface="Arial"/>
                <a:cs typeface="Arial"/>
              </a:rPr>
              <a:t>Qui est responsable de l’élaboration et de l’approbation des messages clés, et qui veille à ce que les responsables du programme de vaccination et les parties prenantes parlent d’une seule voix </a:t>
            </a:r>
            <a:r>
              <a:rPr lang="en-US" sz="1900" dirty="0">
                <a:latin typeface="Arial"/>
                <a:cs typeface="Arial"/>
              </a:rPr>
              <a:t>?</a:t>
            </a:r>
          </a:p>
          <a:p>
            <a:pPr marL="514350" indent="-514350">
              <a:lnSpc>
                <a:spcPct val="110000"/>
              </a:lnSpc>
              <a:buFont typeface="+mj-lt"/>
              <a:buAutoNum type="arabicPeriod"/>
            </a:pPr>
            <a:r>
              <a:rPr lang="fr-FR" sz="1900" dirty="0">
                <a:latin typeface="Arial"/>
                <a:cs typeface="Arial"/>
              </a:rPr>
              <a:t>Quels sont les programmes de formation mis en place pour les porte-parole auprès des médias </a:t>
            </a:r>
            <a:r>
              <a:rPr lang="en-US" sz="1900" dirty="0">
                <a:latin typeface="Arial"/>
                <a:cs typeface="Arial"/>
              </a:rPr>
              <a:t>?</a:t>
            </a:r>
          </a:p>
          <a:p>
            <a:pPr marL="514350" indent="-514350">
              <a:lnSpc>
                <a:spcPct val="110000"/>
              </a:lnSpc>
              <a:buFont typeface="+mj-lt"/>
              <a:buAutoNum type="arabicPeriod"/>
            </a:pPr>
            <a:r>
              <a:rPr lang="fr-FR" sz="1900" dirty="0">
                <a:latin typeface="Arial"/>
                <a:cs typeface="Arial"/>
              </a:rPr>
              <a:t>De quelle manière menez-vous les activités de mobilisation sociale et de communication </a:t>
            </a:r>
            <a:r>
              <a:rPr lang="en-US" sz="1900" dirty="0">
                <a:latin typeface="Arial"/>
                <a:cs typeface="Arial"/>
              </a:rPr>
              <a:t>?</a:t>
            </a:r>
          </a:p>
          <a:p>
            <a:pPr marL="514350" indent="-514350">
              <a:lnSpc>
                <a:spcPct val="110000"/>
              </a:lnSpc>
              <a:buFont typeface="+mj-lt"/>
              <a:buAutoNum type="arabicPeriod"/>
            </a:pPr>
            <a:r>
              <a:rPr lang="fr-FR" sz="1900" dirty="0">
                <a:latin typeface="Arial"/>
                <a:cs typeface="Arial"/>
              </a:rPr>
              <a:t>Quelles sont les autres stratégies utilisées (recours à des personnes de confiance ou travail avec les porte-parole) </a:t>
            </a:r>
            <a:r>
              <a:rPr lang="en-US" sz="1900" dirty="0">
                <a:latin typeface="Arial"/>
                <a:cs typeface="Arial"/>
              </a:rPr>
              <a:t>?</a:t>
            </a:r>
          </a:p>
          <a:p>
            <a:pPr marL="514350" indent="-514350">
              <a:lnSpc>
                <a:spcPct val="110000"/>
              </a:lnSpc>
              <a:buFont typeface="+mj-lt"/>
              <a:buAutoNum type="arabicPeriod"/>
            </a:pPr>
            <a:endParaRPr lang="en-US" dirty="0"/>
          </a:p>
          <a:p>
            <a:endParaRPr lang="en-US" dirty="0"/>
          </a:p>
          <a:p>
            <a:endParaRPr lang="en-US" dirty="0"/>
          </a:p>
        </p:txBody>
      </p:sp>
      <p:grpSp>
        <p:nvGrpSpPr>
          <p:cNvPr id="13" name="Group 12">
            <a:extLst>
              <a:ext uri="{FF2B5EF4-FFF2-40B4-BE49-F238E27FC236}">
                <a16:creationId xmlns:a16="http://schemas.microsoft.com/office/drawing/2014/main" id="{15EE2088-BD4F-4BAE-ABA9-484261EA79F0}"/>
              </a:ext>
            </a:extLst>
          </p:cNvPr>
          <p:cNvGrpSpPr/>
          <p:nvPr/>
        </p:nvGrpSpPr>
        <p:grpSpPr>
          <a:xfrm>
            <a:off x="10341202" y="123825"/>
            <a:ext cx="1697388" cy="904875"/>
            <a:chOff x="9978391" y="5342554"/>
            <a:chExt cx="2176523" cy="749356"/>
          </a:xfrm>
        </p:grpSpPr>
        <p:pic>
          <p:nvPicPr>
            <p:cNvPr id="11" name="Picture 10">
              <a:extLst>
                <a:ext uri="{FF2B5EF4-FFF2-40B4-BE49-F238E27FC236}">
                  <a16:creationId xmlns:a16="http://schemas.microsoft.com/office/drawing/2014/main" id="{09E70DA5-C3AC-496B-B01A-9B1A2FF5DBAE}"/>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9978391" y="5342554"/>
              <a:ext cx="784098" cy="749356"/>
            </a:xfrm>
            <a:prstGeom prst="rect">
              <a:avLst/>
            </a:prstGeom>
          </p:spPr>
        </p:pic>
        <p:sp>
          <p:nvSpPr>
            <p:cNvPr id="12" name="TextBox 11">
              <a:extLst>
                <a:ext uri="{FF2B5EF4-FFF2-40B4-BE49-F238E27FC236}">
                  <a16:creationId xmlns:a16="http://schemas.microsoft.com/office/drawing/2014/main" id="{25323312-3B7C-4616-A796-F8C472B6F72E}"/>
                </a:ext>
              </a:extLst>
            </p:cNvPr>
            <p:cNvSpPr txBox="1"/>
            <p:nvPr/>
          </p:nvSpPr>
          <p:spPr>
            <a:xfrm>
              <a:off x="10668380" y="5522976"/>
              <a:ext cx="1486534" cy="442931"/>
            </a:xfrm>
            <a:prstGeom prst="rect">
              <a:avLst/>
            </a:prstGeom>
            <a:noFill/>
          </p:spPr>
          <p:txBody>
            <a:bodyPr wrap="none" rtlCol="0">
              <a:spAutoFit/>
            </a:bodyPr>
            <a:lstStyle/>
            <a:p>
              <a:pPr algn="l">
                <a:spcBef>
                  <a:spcPts val="700"/>
                </a:spcBef>
                <a:buClr>
                  <a:srgbClr val="DD8047"/>
                </a:buClr>
                <a:buSzPct val="60000"/>
              </a:pPr>
              <a:r>
                <a:rPr lang="en-US" sz="2400" b="1" dirty="0">
                  <a:solidFill>
                    <a:srgbClr val="0070C0"/>
                  </a:solidFill>
                  <a:latin typeface="+mj-lt"/>
                  <a:cs typeface="Calibri" panose="020F0502020204030204" pitchFamily="34" charset="0"/>
                </a:rPr>
                <a:t>60 min</a:t>
              </a:r>
            </a:p>
          </p:txBody>
        </p:sp>
      </p:grpSp>
    </p:spTree>
    <p:extLst>
      <p:ext uri="{BB962C8B-B14F-4D97-AF65-F5344CB8AC3E}">
        <p14:creationId xmlns:p14="http://schemas.microsoft.com/office/powerpoint/2010/main" val="191969396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597887-B55D-43AF-A517-F5878396B9CF}"/>
              </a:ext>
            </a:extLst>
          </p:cNvPr>
          <p:cNvSpPr>
            <a:spLocks noGrp="1"/>
          </p:cNvSpPr>
          <p:nvPr>
            <p:ph type="title"/>
          </p:nvPr>
        </p:nvSpPr>
        <p:spPr/>
        <p:txBody>
          <a:bodyPr>
            <a:normAutofit fontScale="90000"/>
          </a:bodyPr>
          <a:lstStyle/>
          <a:p>
            <a:r>
              <a:rPr lang="fr-FR" dirty="0"/>
              <a:t>Compte-rendu à chaud</a:t>
            </a:r>
          </a:p>
        </p:txBody>
      </p:sp>
      <p:sp>
        <p:nvSpPr>
          <p:cNvPr id="4" name="Date Placeholder 3">
            <a:extLst>
              <a:ext uri="{FF2B5EF4-FFF2-40B4-BE49-F238E27FC236}">
                <a16:creationId xmlns:a16="http://schemas.microsoft.com/office/drawing/2014/main" id="{E561DA4D-0657-4D3A-9637-EADF5F14B00C}"/>
              </a:ext>
            </a:extLst>
          </p:cNvPr>
          <p:cNvSpPr>
            <a:spLocks noGrp="1"/>
          </p:cNvSpPr>
          <p:nvPr>
            <p:ph type="dt" sz="half" idx="10"/>
          </p:nvPr>
        </p:nvSpPr>
        <p:spPr/>
        <p:txBody>
          <a:bodyPr/>
          <a:lstStyle/>
          <a:p>
            <a:fld id="{7EA682B2-33C9-4D4F-9A18-C7D5F7FE2751}" type="datetime3">
              <a:rPr lang="en-US" smtClean="0"/>
              <a:t>4 January 2021</a:t>
            </a:fld>
            <a:endParaRPr lang="en-US"/>
          </a:p>
        </p:txBody>
      </p:sp>
      <p:pic>
        <p:nvPicPr>
          <p:cNvPr id="10" name="image9.png" descr="drawing_light_bulb_with_pen_1600_clr.png">
            <a:extLst>
              <a:ext uri="{FF2B5EF4-FFF2-40B4-BE49-F238E27FC236}">
                <a16:creationId xmlns:a16="http://schemas.microsoft.com/office/drawing/2014/main" id="{BE1C5A5E-B8B6-4E35-940D-F3C9E11A8E90}"/>
              </a:ext>
            </a:extLst>
          </p:cNvPr>
          <p:cNvPicPr/>
          <p:nvPr/>
        </p:nvPicPr>
        <p:blipFill>
          <a:blip r:embed="rId2" cstate="email">
            <a:extLst>
              <a:ext uri="{28A0092B-C50C-407E-A947-70E740481C1C}">
                <a14:useLocalDpi xmlns:a14="http://schemas.microsoft.com/office/drawing/2010/main"/>
              </a:ext>
            </a:extLst>
          </a:blip>
          <a:stretch>
            <a:fillRect/>
          </a:stretch>
        </p:blipFill>
        <p:spPr>
          <a:xfrm>
            <a:off x="6744268" y="1944805"/>
            <a:ext cx="2737133" cy="2883175"/>
          </a:xfrm>
          <a:prstGeom prst="rect">
            <a:avLst/>
          </a:prstGeom>
          <a:ln w="12700">
            <a:miter lim="400000"/>
          </a:ln>
        </p:spPr>
      </p:pic>
      <p:sp>
        <p:nvSpPr>
          <p:cNvPr id="7" name="Rectangle 6">
            <a:extLst>
              <a:ext uri="{FF2B5EF4-FFF2-40B4-BE49-F238E27FC236}">
                <a16:creationId xmlns:a16="http://schemas.microsoft.com/office/drawing/2014/main" id="{C01FE6C6-074E-411A-8012-C35DDF7F562A}"/>
              </a:ext>
            </a:extLst>
          </p:cNvPr>
          <p:cNvSpPr/>
          <p:nvPr/>
        </p:nvSpPr>
        <p:spPr>
          <a:xfrm>
            <a:off x="2047164" y="2628688"/>
            <a:ext cx="4380931" cy="2823591"/>
          </a:xfrm>
          <a:prstGeom prst="rect">
            <a:avLst/>
          </a:prstGeom>
        </p:spPr>
        <p:txBody>
          <a:bodyPr wrap="square">
            <a:noAutofit/>
          </a:bodyPr>
          <a:lstStyle/>
          <a:p>
            <a:pPr algn="r"/>
            <a:r>
              <a:rPr lang="fr-FR" sz="3200" b="1" dirty="0"/>
              <a:t>Premières réactions des participants                    sur l’exercice de simulation sur table</a:t>
            </a:r>
          </a:p>
        </p:txBody>
      </p:sp>
      <p:cxnSp>
        <p:nvCxnSpPr>
          <p:cNvPr id="9" name="Straight Connector 8">
            <a:extLst>
              <a:ext uri="{FF2B5EF4-FFF2-40B4-BE49-F238E27FC236}">
                <a16:creationId xmlns:a16="http://schemas.microsoft.com/office/drawing/2014/main" id="{9D121E52-4A50-4F4A-83AF-5C0983ECE7FA}"/>
              </a:ext>
            </a:extLst>
          </p:cNvPr>
          <p:cNvCxnSpPr>
            <a:cxnSpLocks/>
          </p:cNvCxnSpPr>
          <p:nvPr/>
        </p:nvCxnSpPr>
        <p:spPr>
          <a:xfrm>
            <a:off x="6571399" y="2804614"/>
            <a:ext cx="0" cy="1351129"/>
          </a:xfrm>
          <a:prstGeom prst="line">
            <a:avLst/>
          </a:prstGeom>
          <a:ln w="47625">
            <a:solidFill>
              <a:schemeClr val="accent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9248519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iterate>
                                    <p:tmAbs val="0"/>
                                  </p:iterate>
                                  <p:childTnLst>
                                    <p:set>
                                      <p:cBhvr>
                                        <p:cTn id="6" fill="hold"/>
                                        <p:tgtEl>
                                          <p:spTgt spid="10"/>
                                        </p:tgtEl>
                                        <p:attrNameLst>
                                          <p:attrName>style.visibility</p:attrName>
                                        </p:attrNameLst>
                                      </p:cBhvr>
                                      <p:to>
                                        <p:strVal val="visible"/>
                                      </p:to>
                                    </p:set>
                                    <p:animEffect transition="in" filter="fade">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advAuto="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E561DA4D-0657-4D3A-9637-EADF5F14B00C}"/>
              </a:ext>
            </a:extLst>
          </p:cNvPr>
          <p:cNvSpPr>
            <a:spLocks noGrp="1"/>
          </p:cNvSpPr>
          <p:nvPr>
            <p:ph type="dt" sz="half" idx="10"/>
          </p:nvPr>
        </p:nvSpPr>
        <p:spPr/>
        <p:txBody>
          <a:bodyPr/>
          <a:lstStyle/>
          <a:p>
            <a:fld id="{7EA682B2-33C9-4D4F-9A18-C7D5F7FE2751}" type="datetime3">
              <a:rPr lang="en-US" smtClean="0"/>
              <a:t>4 January 2021</a:t>
            </a:fld>
            <a:endParaRPr lang="en-US"/>
          </a:p>
        </p:txBody>
      </p:sp>
      <p:sp>
        <p:nvSpPr>
          <p:cNvPr id="7" name="Rectangle 6">
            <a:extLst>
              <a:ext uri="{FF2B5EF4-FFF2-40B4-BE49-F238E27FC236}">
                <a16:creationId xmlns:a16="http://schemas.microsoft.com/office/drawing/2014/main" id="{C01FE6C6-074E-411A-8012-C35DDF7F562A}"/>
              </a:ext>
            </a:extLst>
          </p:cNvPr>
          <p:cNvSpPr/>
          <p:nvPr/>
        </p:nvSpPr>
        <p:spPr>
          <a:xfrm>
            <a:off x="7515616" y="601010"/>
            <a:ext cx="4676384" cy="6004746"/>
          </a:xfrm>
          <a:prstGeom prst="rect">
            <a:avLst/>
          </a:prstGeom>
          <a:solidFill>
            <a:schemeClr val="tx2"/>
          </a:solidFill>
          <a:effectLst/>
        </p:spPr>
        <p:txBody>
          <a:bodyPr wrap="square">
            <a:noAutofit/>
          </a:bodyPr>
          <a:lstStyle/>
          <a:p>
            <a:pPr algn="ctr"/>
            <a:r>
              <a:rPr lang="fr-FR" sz="3200" b="1" dirty="0">
                <a:solidFill>
                  <a:schemeClr val="bg1"/>
                </a:solidFill>
              </a:rPr>
              <a:t>Débriefing encadré</a:t>
            </a:r>
          </a:p>
          <a:p>
            <a:pPr algn="ctr"/>
            <a:r>
              <a:rPr lang="en-US" sz="3200" b="1" dirty="0">
                <a:solidFill>
                  <a:schemeClr val="bg1"/>
                </a:solidFill>
              </a:rPr>
              <a:t>&amp; </a:t>
            </a:r>
          </a:p>
          <a:p>
            <a:pPr algn="ctr"/>
            <a:r>
              <a:rPr lang="en-US" sz="3200" b="1" dirty="0">
                <a:solidFill>
                  <a:schemeClr val="bg1"/>
                </a:solidFill>
              </a:rPr>
              <a:t>Planification des  actions</a:t>
            </a:r>
          </a:p>
        </p:txBody>
      </p:sp>
      <p:sp>
        <p:nvSpPr>
          <p:cNvPr id="12" name="Rectangle 11">
            <a:extLst>
              <a:ext uri="{FF2B5EF4-FFF2-40B4-BE49-F238E27FC236}">
                <a16:creationId xmlns:a16="http://schemas.microsoft.com/office/drawing/2014/main" id="{5B444B19-C2EE-4E64-AC58-E33AAEB9FDA5}"/>
              </a:ext>
            </a:extLst>
          </p:cNvPr>
          <p:cNvSpPr/>
          <p:nvPr/>
        </p:nvSpPr>
        <p:spPr>
          <a:xfrm>
            <a:off x="7835022" y="2653304"/>
            <a:ext cx="3769417" cy="3391698"/>
          </a:xfrm>
          <a:prstGeom prst="rect">
            <a:avLst/>
          </a:prstGeom>
        </p:spPr>
        <p:txBody>
          <a:bodyPr wrap="square">
            <a:spAutoFit/>
          </a:bodyPr>
          <a:lstStyle/>
          <a:p>
            <a:pPr>
              <a:lnSpc>
                <a:spcPct val="90000"/>
              </a:lnSpc>
              <a:spcBef>
                <a:spcPts val="700"/>
              </a:spcBef>
              <a:buClr>
                <a:srgbClr val="0090D0"/>
              </a:buClr>
              <a:buSzPct val="100000"/>
            </a:pPr>
            <a:endParaRPr lang="en-US" sz="2400" b="1" dirty="0">
              <a:solidFill>
                <a:schemeClr val="bg1"/>
              </a:solidFill>
              <a:latin typeface="Calibri" panose="020F0502020204030204" pitchFamily="34" charset="0"/>
              <a:cs typeface="Calibri" panose="020F0502020204030204" pitchFamily="34" charset="0"/>
            </a:endParaRPr>
          </a:p>
          <a:p>
            <a:pPr marL="457200" indent="-228600">
              <a:lnSpc>
                <a:spcPct val="90000"/>
              </a:lnSpc>
              <a:spcBef>
                <a:spcPts val="0"/>
              </a:spcBef>
              <a:spcAft>
                <a:spcPts val="1200"/>
              </a:spcAft>
              <a:buClr>
                <a:srgbClr val="0090D0"/>
              </a:buClr>
              <a:buSzPct val="100000"/>
              <a:buFont typeface="Arial" panose="020B0604020202020204" pitchFamily="34" charset="0"/>
              <a:buChar char="•"/>
            </a:pPr>
            <a:r>
              <a:rPr lang="fr-FR" sz="2400" dirty="0">
                <a:solidFill>
                  <a:schemeClr val="bg1"/>
                </a:solidFill>
                <a:latin typeface="Calibri" panose="020F0502020204030204" pitchFamily="34" charset="0"/>
                <a:cs typeface="Calibri" panose="020F0502020204030204" pitchFamily="34" charset="0"/>
              </a:rPr>
              <a:t>Analyse des lacunes : Discussion au niveau des groupes focaux pour examiner les critères de préparation</a:t>
            </a:r>
          </a:p>
          <a:p>
            <a:pPr marL="457200" indent="-228600">
              <a:lnSpc>
                <a:spcPct val="90000"/>
              </a:lnSpc>
              <a:spcBef>
                <a:spcPts val="0"/>
              </a:spcBef>
              <a:spcAft>
                <a:spcPts val="1200"/>
              </a:spcAft>
              <a:buClr>
                <a:srgbClr val="0090D0"/>
              </a:buClr>
              <a:buSzPct val="100000"/>
              <a:buFont typeface="Arial" panose="020B0604020202020204" pitchFamily="34" charset="0"/>
              <a:buChar char="•"/>
            </a:pPr>
            <a:r>
              <a:rPr lang="fr-FR" sz="2400" dirty="0">
                <a:solidFill>
                  <a:schemeClr val="bg1"/>
                </a:solidFill>
                <a:latin typeface="Calibri" panose="020F0502020204030204" pitchFamily="34" charset="0"/>
                <a:cs typeface="Calibri" panose="020F0502020204030204" pitchFamily="34" charset="0"/>
              </a:rPr>
              <a:t>Planification des actions</a:t>
            </a:r>
          </a:p>
          <a:p>
            <a:pPr marL="457200" indent="-228600">
              <a:lnSpc>
                <a:spcPct val="90000"/>
              </a:lnSpc>
              <a:spcAft>
                <a:spcPts val="1200"/>
              </a:spcAft>
              <a:buClr>
                <a:srgbClr val="0090D0"/>
              </a:buClr>
              <a:buSzPct val="100000"/>
              <a:buFont typeface="Arial" panose="020B0604020202020204" pitchFamily="34" charset="0"/>
              <a:buChar char="•"/>
            </a:pPr>
            <a:r>
              <a:rPr lang="fr-FR" sz="2400" dirty="0">
                <a:solidFill>
                  <a:schemeClr val="bg1"/>
                </a:solidFill>
                <a:latin typeface="Calibri" panose="020F0502020204030204" pitchFamily="34" charset="0"/>
                <a:cs typeface="Calibri" panose="020F0502020204030204" pitchFamily="34" charset="0"/>
              </a:rPr>
              <a:t>Formulaire de retour des participants</a:t>
            </a:r>
          </a:p>
        </p:txBody>
      </p:sp>
      <p:pic>
        <p:nvPicPr>
          <p:cNvPr id="1026" name="Picture 2" descr="WHOCOVID19_20200720_BGD_207">
            <a:extLst>
              <a:ext uri="{FF2B5EF4-FFF2-40B4-BE49-F238E27FC236}">
                <a16:creationId xmlns:a16="http://schemas.microsoft.com/office/drawing/2014/main" id="{5E7D0FA3-5548-C948-81A3-659F68BCE9C3}"/>
              </a:ext>
            </a:extLst>
          </p:cNvPr>
          <p:cNvPicPr>
            <a:picLocks noChangeAspect="1" noChangeArrowheads="1"/>
          </p:cNvPicPr>
          <p:nvPr/>
        </p:nvPicPr>
        <p:blipFill rotWithShape="1">
          <a:blip r:embed="rId2" cstate="email">
            <a:extLst>
              <a:ext uri="{28A0092B-C50C-407E-A947-70E740481C1C}">
                <a14:useLocalDpi xmlns:a14="http://schemas.microsoft.com/office/drawing/2010/main"/>
              </a:ext>
            </a:extLst>
          </a:blip>
          <a:srcRect/>
          <a:stretch/>
        </p:blipFill>
        <p:spPr bwMode="auto">
          <a:xfrm>
            <a:off x="33046" y="924872"/>
            <a:ext cx="7475024" cy="535702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8763446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34DAFD-A0A3-4E9F-8BCD-8CF1E43355C4}"/>
              </a:ext>
            </a:extLst>
          </p:cNvPr>
          <p:cNvSpPr>
            <a:spLocks noGrp="1"/>
          </p:cNvSpPr>
          <p:nvPr>
            <p:ph type="title"/>
          </p:nvPr>
        </p:nvSpPr>
        <p:spPr/>
        <p:txBody>
          <a:bodyPr>
            <a:normAutofit fontScale="90000"/>
          </a:bodyPr>
          <a:lstStyle/>
          <a:p>
            <a:r>
              <a:rPr lang="fr-FR" dirty="0"/>
              <a:t>Deuxième partie de l’ordre du jour</a:t>
            </a:r>
          </a:p>
        </p:txBody>
      </p:sp>
      <p:sp>
        <p:nvSpPr>
          <p:cNvPr id="4" name="Date Placeholder 3">
            <a:extLst>
              <a:ext uri="{FF2B5EF4-FFF2-40B4-BE49-F238E27FC236}">
                <a16:creationId xmlns:a16="http://schemas.microsoft.com/office/drawing/2014/main" id="{A3B10564-5E44-4E45-905F-4B41B230E036}"/>
              </a:ext>
            </a:extLst>
          </p:cNvPr>
          <p:cNvSpPr>
            <a:spLocks noGrp="1"/>
          </p:cNvSpPr>
          <p:nvPr>
            <p:ph type="dt" sz="half" idx="10"/>
          </p:nvPr>
        </p:nvSpPr>
        <p:spPr/>
        <p:txBody>
          <a:bodyPr/>
          <a:lstStyle/>
          <a:p>
            <a:fld id="{7EA682B2-33C9-4D4F-9A18-C7D5F7FE2751}" type="datetime3">
              <a:rPr lang="en-US" smtClean="0"/>
              <a:t>4 January 2021</a:t>
            </a:fld>
            <a:endParaRPr lang="en-US"/>
          </a:p>
        </p:txBody>
      </p:sp>
      <p:pic>
        <p:nvPicPr>
          <p:cNvPr id="10" name="Picture 9">
            <a:extLst>
              <a:ext uri="{FF2B5EF4-FFF2-40B4-BE49-F238E27FC236}">
                <a16:creationId xmlns:a16="http://schemas.microsoft.com/office/drawing/2014/main" id="{1289DD38-C76C-4D2F-9480-0059C5557730}"/>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8420100" y="2028418"/>
            <a:ext cx="3046501" cy="3032921"/>
          </a:xfrm>
          <a:prstGeom prst="rect">
            <a:avLst/>
          </a:prstGeom>
        </p:spPr>
      </p:pic>
      <p:sp>
        <p:nvSpPr>
          <p:cNvPr id="7" name="TextBox 6">
            <a:extLst>
              <a:ext uri="{FF2B5EF4-FFF2-40B4-BE49-F238E27FC236}">
                <a16:creationId xmlns:a16="http://schemas.microsoft.com/office/drawing/2014/main" id="{58B9E5DC-C990-473B-843A-E81DF812EE4D}"/>
              </a:ext>
            </a:extLst>
          </p:cNvPr>
          <p:cNvSpPr txBox="1"/>
          <p:nvPr/>
        </p:nvSpPr>
        <p:spPr>
          <a:xfrm>
            <a:off x="668703" y="1821643"/>
            <a:ext cx="7837122" cy="3490699"/>
          </a:xfrm>
          <a:prstGeom prst="rect">
            <a:avLst/>
          </a:prstGeom>
          <a:noFill/>
        </p:spPr>
        <p:txBody>
          <a:bodyPr wrap="square" rtlCol="0">
            <a:spAutoFit/>
          </a:bodyPr>
          <a:lstStyle/>
          <a:p>
            <a:pPr lvl="0">
              <a:spcBef>
                <a:spcPts val="700"/>
              </a:spcBef>
              <a:buClr>
                <a:srgbClr val="DD8047"/>
              </a:buClr>
              <a:buSzPct val="60000"/>
              <a:defRPr/>
            </a:pPr>
            <a:r>
              <a:rPr lang="en-GB" sz="2000" b="1" dirty="0">
                <a:solidFill>
                  <a:srgbClr val="0070C0"/>
                </a:solidFill>
                <a:latin typeface="+mj-lt"/>
                <a:cs typeface="Calibri" panose="020F0502020204030204" pitchFamily="34" charset="0"/>
              </a:rPr>
              <a:t>Après-midi : </a:t>
            </a:r>
          </a:p>
          <a:p>
            <a:pPr lvl="0">
              <a:spcBef>
                <a:spcPts val="700"/>
              </a:spcBef>
              <a:buClr>
                <a:srgbClr val="DD8047"/>
              </a:buClr>
              <a:buSzPct val="60000"/>
              <a:defRPr/>
            </a:pPr>
            <a:r>
              <a:rPr lang="fr-FR" sz="2000" dirty="0">
                <a:solidFill>
                  <a:srgbClr val="383838"/>
                </a:solidFill>
                <a:cs typeface="Calibri" panose="020F0502020204030204" pitchFamily="34" charset="0"/>
              </a:rPr>
              <a:t>14:00   Récapitulatif </a:t>
            </a:r>
          </a:p>
          <a:p>
            <a:pPr lvl="0">
              <a:spcBef>
                <a:spcPts val="700"/>
              </a:spcBef>
              <a:buClr>
                <a:srgbClr val="DD8047"/>
              </a:buClr>
              <a:buSzPct val="60000"/>
              <a:defRPr/>
            </a:pPr>
            <a:r>
              <a:rPr lang="en-US" sz="2000" dirty="0">
                <a:solidFill>
                  <a:srgbClr val="383838"/>
                </a:solidFill>
                <a:cs typeface="Calibri" panose="020F0502020204030204" pitchFamily="34" charset="0"/>
              </a:rPr>
              <a:t>14:15   </a:t>
            </a:r>
            <a:r>
              <a:rPr lang="fr-FR" sz="2000" dirty="0">
                <a:solidFill>
                  <a:srgbClr val="383838"/>
                </a:solidFill>
                <a:cs typeface="Calibri" panose="020F0502020204030204" pitchFamily="34" charset="0"/>
              </a:rPr>
              <a:t>Analyse des lacunes et planification des actions </a:t>
            </a:r>
            <a:r>
              <a:rPr lang="en-US" i="1" dirty="0">
                <a:solidFill>
                  <a:srgbClr val="383838"/>
                </a:solidFill>
                <a:cs typeface="Calibri" panose="020F0502020204030204" pitchFamily="34" charset="0"/>
              </a:rPr>
              <a:t>(</a:t>
            </a:r>
            <a:r>
              <a:rPr lang="fr-FR" i="1" dirty="0">
                <a:solidFill>
                  <a:srgbClr val="383838"/>
                </a:solidFill>
                <a:cs typeface="Calibri" panose="020F0502020204030204" pitchFamily="34" charset="0"/>
              </a:rPr>
              <a:t>en groupe</a:t>
            </a:r>
            <a:r>
              <a:rPr lang="en-US" i="1" dirty="0">
                <a:solidFill>
                  <a:srgbClr val="383838"/>
                </a:solidFill>
                <a:cs typeface="Calibri" panose="020F0502020204030204" pitchFamily="34" charset="0"/>
              </a:rPr>
              <a:t>) </a:t>
            </a:r>
          </a:p>
          <a:p>
            <a:pPr lvl="0">
              <a:spcBef>
                <a:spcPts val="700"/>
              </a:spcBef>
              <a:buClr>
                <a:srgbClr val="DD8047"/>
              </a:buClr>
              <a:buSzPct val="60000"/>
              <a:defRPr/>
            </a:pPr>
            <a:r>
              <a:rPr lang="en-US" sz="2000" dirty="0">
                <a:solidFill>
                  <a:srgbClr val="383838"/>
                </a:solidFill>
                <a:cs typeface="Calibri" panose="020F0502020204030204" pitchFamily="34" charset="0"/>
              </a:rPr>
              <a:t>15:30   Pause-café (15 min)</a:t>
            </a:r>
          </a:p>
          <a:p>
            <a:pPr lvl="0">
              <a:spcBef>
                <a:spcPts val="700"/>
              </a:spcBef>
              <a:buClr>
                <a:srgbClr val="DD8047"/>
              </a:buClr>
              <a:buSzPct val="60000"/>
              <a:defRPr/>
            </a:pPr>
            <a:r>
              <a:rPr lang="en-US" sz="2000" dirty="0">
                <a:solidFill>
                  <a:srgbClr val="383838"/>
                </a:solidFill>
                <a:cs typeface="Calibri" panose="020F0502020204030204" pitchFamily="34" charset="0"/>
              </a:rPr>
              <a:t>15:45   Planification des actions </a:t>
            </a:r>
            <a:r>
              <a:rPr lang="en-US" i="1" dirty="0">
                <a:solidFill>
                  <a:srgbClr val="383838"/>
                </a:solidFill>
                <a:cs typeface="Calibri" panose="020F0502020204030204" pitchFamily="34" charset="0"/>
              </a:rPr>
              <a:t>(suite, </a:t>
            </a:r>
            <a:r>
              <a:rPr lang="fr-FR" i="1" dirty="0">
                <a:solidFill>
                  <a:srgbClr val="383838"/>
                </a:solidFill>
                <a:cs typeface="Calibri" panose="020F0502020204030204" pitchFamily="34" charset="0"/>
              </a:rPr>
              <a:t>en groupe</a:t>
            </a:r>
            <a:r>
              <a:rPr lang="en-US" i="1" dirty="0">
                <a:solidFill>
                  <a:srgbClr val="383838"/>
                </a:solidFill>
                <a:cs typeface="Calibri" panose="020F0502020204030204" pitchFamily="34" charset="0"/>
              </a:rPr>
              <a:t>) </a:t>
            </a:r>
            <a:endParaRPr lang="en-US" sz="2000" i="1" dirty="0">
              <a:solidFill>
                <a:srgbClr val="383838"/>
              </a:solidFill>
              <a:cs typeface="Calibri" panose="020F0502020204030204" pitchFamily="34" charset="0"/>
            </a:endParaRPr>
          </a:p>
          <a:p>
            <a:pPr lvl="0">
              <a:spcBef>
                <a:spcPts val="700"/>
              </a:spcBef>
              <a:buClr>
                <a:srgbClr val="DD8047"/>
              </a:buClr>
              <a:buSzPct val="60000"/>
              <a:defRPr/>
            </a:pPr>
            <a:r>
              <a:rPr lang="en-US" sz="2000" dirty="0">
                <a:solidFill>
                  <a:srgbClr val="383838"/>
                </a:solidFill>
                <a:cs typeface="Calibri" panose="020F0502020204030204" pitchFamily="34" charset="0"/>
              </a:rPr>
              <a:t>16:30   </a:t>
            </a:r>
            <a:r>
              <a:rPr lang="fr-FR" sz="2000" dirty="0">
                <a:solidFill>
                  <a:srgbClr val="383838"/>
                </a:solidFill>
                <a:cs typeface="Calibri" panose="020F0502020204030204" pitchFamily="34" charset="0"/>
              </a:rPr>
              <a:t>Consolidation en séance plénière</a:t>
            </a:r>
          </a:p>
          <a:p>
            <a:pPr lvl="0">
              <a:spcBef>
                <a:spcPts val="700"/>
              </a:spcBef>
              <a:buClr>
                <a:srgbClr val="DD8047"/>
              </a:buClr>
              <a:buSzPct val="60000"/>
              <a:defRPr/>
            </a:pPr>
            <a:r>
              <a:rPr lang="en-US" sz="2000" dirty="0">
                <a:solidFill>
                  <a:srgbClr val="383838"/>
                </a:solidFill>
                <a:cs typeface="Calibri" panose="020F0502020204030204" pitchFamily="34" charset="0"/>
              </a:rPr>
              <a:t>17:00   </a:t>
            </a:r>
            <a:r>
              <a:rPr lang="fr-FR" sz="2000" dirty="0">
                <a:solidFill>
                  <a:srgbClr val="383838"/>
                </a:solidFill>
                <a:cs typeface="Calibri" panose="020F0502020204030204" pitchFamily="34" charset="0"/>
              </a:rPr>
              <a:t>Synthèse</a:t>
            </a:r>
            <a:r>
              <a:rPr lang="en-US" sz="2000" dirty="0">
                <a:solidFill>
                  <a:srgbClr val="383838"/>
                </a:solidFill>
                <a:cs typeface="Calibri" panose="020F0502020204030204" pitchFamily="34" charset="0"/>
              </a:rPr>
              <a:t> et </a:t>
            </a:r>
            <a:r>
              <a:rPr lang="fr-FR" sz="2000" dirty="0">
                <a:solidFill>
                  <a:srgbClr val="383838"/>
                </a:solidFill>
                <a:cs typeface="Calibri" panose="020F0502020204030204" pitchFamily="34" charset="0"/>
              </a:rPr>
              <a:t>prochaines étapes</a:t>
            </a:r>
          </a:p>
          <a:p>
            <a:pPr lvl="0">
              <a:spcBef>
                <a:spcPts val="700"/>
              </a:spcBef>
              <a:buClr>
                <a:srgbClr val="DD8047"/>
              </a:buClr>
              <a:buSzPct val="60000"/>
              <a:defRPr/>
            </a:pPr>
            <a:r>
              <a:rPr lang="en-US" sz="2000" dirty="0">
                <a:solidFill>
                  <a:srgbClr val="383838"/>
                </a:solidFill>
                <a:cs typeface="Calibri" panose="020F0502020204030204" pitchFamily="34" charset="0"/>
              </a:rPr>
              <a:t>17:30   </a:t>
            </a:r>
            <a:r>
              <a:rPr lang="fr-FR" sz="2000" dirty="0">
                <a:solidFill>
                  <a:srgbClr val="383838"/>
                </a:solidFill>
                <a:cs typeface="Calibri" panose="020F0502020204030204" pitchFamily="34" charset="0"/>
              </a:rPr>
              <a:t>Clôture</a:t>
            </a:r>
          </a:p>
          <a:p>
            <a:endParaRPr lang="en-US" sz="2000" dirty="0">
              <a:latin typeface="+mj-lt"/>
              <a:cs typeface="Calibri" panose="020F0502020204030204" pitchFamily="34" charset="0"/>
            </a:endParaRPr>
          </a:p>
        </p:txBody>
      </p:sp>
    </p:spTree>
    <p:extLst>
      <p:ext uri="{BB962C8B-B14F-4D97-AF65-F5344CB8AC3E}">
        <p14:creationId xmlns:p14="http://schemas.microsoft.com/office/powerpoint/2010/main" val="419655677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7D67A4-6045-44ED-A760-574DD29CB4AF}"/>
              </a:ext>
            </a:extLst>
          </p:cNvPr>
          <p:cNvSpPr>
            <a:spLocks noGrp="1"/>
          </p:cNvSpPr>
          <p:nvPr>
            <p:ph type="title"/>
          </p:nvPr>
        </p:nvSpPr>
        <p:spPr>
          <a:xfrm>
            <a:off x="152780" y="-8247"/>
            <a:ext cx="10515600" cy="581340"/>
          </a:xfrm>
        </p:spPr>
        <p:txBody>
          <a:bodyPr>
            <a:normAutofit fontScale="90000"/>
          </a:bodyPr>
          <a:lstStyle/>
          <a:p>
            <a:r>
              <a:rPr lang="en-US" dirty="0"/>
              <a:t>PNDV POUR LA COVID-19</a:t>
            </a:r>
          </a:p>
        </p:txBody>
      </p:sp>
      <p:sp>
        <p:nvSpPr>
          <p:cNvPr id="3" name="Content Placeholder 2">
            <a:extLst>
              <a:ext uri="{FF2B5EF4-FFF2-40B4-BE49-F238E27FC236}">
                <a16:creationId xmlns:a16="http://schemas.microsoft.com/office/drawing/2014/main" id="{78FB3533-94C3-42AF-A3DF-5547AE17C2EF}"/>
              </a:ext>
            </a:extLst>
          </p:cNvPr>
          <p:cNvSpPr>
            <a:spLocks noGrp="1"/>
          </p:cNvSpPr>
          <p:nvPr>
            <p:ph idx="1"/>
          </p:nvPr>
        </p:nvSpPr>
        <p:spPr>
          <a:xfrm>
            <a:off x="152780" y="1114339"/>
            <a:ext cx="7522029" cy="5446554"/>
          </a:xfrm>
        </p:spPr>
        <p:txBody>
          <a:bodyPr vert="horz" lIns="91440" tIns="45720" rIns="91440" bIns="45720" rtlCol="0" anchor="t">
            <a:normAutofit fontScale="85000" lnSpcReduction="10000"/>
          </a:bodyPr>
          <a:lstStyle/>
          <a:p>
            <a:pPr marL="0" indent="0">
              <a:lnSpc>
                <a:spcPct val="100000"/>
              </a:lnSpc>
              <a:buNone/>
            </a:pPr>
            <a:r>
              <a:rPr lang="en-US" sz="2400" dirty="0">
                <a:latin typeface="+mn-lt"/>
                <a:cs typeface="Calibri"/>
              </a:rPr>
              <a:t>Le document </a:t>
            </a:r>
            <a:r>
              <a:rPr lang="en-US" sz="2400" dirty="0">
                <a:latin typeface="+mn-lt"/>
                <a:cs typeface="Calibri"/>
                <a:hlinkClick r:id="rId2"/>
              </a:rPr>
              <a:t>Guidance on developing a national deployment and vaccination plan (NDVP) for COVID-19 vaccines</a:t>
            </a:r>
            <a:r>
              <a:rPr lang="en-US" sz="2400" dirty="0">
                <a:latin typeface="+mn-lt"/>
                <a:cs typeface="Calibri"/>
              </a:rPr>
              <a:t> </a:t>
            </a:r>
            <a:r>
              <a:rPr lang="fr-FR" sz="2400" dirty="0">
                <a:latin typeface="+mn-lt"/>
                <a:cs typeface="Calibri"/>
              </a:rPr>
              <a:t>est destiné à aider les États à élaborer et à mettre à jour leur PNDV pour les vaccins contre la COVID-19</a:t>
            </a:r>
            <a:r>
              <a:rPr lang="en-US" sz="2400" dirty="0">
                <a:latin typeface="+mn-lt"/>
                <a:cs typeface="Calibri"/>
              </a:rPr>
              <a:t>.</a:t>
            </a:r>
          </a:p>
          <a:p>
            <a:pPr>
              <a:lnSpc>
                <a:spcPct val="100000"/>
              </a:lnSpc>
            </a:pPr>
            <a:endParaRPr lang="en-US" sz="2400" dirty="0">
              <a:latin typeface="+mn-lt"/>
              <a:cs typeface="Calibri" panose="020F0502020204030204" pitchFamily="34" charset="0"/>
            </a:endParaRPr>
          </a:p>
          <a:p>
            <a:pPr>
              <a:lnSpc>
                <a:spcPct val="100000"/>
              </a:lnSpc>
            </a:pPr>
            <a:endParaRPr lang="en-US" sz="2400" dirty="0">
              <a:latin typeface="+mn-lt"/>
              <a:cs typeface="Calibri" panose="020F0502020204030204" pitchFamily="34" charset="0"/>
            </a:endParaRPr>
          </a:p>
          <a:p>
            <a:pPr marL="0" indent="0">
              <a:buNone/>
            </a:pPr>
            <a:r>
              <a:rPr lang="fr-FR" sz="2400" dirty="0">
                <a:latin typeface="+mn-lt"/>
                <a:cs typeface="Calibri" panose="020F0502020204030204" pitchFamily="34" charset="0"/>
              </a:rPr>
              <a:t>Il fournit un cadre qui aide les pays à </a:t>
            </a:r>
            <a:r>
              <a:rPr lang="en-US" sz="2400" dirty="0">
                <a:latin typeface="+mn-lt"/>
                <a:cs typeface="Calibri" panose="020F0502020204030204" pitchFamily="34" charset="0"/>
              </a:rPr>
              <a:t>:</a:t>
            </a:r>
          </a:p>
          <a:p>
            <a:r>
              <a:rPr lang="fr-FR" sz="2400" dirty="0">
                <a:latin typeface="+mn-lt"/>
                <a:cs typeface="Calibri" panose="020F0502020204030204" pitchFamily="34" charset="0"/>
              </a:rPr>
              <a:t>élaborer et mettre à jour leur PNDV en vue de l’introduction des vaccins contre la COVID-19 </a:t>
            </a:r>
            <a:r>
              <a:rPr lang="en-US" sz="2400" dirty="0">
                <a:latin typeface="+mn-lt"/>
                <a:cs typeface="Calibri" panose="020F0502020204030204" pitchFamily="34" charset="0"/>
              </a:rPr>
              <a:t>;</a:t>
            </a:r>
          </a:p>
          <a:p>
            <a:r>
              <a:rPr lang="fr-FR" sz="2400" dirty="0">
                <a:latin typeface="+mn-lt"/>
                <a:cs typeface="Calibri" panose="020F0502020204030204" pitchFamily="34" charset="0"/>
              </a:rPr>
              <a:t>concevoir des stratégies pour le déploiement, la mise en œuvre et la surveillance du ou des vaccins contre la COVID-19 dans le pays </a:t>
            </a:r>
            <a:r>
              <a:rPr lang="en-US" sz="2400" dirty="0">
                <a:latin typeface="+mn-lt"/>
                <a:cs typeface="Calibri" panose="020F0502020204030204" pitchFamily="34" charset="0"/>
              </a:rPr>
              <a:t>;</a:t>
            </a:r>
          </a:p>
          <a:p>
            <a:r>
              <a:rPr lang="fr-FR" sz="2400" dirty="0">
                <a:latin typeface="+mn-lt"/>
                <a:cs typeface="Calibri" panose="020F0502020204030204" pitchFamily="34" charset="0"/>
              </a:rPr>
              <a:t>à veiller à ce que le plan et le financement correspondant soient bien alignés sur les plans nationaux d’intervention et de rétablissement face à la COVID-19 ainsi que sur les plans de soutien, et à ce que la mise en œuvre soit pleinement intégrée dans les mécanismes de gouvernance nationaux</a:t>
            </a:r>
            <a:r>
              <a:rPr lang="en-US" sz="2400" dirty="0">
                <a:latin typeface="+mn-lt"/>
                <a:cs typeface="Calibri" panose="020F0502020204030204" pitchFamily="34" charset="0"/>
              </a:rPr>
              <a:t>.</a:t>
            </a:r>
          </a:p>
        </p:txBody>
      </p:sp>
      <p:sp>
        <p:nvSpPr>
          <p:cNvPr id="4" name="Date Placeholder 3">
            <a:extLst>
              <a:ext uri="{FF2B5EF4-FFF2-40B4-BE49-F238E27FC236}">
                <a16:creationId xmlns:a16="http://schemas.microsoft.com/office/drawing/2014/main" id="{2D9A1CCC-322E-471D-AE48-C3EDFCBBEEF5}"/>
              </a:ext>
            </a:extLst>
          </p:cNvPr>
          <p:cNvSpPr>
            <a:spLocks noGrp="1"/>
          </p:cNvSpPr>
          <p:nvPr>
            <p:ph type="dt" sz="half" idx="10"/>
          </p:nvPr>
        </p:nvSpPr>
        <p:spPr>
          <a:xfrm>
            <a:off x="5481868" y="6560893"/>
            <a:ext cx="3769418" cy="365125"/>
          </a:xfrm>
        </p:spPr>
        <p:txBody>
          <a:bodyPr/>
          <a:lstStyle/>
          <a:p>
            <a:fld id="{7EA682B2-33C9-4D4F-9A18-C7D5F7FE2751}" type="datetime3">
              <a:rPr lang="en-US" smtClean="0"/>
              <a:t>4 January 2021</a:t>
            </a:fld>
            <a:endParaRPr lang="en-US"/>
          </a:p>
        </p:txBody>
      </p:sp>
      <p:pic>
        <p:nvPicPr>
          <p:cNvPr id="6" name="Picture 5">
            <a:extLst>
              <a:ext uri="{FF2B5EF4-FFF2-40B4-BE49-F238E27FC236}">
                <a16:creationId xmlns:a16="http://schemas.microsoft.com/office/drawing/2014/main" id="{5AD76BEE-5860-4E4E-A9AC-873EBAAF0472}"/>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7680569" y="1666726"/>
            <a:ext cx="4511431" cy="4352921"/>
          </a:xfrm>
          <a:prstGeom prst="rect">
            <a:avLst/>
          </a:prstGeom>
        </p:spPr>
      </p:pic>
    </p:spTree>
    <p:extLst>
      <p:ext uri="{BB962C8B-B14F-4D97-AF65-F5344CB8AC3E}">
        <p14:creationId xmlns:p14="http://schemas.microsoft.com/office/powerpoint/2010/main" val="221501832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7D67A4-6045-44ED-A760-574DD29CB4AF}"/>
              </a:ext>
            </a:extLst>
          </p:cNvPr>
          <p:cNvSpPr>
            <a:spLocks noGrp="1"/>
          </p:cNvSpPr>
          <p:nvPr>
            <p:ph type="title"/>
          </p:nvPr>
        </p:nvSpPr>
        <p:spPr/>
        <p:txBody>
          <a:bodyPr>
            <a:normAutofit fontScale="90000"/>
          </a:bodyPr>
          <a:lstStyle/>
          <a:p>
            <a:r>
              <a:rPr lang="fr-FR" dirty="0"/>
              <a:t>Analyse des points forts et des lacunes</a:t>
            </a:r>
          </a:p>
        </p:txBody>
      </p:sp>
      <p:sp>
        <p:nvSpPr>
          <p:cNvPr id="4" name="Date Placeholder 3">
            <a:extLst>
              <a:ext uri="{FF2B5EF4-FFF2-40B4-BE49-F238E27FC236}">
                <a16:creationId xmlns:a16="http://schemas.microsoft.com/office/drawing/2014/main" id="{2D9A1CCC-322E-471D-AE48-C3EDFCBBEEF5}"/>
              </a:ext>
            </a:extLst>
          </p:cNvPr>
          <p:cNvSpPr>
            <a:spLocks noGrp="1"/>
          </p:cNvSpPr>
          <p:nvPr>
            <p:ph type="dt" sz="half" idx="10"/>
          </p:nvPr>
        </p:nvSpPr>
        <p:spPr/>
        <p:txBody>
          <a:bodyPr/>
          <a:lstStyle/>
          <a:p>
            <a:fld id="{7EA682B2-33C9-4D4F-9A18-C7D5F7FE2751}" type="datetime3">
              <a:rPr lang="en-US" smtClean="0"/>
              <a:t>4 January 2021</a:t>
            </a:fld>
            <a:endParaRPr lang="en-US"/>
          </a:p>
        </p:txBody>
      </p:sp>
      <p:sp>
        <p:nvSpPr>
          <p:cNvPr id="12" name="Rectangle 11">
            <a:extLst>
              <a:ext uri="{FF2B5EF4-FFF2-40B4-BE49-F238E27FC236}">
                <a16:creationId xmlns:a16="http://schemas.microsoft.com/office/drawing/2014/main" id="{1877A0E9-096C-4A41-9A11-6F78DDD52E07}"/>
              </a:ext>
            </a:extLst>
          </p:cNvPr>
          <p:cNvSpPr/>
          <p:nvPr/>
        </p:nvSpPr>
        <p:spPr>
          <a:xfrm>
            <a:off x="388225" y="5660071"/>
            <a:ext cx="4817660" cy="767789"/>
          </a:xfrm>
          <a:prstGeom prst="rect">
            <a:avLst/>
          </a:prstGeom>
          <a:solidFill>
            <a:schemeClr val="accent5">
              <a:lumMod val="50000"/>
            </a:schemeClr>
          </a:solidFill>
          <a:ln w="25400">
            <a:solidFill>
              <a:schemeClr val="accent3"/>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sz="3200" b="1" dirty="0">
                <a:solidFill>
                  <a:schemeClr val="bg1"/>
                </a:solidFill>
              </a:rPr>
              <a:t>PLAN D’ACTION</a:t>
            </a:r>
          </a:p>
        </p:txBody>
      </p:sp>
      <p:sp>
        <p:nvSpPr>
          <p:cNvPr id="11" name="Flowchart: Off-page Connector 10">
            <a:extLst>
              <a:ext uri="{FF2B5EF4-FFF2-40B4-BE49-F238E27FC236}">
                <a16:creationId xmlns:a16="http://schemas.microsoft.com/office/drawing/2014/main" id="{08E76C2F-ACDA-41BF-B5D5-4F2B6F3316EB}"/>
              </a:ext>
            </a:extLst>
          </p:cNvPr>
          <p:cNvSpPr/>
          <p:nvPr/>
        </p:nvSpPr>
        <p:spPr>
          <a:xfrm>
            <a:off x="388225" y="3740296"/>
            <a:ext cx="4817660" cy="2019058"/>
          </a:xfrm>
          <a:prstGeom prst="flowChartOffpageConnector">
            <a:avLst/>
          </a:prstGeom>
          <a:solidFill>
            <a:schemeClr val="tx2">
              <a:lumMod val="60000"/>
              <a:lumOff val="40000"/>
            </a:schemeClr>
          </a:solidFill>
          <a:ln w="25400">
            <a:solidFill>
              <a:schemeClr val="accent3"/>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fr-FR" sz="3200" dirty="0">
                <a:solidFill>
                  <a:schemeClr val="tx1"/>
                </a:solidFill>
              </a:rPr>
              <a:t>Proposer des idées pour améliorer vos systèmes, plans et procédures</a:t>
            </a:r>
            <a:endParaRPr lang="en-US" sz="3200" dirty="0">
              <a:solidFill>
                <a:schemeClr val="tx1"/>
              </a:solidFill>
            </a:endParaRPr>
          </a:p>
        </p:txBody>
      </p:sp>
      <p:sp>
        <p:nvSpPr>
          <p:cNvPr id="10" name="Flowchart: Off-page Connector 9">
            <a:extLst>
              <a:ext uri="{FF2B5EF4-FFF2-40B4-BE49-F238E27FC236}">
                <a16:creationId xmlns:a16="http://schemas.microsoft.com/office/drawing/2014/main" id="{79B8B67E-8274-4744-97F0-91637BA7A559}"/>
              </a:ext>
            </a:extLst>
          </p:cNvPr>
          <p:cNvSpPr/>
          <p:nvPr/>
        </p:nvSpPr>
        <p:spPr>
          <a:xfrm>
            <a:off x="388225" y="2342740"/>
            <a:ext cx="4817660" cy="1474280"/>
          </a:xfrm>
          <a:prstGeom prst="flowChartOffpageConnector">
            <a:avLst/>
          </a:prstGeom>
          <a:solidFill>
            <a:schemeClr val="tx2">
              <a:lumMod val="40000"/>
              <a:lumOff val="60000"/>
            </a:schemeClr>
          </a:solidFill>
          <a:ln w="25400">
            <a:solidFill>
              <a:schemeClr val="accent3"/>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fr-FR" sz="3200" dirty="0">
                <a:solidFill>
                  <a:schemeClr val="tx1"/>
                </a:solidFill>
              </a:rPr>
              <a:t>Vérifier les hypothèses</a:t>
            </a:r>
          </a:p>
        </p:txBody>
      </p:sp>
      <p:sp>
        <p:nvSpPr>
          <p:cNvPr id="8" name="Flowchart: Off-page Connector 7">
            <a:extLst>
              <a:ext uri="{FF2B5EF4-FFF2-40B4-BE49-F238E27FC236}">
                <a16:creationId xmlns:a16="http://schemas.microsoft.com/office/drawing/2014/main" id="{D7F5B448-CFCC-47F0-A53A-961C9A8A21DE}"/>
              </a:ext>
            </a:extLst>
          </p:cNvPr>
          <p:cNvSpPr/>
          <p:nvPr/>
        </p:nvSpPr>
        <p:spPr>
          <a:xfrm>
            <a:off x="388225" y="914568"/>
            <a:ext cx="4817660" cy="1474280"/>
          </a:xfrm>
          <a:prstGeom prst="flowChartOffpageConnector">
            <a:avLst/>
          </a:prstGeom>
          <a:solidFill>
            <a:schemeClr val="bg2"/>
          </a:solidFill>
          <a:ln w="25400">
            <a:solidFill>
              <a:schemeClr val="accent3"/>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3200" dirty="0">
                <a:solidFill>
                  <a:schemeClr val="tx1"/>
                </a:solidFill>
              </a:rPr>
              <a:t>Passer en</a:t>
            </a:r>
            <a:r>
              <a:rPr lang="en-US" sz="3200" dirty="0">
                <a:solidFill>
                  <a:schemeClr val="tx1"/>
                </a:solidFill>
              </a:rPr>
              <a:t> </a:t>
            </a:r>
            <a:r>
              <a:rPr lang="fr-FR" sz="3200" dirty="0">
                <a:solidFill>
                  <a:schemeClr val="tx1"/>
                </a:solidFill>
              </a:rPr>
              <a:t>revue les points forts et les lacunes</a:t>
            </a:r>
          </a:p>
        </p:txBody>
      </p:sp>
      <p:sp>
        <p:nvSpPr>
          <p:cNvPr id="13" name="Rectangle 12">
            <a:extLst>
              <a:ext uri="{FF2B5EF4-FFF2-40B4-BE49-F238E27FC236}">
                <a16:creationId xmlns:a16="http://schemas.microsoft.com/office/drawing/2014/main" id="{26D38A6C-2F8F-4154-AD53-AC19193B93C6}"/>
              </a:ext>
            </a:extLst>
          </p:cNvPr>
          <p:cNvSpPr/>
          <p:nvPr/>
        </p:nvSpPr>
        <p:spPr>
          <a:xfrm>
            <a:off x="5841240" y="1135118"/>
            <a:ext cx="5559361" cy="5135480"/>
          </a:xfrm>
          <a:prstGeom prst="rect">
            <a:avLst/>
          </a:prstGeom>
        </p:spPr>
        <p:txBody>
          <a:bodyPr wrap="square" lIns="91440" tIns="45720" rIns="91440" bIns="45720" anchor="t">
            <a:noAutofit/>
          </a:bodyPr>
          <a:lstStyle/>
          <a:p>
            <a:pPr>
              <a:spcAft>
                <a:spcPts val="1200"/>
              </a:spcAft>
            </a:pPr>
            <a:r>
              <a:rPr lang="en-US" sz="1600" b="1" u="sng" dirty="0">
                <a:latin typeface="+mj-lt"/>
                <a:cs typeface="Calibri" panose="020F0502020204030204" pitchFamily="34" charset="0"/>
              </a:rPr>
              <a:t>TÂCHES :</a:t>
            </a:r>
          </a:p>
          <a:p>
            <a:pPr marL="342900" indent="-342900">
              <a:spcAft>
                <a:spcPts val="1200"/>
              </a:spcAft>
              <a:buAutoNum type="arabicPeriod"/>
            </a:pPr>
            <a:r>
              <a:rPr lang="fr-FR" sz="1550" dirty="0">
                <a:latin typeface="+mj-lt"/>
                <a:cs typeface="Calibri" panose="020F0502020204030204" pitchFamily="34" charset="0"/>
              </a:rPr>
              <a:t>En groupes, divisez une feuille de papier en trois parties</a:t>
            </a:r>
            <a:r>
              <a:rPr lang="en-US" sz="1550" dirty="0">
                <a:latin typeface="+mj-lt"/>
                <a:cs typeface="Calibri" panose="020F0502020204030204" pitchFamily="34" charset="0"/>
              </a:rPr>
              <a:t>.</a:t>
            </a:r>
          </a:p>
          <a:p>
            <a:pPr marL="342900" indent="-342900">
              <a:spcAft>
                <a:spcPts val="1200"/>
              </a:spcAft>
              <a:buAutoNum type="arabicPeriod"/>
            </a:pPr>
            <a:r>
              <a:rPr lang="fr-FR" sz="1550" dirty="0">
                <a:latin typeface="+mj-lt"/>
                <a:cs typeface="Calibri"/>
              </a:rPr>
              <a:t>Examinez le plan national de déploiement et de vaccination (PNDV) et les notes prises au cours de l’exercice de simulation</a:t>
            </a:r>
            <a:endParaRPr lang="en-US" sz="1550" dirty="0">
              <a:latin typeface="+mj-lt"/>
              <a:cs typeface="Calibri"/>
            </a:endParaRPr>
          </a:p>
          <a:p>
            <a:pPr marL="342900" indent="-342900">
              <a:spcAft>
                <a:spcPts val="1200"/>
              </a:spcAft>
              <a:buFont typeface="+mj-lt"/>
              <a:buAutoNum type="arabicPeriod"/>
            </a:pPr>
            <a:r>
              <a:rPr lang="fr-FR" sz="1550" dirty="0">
                <a:latin typeface="+mj-lt"/>
                <a:cs typeface="Calibri" panose="020F0502020204030204" pitchFamily="34" charset="0"/>
              </a:rPr>
              <a:t>Après discussion, inscrivez vos réponses aux trois questions suivantes dans les colonnes correspondantes </a:t>
            </a:r>
            <a:r>
              <a:rPr lang="en-US" sz="1550" dirty="0">
                <a:latin typeface="+mj-lt"/>
                <a:cs typeface="Calibri" panose="020F0502020204030204" pitchFamily="34" charset="0"/>
              </a:rPr>
              <a:t>:</a:t>
            </a:r>
            <a:endParaRPr lang="en-US" sz="1550" b="1" dirty="0">
              <a:latin typeface="+mj-lt"/>
              <a:cs typeface="Calibri" panose="020F0502020204030204" pitchFamily="34" charset="0"/>
            </a:endParaRPr>
          </a:p>
          <a:p>
            <a:pPr marL="800100" lvl="1" indent="-342900">
              <a:spcAft>
                <a:spcPts val="1200"/>
              </a:spcAft>
              <a:buFont typeface="Arial" panose="020B0604020202020204" pitchFamily="34" charset="0"/>
              <a:buChar char="•"/>
            </a:pPr>
            <a:r>
              <a:rPr lang="fr-FR" sz="1550" dirty="0">
                <a:latin typeface="+mj-lt"/>
                <a:cs typeface="Calibri" panose="020F0502020204030204" pitchFamily="34" charset="0"/>
              </a:rPr>
              <a:t>Quels sont les éléments de la planification du déploiement des vaccins contre la COVID 19 qui sont bons/efficaces ? (Bonne pratique)</a:t>
            </a:r>
            <a:endParaRPr lang="en-US" sz="1550" dirty="0">
              <a:latin typeface="+mj-lt"/>
              <a:cs typeface="Calibri" panose="020F0502020204030204" pitchFamily="34" charset="0"/>
            </a:endParaRPr>
          </a:p>
          <a:p>
            <a:pPr marL="800100" lvl="1" indent="-342900">
              <a:spcAft>
                <a:spcPts val="1200"/>
              </a:spcAft>
              <a:buFont typeface="Arial" panose="020B0604020202020204" pitchFamily="34" charset="0"/>
              <a:buChar char="•"/>
            </a:pPr>
            <a:r>
              <a:rPr lang="fr-FR" sz="1550" dirty="0">
                <a:solidFill>
                  <a:prstClr val="black"/>
                </a:solidFill>
                <a:cs typeface="Calibri" panose="020F0502020204030204" pitchFamily="34" charset="0"/>
              </a:rPr>
              <a:t>Quels sont les éléments de la planification du déploiement des vaccins contre la COVID 19 qui sont mauvais ou problématiques et qui nécessitent d'être améliorés ? (goulets d’étranglement)</a:t>
            </a:r>
            <a:endParaRPr lang="en-US" sz="1550" dirty="0">
              <a:latin typeface="+mj-lt"/>
              <a:cs typeface="Calibri" panose="020F0502020204030204" pitchFamily="34" charset="0"/>
            </a:endParaRPr>
          </a:p>
          <a:p>
            <a:pPr marL="800100" lvl="1" indent="-342900">
              <a:spcAft>
                <a:spcPts val="1200"/>
              </a:spcAft>
              <a:buFont typeface="Arial" panose="020B0604020202020204" pitchFamily="34" charset="0"/>
              <a:buChar char="•"/>
            </a:pPr>
            <a:r>
              <a:rPr lang="fr-FR" sz="1550" dirty="0">
                <a:latin typeface="+mj-lt"/>
                <a:cs typeface="Calibri" panose="020F0502020204030204" pitchFamily="34" charset="0"/>
              </a:rPr>
              <a:t>Quels sont, selon vous, les trois principaux domaines/activités qui nécessitent une planification plus poussée</a:t>
            </a:r>
            <a:endParaRPr lang="en-US" sz="1550" dirty="0">
              <a:latin typeface="+mj-lt"/>
              <a:cs typeface="Calibri" panose="020F0502020204030204" pitchFamily="34" charset="0"/>
            </a:endParaRPr>
          </a:p>
        </p:txBody>
      </p:sp>
      <p:grpSp>
        <p:nvGrpSpPr>
          <p:cNvPr id="14" name="Group 13">
            <a:extLst>
              <a:ext uri="{FF2B5EF4-FFF2-40B4-BE49-F238E27FC236}">
                <a16:creationId xmlns:a16="http://schemas.microsoft.com/office/drawing/2014/main" id="{89301FD9-3E22-4D05-AB5A-E42D4E841735}"/>
              </a:ext>
            </a:extLst>
          </p:cNvPr>
          <p:cNvGrpSpPr/>
          <p:nvPr/>
        </p:nvGrpSpPr>
        <p:grpSpPr>
          <a:xfrm>
            <a:off x="10015153" y="587396"/>
            <a:ext cx="1849281" cy="898497"/>
            <a:chOff x="9978391" y="5342554"/>
            <a:chExt cx="1849281" cy="749356"/>
          </a:xfrm>
        </p:grpSpPr>
        <p:pic>
          <p:nvPicPr>
            <p:cNvPr id="15" name="Picture 14">
              <a:extLst>
                <a:ext uri="{FF2B5EF4-FFF2-40B4-BE49-F238E27FC236}">
                  <a16:creationId xmlns:a16="http://schemas.microsoft.com/office/drawing/2014/main" id="{68BB950D-E0EA-4CF9-914C-A9343E4B7783}"/>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9978391" y="5342554"/>
              <a:ext cx="784098" cy="749356"/>
            </a:xfrm>
            <a:prstGeom prst="rect">
              <a:avLst/>
            </a:prstGeom>
          </p:spPr>
        </p:pic>
        <p:sp>
          <p:nvSpPr>
            <p:cNvPr id="16" name="TextBox 15">
              <a:extLst>
                <a:ext uri="{FF2B5EF4-FFF2-40B4-BE49-F238E27FC236}">
                  <a16:creationId xmlns:a16="http://schemas.microsoft.com/office/drawing/2014/main" id="{E30C1043-CB9B-46D4-B470-C7E83CDEBCC2}"/>
                </a:ext>
              </a:extLst>
            </p:cNvPr>
            <p:cNvSpPr txBox="1"/>
            <p:nvPr/>
          </p:nvSpPr>
          <p:spPr>
            <a:xfrm>
              <a:off x="10668380" y="5522976"/>
              <a:ext cx="1159292" cy="479679"/>
            </a:xfrm>
            <a:prstGeom prst="rect">
              <a:avLst/>
            </a:prstGeom>
            <a:noFill/>
          </p:spPr>
          <p:txBody>
            <a:bodyPr wrap="none" rtlCol="0">
              <a:spAutoFit/>
            </a:bodyPr>
            <a:lstStyle/>
            <a:p>
              <a:pPr algn="l">
                <a:spcBef>
                  <a:spcPts val="700"/>
                </a:spcBef>
                <a:buClr>
                  <a:srgbClr val="DD8047"/>
                </a:buClr>
                <a:buSzPct val="60000"/>
              </a:pPr>
              <a:r>
                <a:rPr lang="en-US" sz="2400" b="1" dirty="0">
                  <a:solidFill>
                    <a:srgbClr val="0070C0"/>
                  </a:solidFill>
                  <a:latin typeface="+mj-lt"/>
                  <a:cs typeface="Calibri" panose="020F0502020204030204" pitchFamily="34" charset="0"/>
                </a:rPr>
                <a:t>75 min</a:t>
              </a:r>
            </a:p>
          </p:txBody>
        </p:sp>
      </p:grpSp>
      <p:cxnSp>
        <p:nvCxnSpPr>
          <p:cNvPr id="18" name="Straight Connector 17">
            <a:extLst>
              <a:ext uri="{FF2B5EF4-FFF2-40B4-BE49-F238E27FC236}">
                <a16:creationId xmlns:a16="http://schemas.microsoft.com/office/drawing/2014/main" id="{BCBB288C-3A71-44A7-A69E-8D16D8551DF0}"/>
              </a:ext>
            </a:extLst>
          </p:cNvPr>
          <p:cNvCxnSpPr/>
          <p:nvPr/>
        </p:nvCxnSpPr>
        <p:spPr>
          <a:xfrm>
            <a:off x="5506589" y="6270602"/>
            <a:ext cx="6228665" cy="0"/>
          </a:xfrm>
          <a:prstGeom prst="line">
            <a:avLst/>
          </a:prstGeom>
          <a:ln w="25400">
            <a:prstDash val="dash"/>
          </a:ln>
        </p:spPr>
        <p:style>
          <a:lnRef idx="1">
            <a:schemeClr val="accent1"/>
          </a:lnRef>
          <a:fillRef idx="0">
            <a:schemeClr val="accent1"/>
          </a:fillRef>
          <a:effectRef idx="0">
            <a:schemeClr val="accent1"/>
          </a:effectRef>
          <a:fontRef idx="minor">
            <a:schemeClr val="tx1"/>
          </a:fontRef>
        </p:style>
      </p:cxnSp>
      <p:sp>
        <p:nvSpPr>
          <p:cNvPr id="19" name="TextBox 18">
            <a:extLst>
              <a:ext uri="{FF2B5EF4-FFF2-40B4-BE49-F238E27FC236}">
                <a16:creationId xmlns:a16="http://schemas.microsoft.com/office/drawing/2014/main" id="{35B964DD-F08B-438A-B1C8-E8CDC9A289C8}"/>
              </a:ext>
            </a:extLst>
          </p:cNvPr>
          <p:cNvSpPr txBox="1"/>
          <p:nvPr/>
        </p:nvSpPr>
        <p:spPr>
          <a:xfrm>
            <a:off x="6232634" y="6270602"/>
            <a:ext cx="5803321" cy="307777"/>
          </a:xfrm>
          <a:prstGeom prst="rect">
            <a:avLst/>
          </a:prstGeom>
          <a:noFill/>
        </p:spPr>
        <p:txBody>
          <a:bodyPr wrap="square" rtlCol="0">
            <a:spAutoFit/>
          </a:bodyPr>
          <a:lstStyle/>
          <a:p>
            <a:pPr algn="l">
              <a:spcBef>
                <a:spcPts val="700"/>
              </a:spcBef>
              <a:buClr>
                <a:srgbClr val="DD8047"/>
              </a:buClr>
              <a:buSzPct val="60000"/>
            </a:pPr>
            <a:r>
              <a:rPr lang="fr-FR" sz="1400" i="1" dirty="0">
                <a:solidFill>
                  <a:schemeClr val="accent1"/>
                </a:solidFill>
                <a:latin typeface="+mj-lt"/>
                <a:cs typeface="Calibri" panose="020F0502020204030204" pitchFamily="34" charset="0"/>
              </a:rPr>
              <a:t>Note : le plan d’action sera réalisé au cours de la séance suivante</a:t>
            </a:r>
          </a:p>
        </p:txBody>
      </p:sp>
    </p:spTree>
    <p:extLst>
      <p:ext uri="{BB962C8B-B14F-4D97-AF65-F5344CB8AC3E}">
        <p14:creationId xmlns:p14="http://schemas.microsoft.com/office/powerpoint/2010/main" val="2988561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dissolve">
                                      <p:cBhvr>
                                        <p:cTn id="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231505" y="0"/>
            <a:ext cx="8153400" cy="574040"/>
          </a:xfrm>
          <a:prstGeom prst="rect">
            <a:avLst/>
          </a:prstGeom>
        </p:spPr>
        <p:txBody>
          <a:bodyPr vert="horz" wrap="square" lIns="0" tIns="12700" rIns="0" bIns="0" rtlCol="0">
            <a:spAutoFit/>
          </a:bodyPr>
          <a:lstStyle/>
          <a:p>
            <a:pPr marL="12700">
              <a:lnSpc>
                <a:spcPct val="100000"/>
              </a:lnSpc>
              <a:spcBef>
                <a:spcPts val="100"/>
              </a:spcBef>
            </a:pPr>
            <a:r>
              <a:rPr lang="fr-FR" sz="3600" dirty="0"/>
              <a:t>Orienter la préparation et la riposte</a:t>
            </a:r>
            <a:endParaRPr sz="3600" dirty="0"/>
          </a:p>
        </p:txBody>
      </p:sp>
      <p:sp>
        <p:nvSpPr>
          <p:cNvPr id="3" name="object 3"/>
          <p:cNvSpPr txBox="1"/>
          <p:nvPr/>
        </p:nvSpPr>
        <p:spPr>
          <a:xfrm>
            <a:off x="5560608" y="6638035"/>
            <a:ext cx="1200150" cy="208279"/>
          </a:xfrm>
          <a:prstGeom prst="rect">
            <a:avLst/>
          </a:prstGeom>
        </p:spPr>
        <p:txBody>
          <a:bodyPr vert="horz" wrap="square" lIns="0" tIns="12700" rIns="0" bIns="0" rtlCol="0">
            <a:spAutoFit/>
          </a:bodyPr>
          <a:lstStyle/>
          <a:p>
            <a:pPr marL="12700" marR="0" lvl="0" indent="0" algn="l" defTabSz="914400" rtl="0" eaLnBrk="1" fontAlgn="auto" latinLnBrk="0" hangingPunct="1">
              <a:lnSpc>
                <a:spcPct val="100000"/>
              </a:lnSpc>
              <a:spcBef>
                <a:spcPts val="100"/>
              </a:spcBef>
              <a:spcAft>
                <a:spcPts val="0"/>
              </a:spcAft>
              <a:buClrTx/>
              <a:buSzTx/>
              <a:buFontTx/>
              <a:buNone/>
              <a:tabLst/>
              <a:defRPr/>
            </a:pPr>
            <a:r>
              <a:rPr kumimoji="0" sz="1200" b="1" i="0" u="none" strike="noStrike" kern="1200" cap="none" spc="-5" normalizeH="0" baseline="0" noProof="0">
                <a:ln>
                  <a:noFill/>
                </a:ln>
                <a:solidFill>
                  <a:srgbClr val="FFFFFF"/>
                </a:solidFill>
                <a:effectLst/>
                <a:uLnTx/>
                <a:uFillTx/>
                <a:latin typeface="Arial"/>
                <a:ea typeface="+mn-ea"/>
                <a:cs typeface="Arial"/>
              </a:rPr>
              <a:t>20 October</a:t>
            </a:r>
            <a:r>
              <a:rPr kumimoji="0" sz="1200" b="1" i="0" u="none" strike="noStrike" kern="1200" cap="none" spc="-65" normalizeH="0" baseline="0" noProof="0">
                <a:ln>
                  <a:noFill/>
                </a:ln>
                <a:solidFill>
                  <a:srgbClr val="FFFFFF"/>
                </a:solidFill>
                <a:effectLst/>
                <a:uLnTx/>
                <a:uFillTx/>
                <a:latin typeface="Arial"/>
                <a:ea typeface="+mn-ea"/>
                <a:cs typeface="Arial"/>
              </a:rPr>
              <a:t> </a:t>
            </a:r>
            <a:r>
              <a:rPr kumimoji="0" sz="1200" b="1" i="0" u="none" strike="noStrike" kern="1200" cap="none" spc="-5" normalizeH="0" baseline="0" noProof="0">
                <a:ln>
                  <a:noFill/>
                </a:ln>
                <a:solidFill>
                  <a:srgbClr val="FFFFFF"/>
                </a:solidFill>
                <a:effectLst/>
                <a:uLnTx/>
                <a:uFillTx/>
                <a:latin typeface="Arial"/>
                <a:ea typeface="+mn-ea"/>
                <a:cs typeface="Arial"/>
              </a:rPr>
              <a:t>2020</a:t>
            </a:r>
            <a:endParaRPr kumimoji="0" sz="1200" b="0" i="0" u="none" strike="noStrike" kern="1200" cap="none" spc="0" normalizeH="0" baseline="0" noProof="0">
              <a:ln>
                <a:noFill/>
              </a:ln>
              <a:solidFill>
                <a:prstClr val="black"/>
              </a:solidFill>
              <a:effectLst/>
              <a:uLnTx/>
              <a:uFillTx/>
              <a:latin typeface="Arial"/>
              <a:ea typeface="+mn-ea"/>
              <a:cs typeface="Arial"/>
            </a:endParaRPr>
          </a:p>
        </p:txBody>
      </p:sp>
      <p:sp>
        <p:nvSpPr>
          <p:cNvPr id="4" name="object 4"/>
          <p:cNvSpPr txBox="1"/>
          <p:nvPr/>
        </p:nvSpPr>
        <p:spPr>
          <a:xfrm>
            <a:off x="447137" y="2269835"/>
            <a:ext cx="5181600" cy="4013919"/>
          </a:xfrm>
          <a:prstGeom prst="rect">
            <a:avLst/>
          </a:prstGeom>
        </p:spPr>
        <p:txBody>
          <a:bodyPr vert="horz" wrap="square" lIns="0" tIns="12700" rIns="0" bIns="0" rtlCol="0" anchor="t">
            <a:spAutoFit/>
          </a:bodyPr>
          <a:lstStyle/>
          <a:p>
            <a:pPr marL="12700" marR="5080" algn="just">
              <a:defRPr/>
            </a:pPr>
            <a:r>
              <a:rPr kumimoji="0" lang="fr-FR" sz="2000" b="0" i="1" u="none" strike="noStrike" kern="1200" cap="none" spc="0" normalizeH="0" baseline="0" noProof="0" dirty="0">
                <a:ln>
                  <a:noFill/>
                </a:ln>
                <a:effectLst/>
                <a:uLnTx/>
                <a:uFillTx/>
                <a:latin typeface="Arial"/>
                <a:ea typeface="+mn-ea"/>
                <a:cs typeface="Arial"/>
              </a:rPr>
              <a:t>Depuis janvier 2020, l’OMS a publié plus de 100 documents sur la COVID-19. Plus de la moitié d'entre eux sont des orientations techniques détaillées, portant sur la manière de trouver et de tester les cas, de dispenser des soins sûrs et adaptés aux patients en fonction de la gravité de la maladie, de suivre les contacts et de les mettre en quarantaine, d’empêcher la transmission d’une personne à l’autre, d’assurer la protection des agents de santé et d’aider les communautés à apporter une réponse adaptée</a:t>
            </a:r>
            <a:r>
              <a:rPr kumimoji="0" sz="2000" b="0" i="1" u="none" strike="noStrike" kern="1200" cap="none" spc="-5" normalizeH="0" baseline="0" noProof="0" dirty="0">
                <a:ln>
                  <a:noFill/>
                </a:ln>
                <a:effectLst/>
                <a:uLnTx/>
                <a:uFillTx/>
                <a:latin typeface="Arial"/>
                <a:ea typeface="+mn-ea"/>
                <a:cs typeface="Arial"/>
              </a:rPr>
              <a:t>.</a:t>
            </a:r>
            <a:endParaRPr lang="en-US" sz="2000" b="0" i="1" u="none" strike="noStrike" kern="1200" cap="none" spc="-5" normalizeH="0" baseline="0" noProof="0" dirty="0">
              <a:ln>
                <a:noFill/>
              </a:ln>
              <a:effectLst/>
              <a:uLnTx/>
              <a:uFillTx/>
              <a:latin typeface="Arial"/>
              <a:cs typeface="Arial"/>
            </a:endParaRPr>
          </a:p>
          <a:p>
            <a:pPr marL="12700" marR="5080" lvl="0" indent="0" algn="just" defTabSz="914400" rtl="0" eaLnBrk="1" fontAlgn="auto" latinLnBrk="0" hangingPunct="1">
              <a:lnSpc>
                <a:spcPct val="100000"/>
              </a:lnSpc>
              <a:spcBef>
                <a:spcPts val="0"/>
              </a:spcBef>
              <a:spcAft>
                <a:spcPts val="0"/>
              </a:spcAft>
              <a:buClrTx/>
              <a:buSzTx/>
              <a:buFontTx/>
              <a:buNone/>
              <a:tabLst/>
              <a:defRPr/>
            </a:pPr>
            <a:endParaRPr kumimoji="0" sz="2000" b="0" i="0" u="none" strike="noStrike" kern="1200" cap="none" spc="0" normalizeH="0" baseline="0" noProof="0" dirty="0">
              <a:ln>
                <a:noFill/>
              </a:ln>
              <a:solidFill>
                <a:prstClr val="black"/>
              </a:solidFill>
              <a:effectLst/>
              <a:uLnTx/>
              <a:uFillTx/>
              <a:latin typeface="Arial"/>
              <a:ea typeface="+mn-ea"/>
              <a:cs typeface="Arial"/>
            </a:endParaRPr>
          </a:p>
        </p:txBody>
      </p:sp>
      <p:pic>
        <p:nvPicPr>
          <p:cNvPr id="5" name="Picture 4">
            <a:extLst>
              <a:ext uri="{FF2B5EF4-FFF2-40B4-BE49-F238E27FC236}">
                <a16:creationId xmlns:a16="http://schemas.microsoft.com/office/drawing/2014/main" id="{67F4174D-B483-4056-8D4C-B4319788D2BD}"/>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6097202" y="2511335"/>
            <a:ext cx="5863279" cy="3604178"/>
          </a:xfrm>
          <a:prstGeom prst="rect">
            <a:avLst/>
          </a:prstGeom>
        </p:spPr>
      </p:pic>
      <p:sp>
        <p:nvSpPr>
          <p:cNvPr id="6" name="Rectangle 5">
            <a:extLst>
              <a:ext uri="{FF2B5EF4-FFF2-40B4-BE49-F238E27FC236}">
                <a16:creationId xmlns:a16="http://schemas.microsoft.com/office/drawing/2014/main" id="{C2468288-ECC5-41C3-B8A8-71B4F041AD70}"/>
              </a:ext>
            </a:extLst>
          </p:cNvPr>
          <p:cNvSpPr/>
          <p:nvPr/>
        </p:nvSpPr>
        <p:spPr>
          <a:xfrm>
            <a:off x="0" y="1096562"/>
            <a:ext cx="12055876" cy="1015663"/>
          </a:xfrm>
          <a:prstGeom prst="rect">
            <a:avLst/>
          </a:prstGeom>
        </p:spPr>
        <p:txBody>
          <a:bodyPr wrap="square">
            <a:spAutoFit/>
          </a:bodyPr>
          <a:lstStyle/>
          <a:p>
            <a:pPr marL="12700" marR="5080" lvl="0" indent="0" algn="just" defTabSz="914400" rtl="0" eaLnBrk="1" fontAlgn="auto" latinLnBrk="0" hangingPunct="1">
              <a:lnSpc>
                <a:spcPct val="100000"/>
              </a:lnSpc>
              <a:spcBef>
                <a:spcPts val="0"/>
              </a:spcBef>
              <a:spcAft>
                <a:spcPts val="0"/>
              </a:spcAft>
              <a:buClrTx/>
              <a:buSzTx/>
              <a:buFontTx/>
              <a:buNone/>
              <a:tabLst/>
              <a:defRPr/>
            </a:pPr>
            <a:r>
              <a:rPr kumimoji="0" lang="fr-FR" sz="2000" b="0" i="1" u="none" strike="noStrike" kern="1200" cap="none" spc="-5" normalizeH="0" baseline="0" noProof="0" dirty="0">
                <a:ln>
                  <a:noFill/>
                </a:ln>
                <a:solidFill>
                  <a:prstClr val="black"/>
                </a:solidFill>
                <a:effectLst/>
                <a:uLnTx/>
                <a:uFillTx/>
                <a:latin typeface="Arial"/>
                <a:ea typeface="+mn-ea"/>
                <a:cs typeface="Arial"/>
              </a:rPr>
              <a:t>Lors des situations d’urgence sanitaire telles que la pandémie de COVID-19, un des rôles essentiels de l’OMS est de rassembler des données et des travaux de recherche du monde entier, de les évaluer et de conseiller les pays sur la marche à suivre</a:t>
            </a:r>
            <a:r>
              <a:rPr kumimoji="0" lang="en-US" sz="2000" b="0" i="1" u="none" strike="noStrike" kern="1200" cap="none" spc="-5" normalizeH="0" baseline="0" noProof="0" dirty="0">
                <a:ln>
                  <a:noFill/>
                </a:ln>
                <a:solidFill>
                  <a:prstClr val="black"/>
                </a:solidFill>
                <a:effectLst/>
                <a:uLnTx/>
                <a:uFillTx/>
                <a:latin typeface="Arial"/>
                <a:ea typeface="+mn-ea"/>
                <a:cs typeface="Arial"/>
              </a:rPr>
              <a:t>.</a:t>
            </a:r>
            <a:endParaRPr kumimoji="0" lang="en-US" sz="2000" b="0" i="0" u="none" strike="noStrike" kern="1200" cap="none" spc="0" normalizeH="0" baseline="0" noProof="0" dirty="0">
              <a:ln>
                <a:noFill/>
              </a:ln>
              <a:solidFill>
                <a:prstClr val="black"/>
              </a:solidFill>
              <a:effectLst/>
              <a:uLnTx/>
              <a:uFillTx/>
              <a:latin typeface="Arial"/>
              <a:ea typeface="+mn-ea"/>
              <a:cs typeface="Arial"/>
            </a:endParaRPr>
          </a:p>
        </p:txBody>
      </p:sp>
      <p:sp>
        <p:nvSpPr>
          <p:cNvPr id="7" name="Rectangle 6">
            <a:extLst>
              <a:ext uri="{FF2B5EF4-FFF2-40B4-BE49-F238E27FC236}">
                <a16:creationId xmlns:a16="http://schemas.microsoft.com/office/drawing/2014/main" id="{2F1501F3-15E2-42C1-A8A4-BCC3789D981B}"/>
              </a:ext>
            </a:extLst>
          </p:cNvPr>
          <p:cNvSpPr/>
          <p:nvPr/>
        </p:nvSpPr>
        <p:spPr>
          <a:xfrm>
            <a:off x="1676400" y="721331"/>
            <a:ext cx="8686800" cy="523220"/>
          </a:xfrm>
          <a:prstGeom prst="rect">
            <a:avLst/>
          </a:prstGeom>
        </p:spPr>
        <p:txBody>
          <a:bodyPr wrap="square">
            <a:spAutoFit/>
          </a:bodyPr>
          <a:lstStyle/>
          <a:p>
            <a:pPr marL="12700" marR="0" lvl="0" indent="0" algn="just" defTabSz="914400" rtl="0" eaLnBrk="1" fontAlgn="auto" latinLnBrk="0" hangingPunct="1">
              <a:lnSpc>
                <a:spcPct val="100000"/>
              </a:lnSpc>
              <a:spcBef>
                <a:spcPts val="100"/>
              </a:spcBef>
              <a:spcAft>
                <a:spcPts val="0"/>
              </a:spcAft>
              <a:buClrTx/>
              <a:buSzTx/>
              <a:buFontTx/>
              <a:buNone/>
              <a:tabLst/>
              <a:defRPr/>
            </a:pPr>
            <a:r>
              <a:rPr kumimoji="0" lang="fr-FR" sz="2800" b="1" i="0" u="none" strike="noStrike" kern="1200" cap="none" spc="-5" normalizeH="0" baseline="0" noProof="0" dirty="0">
                <a:ln>
                  <a:noFill/>
                </a:ln>
                <a:solidFill>
                  <a:srgbClr val="005D85"/>
                </a:solidFill>
                <a:effectLst/>
                <a:uLnTx/>
                <a:uFillTx/>
                <a:latin typeface="Arial"/>
                <a:ea typeface="+mn-ea"/>
                <a:cs typeface="Arial"/>
              </a:rPr>
              <a:t>L’OMS fournit des conseils actualisés et utiles</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C8DB75-6FDF-4990-B74D-9A2732931021}"/>
              </a:ext>
            </a:extLst>
          </p:cNvPr>
          <p:cNvSpPr>
            <a:spLocks noGrp="1"/>
          </p:cNvSpPr>
          <p:nvPr>
            <p:ph type="title"/>
          </p:nvPr>
        </p:nvSpPr>
        <p:spPr/>
        <p:txBody>
          <a:bodyPr>
            <a:normAutofit fontScale="90000"/>
          </a:bodyPr>
          <a:lstStyle/>
          <a:p>
            <a:r>
              <a:rPr lang="en-US" dirty="0"/>
              <a:t>Pause</a:t>
            </a:r>
          </a:p>
        </p:txBody>
      </p:sp>
      <p:sp>
        <p:nvSpPr>
          <p:cNvPr id="4" name="Date Placeholder 3">
            <a:extLst>
              <a:ext uri="{FF2B5EF4-FFF2-40B4-BE49-F238E27FC236}">
                <a16:creationId xmlns:a16="http://schemas.microsoft.com/office/drawing/2014/main" id="{036C72D3-CA0F-4CE2-B229-7BBC2D9084AB}"/>
              </a:ext>
            </a:extLst>
          </p:cNvPr>
          <p:cNvSpPr>
            <a:spLocks noGrp="1"/>
          </p:cNvSpPr>
          <p:nvPr>
            <p:ph type="dt" sz="half" idx="10"/>
          </p:nvPr>
        </p:nvSpPr>
        <p:spPr/>
        <p:txBody>
          <a:bodyPr/>
          <a:lstStyle/>
          <a:p>
            <a:fld id="{7EA682B2-33C9-4D4F-9A18-C7D5F7FE2751}" type="datetime3">
              <a:rPr lang="en-US" smtClean="0"/>
              <a:t>4 January 2021</a:t>
            </a:fld>
            <a:endParaRPr lang="en-US"/>
          </a:p>
        </p:txBody>
      </p:sp>
      <p:sp>
        <p:nvSpPr>
          <p:cNvPr id="5" name="Rectangle 4">
            <a:extLst>
              <a:ext uri="{FF2B5EF4-FFF2-40B4-BE49-F238E27FC236}">
                <a16:creationId xmlns:a16="http://schemas.microsoft.com/office/drawing/2014/main" id="{8A53E21E-7CF7-4CC4-8BCD-1B6388A2620A}"/>
              </a:ext>
            </a:extLst>
          </p:cNvPr>
          <p:cNvSpPr/>
          <p:nvPr/>
        </p:nvSpPr>
        <p:spPr>
          <a:xfrm>
            <a:off x="1511808" y="1809134"/>
            <a:ext cx="3600000" cy="3600000"/>
          </a:xfrm>
          <a:prstGeom prst="rect">
            <a:avLst/>
          </a:prstGeom>
          <a:solidFill>
            <a:schemeClr val="bg1"/>
          </a:solidFill>
          <a:ln w="231775" cmpd="thickThin">
            <a:solidFill>
              <a:schemeClr val="accent1"/>
            </a:solidFill>
          </a:ln>
        </p:spPr>
        <p:txBody>
          <a:bodyPr wrap="square" lIns="0" tIns="0" rIns="0" bIns="0" anchor="ctr">
            <a:noAutofit/>
          </a:bodyPr>
          <a:lstStyle/>
          <a:p>
            <a:pPr algn="ctr"/>
            <a:r>
              <a:rPr lang="en-US" sz="3600" b="1" dirty="0">
                <a:solidFill>
                  <a:schemeClr val="accent1"/>
                </a:solidFill>
              </a:rPr>
              <a:t>Pause-café </a:t>
            </a:r>
            <a:br>
              <a:rPr lang="en-US" sz="3600" b="1" dirty="0">
                <a:solidFill>
                  <a:schemeClr val="accent1"/>
                </a:solidFill>
              </a:rPr>
            </a:br>
            <a:r>
              <a:rPr lang="en-US" sz="3600" b="1" dirty="0">
                <a:solidFill>
                  <a:schemeClr val="accent1"/>
                </a:solidFill>
              </a:rPr>
              <a:t>(15 minutes)</a:t>
            </a:r>
          </a:p>
        </p:txBody>
      </p:sp>
      <p:pic>
        <p:nvPicPr>
          <p:cNvPr id="8" name="Content Placeholder 6" descr="A close up of a coffee cup sitting on a table&#10;&#10;Description automatically generated">
            <a:extLst>
              <a:ext uri="{FF2B5EF4-FFF2-40B4-BE49-F238E27FC236}">
                <a16:creationId xmlns:a16="http://schemas.microsoft.com/office/drawing/2014/main" id="{40D55979-E3C8-4FF8-8E59-A1BD7A07A87B}"/>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5785448" y="608658"/>
            <a:ext cx="5256363" cy="6000953"/>
          </a:xfrm>
          <a:prstGeom prst="rect">
            <a:avLst/>
          </a:prstGeom>
        </p:spPr>
      </p:pic>
    </p:spTree>
    <p:extLst>
      <p:ext uri="{BB962C8B-B14F-4D97-AF65-F5344CB8AC3E}">
        <p14:creationId xmlns:p14="http://schemas.microsoft.com/office/powerpoint/2010/main" val="230322824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89330F-8F6C-451F-B474-42C12FEF873B}"/>
              </a:ext>
            </a:extLst>
          </p:cNvPr>
          <p:cNvSpPr>
            <a:spLocks noGrp="1"/>
          </p:cNvSpPr>
          <p:nvPr>
            <p:ph type="title"/>
          </p:nvPr>
        </p:nvSpPr>
        <p:spPr/>
        <p:txBody>
          <a:bodyPr>
            <a:normAutofit fontScale="90000"/>
          </a:bodyPr>
          <a:lstStyle/>
          <a:p>
            <a:r>
              <a:rPr lang="en-US" dirty="0"/>
              <a:t>Plan </a:t>
            </a:r>
            <a:r>
              <a:rPr lang="fr-FR" dirty="0"/>
              <a:t>d’action</a:t>
            </a:r>
          </a:p>
        </p:txBody>
      </p:sp>
      <p:sp>
        <p:nvSpPr>
          <p:cNvPr id="4" name="Date Placeholder 3">
            <a:extLst>
              <a:ext uri="{FF2B5EF4-FFF2-40B4-BE49-F238E27FC236}">
                <a16:creationId xmlns:a16="http://schemas.microsoft.com/office/drawing/2014/main" id="{38AF6609-EB6A-404F-AE07-77BA3F8C38EC}"/>
              </a:ext>
            </a:extLst>
          </p:cNvPr>
          <p:cNvSpPr>
            <a:spLocks noGrp="1"/>
          </p:cNvSpPr>
          <p:nvPr>
            <p:ph type="dt" sz="half" idx="10"/>
          </p:nvPr>
        </p:nvSpPr>
        <p:spPr/>
        <p:txBody>
          <a:bodyPr/>
          <a:lstStyle/>
          <a:p>
            <a:fld id="{7EA682B2-33C9-4D4F-9A18-C7D5F7FE2751}" type="datetime3">
              <a:rPr lang="en-US" smtClean="0"/>
              <a:t>4 January 2021</a:t>
            </a:fld>
            <a:endParaRPr lang="en-US"/>
          </a:p>
        </p:txBody>
      </p:sp>
      <p:pic>
        <p:nvPicPr>
          <p:cNvPr id="5" name="Picture 4">
            <a:extLst>
              <a:ext uri="{FF2B5EF4-FFF2-40B4-BE49-F238E27FC236}">
                <a16:creationId xmlns:a16="http://schemas.microsoft.com/office/drawing/2014/main" id="{191160E5-625D-4340-B7C6-749B9B9DC691}"/>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52780" y="1591319"/>
            <a:ext cx="3633701" cy="3675362"/>
          </a:xfrm>
          <a:prstGeom prst="rect">
            <a:avLst/>
          </a:prstGeom>
        </p:spPr>
      </p:pic>
      <p:pic>
        <p:nvPicPr>
          <p:cNvPr id="20" name="Picture 19">
            <a:extLst>
              <a:ext uri="{FF2B5EF4-FFF2-40B4-BE49-F238E27FC236}">
                <a16:creationId xmlns:a16="http://schemas.microsoft.com/office/drawing/2014/main" id="{F7E3BC02-E4EF-4331-AE3E-414EB8D48D13}"/>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970240" y="1315990"/>
            <a:ext cx="7944256" cy="4327360"/>
          </a:xfrm>
          <a:prstGeom prst="rect">
            <a:avLst/>
          </a:prstGeom>
        </p:spPr>
      </p:pic>
      <p:grpSp>
        <p:nvGrpSpPr>
          <p:cNvPr id="21" name="Group 20">
            <a:extLst>
              <a:ext uri="{FF2B5EF4-FFF2-40B4-BE49-F238E27FC236}">
                <a16:creationId xmlns:a16="http://schemas.microsoft.com/office/drawing/2014/main" id="{7B2A816A-70D3-48BC-BE06-C4284701AC98}"/>
              </a:ext>
            </a:extLst>
          </p:cNvPr>
          <p:cNvGrpSpPr/>
          <p:nvPr/>
        </p:nvGrpSpPr>
        <p:grpSpPr>
          <a:xfrm>
            <a:off x="1445420" y="5643350"/>
            <a:ext cx="1849281" cy="749356"/>
            <a:chOff x="9978391" y="5342554"/>
            <a:chExt cx="1849281" cy="749356"/>
          </a:xfrm>
        </p:grpSpPr>
        <p:pic>
          <p:nvPicPr>
            <p:cNvPr id="22" name="Picture 21">
              <a:extLst>
                <a:ext uri="{FF2B5EF4-FFF2-40B4-BE49-F238E27FC236}">
                  <a16:creationId xmlns:a16="http://schemas.microsoft.com/office/drawing/2014/main" id="{51F79309-2284-4C6C-8B8E-00FB51F645F1}"/>
                </a:ext>
              </a:extLst>
            </p:cNvPr>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9978391" y="5342554"/>
              <a:ext cx="784098" cy="749356"/>
            </a:xfrm>
            <a:prstGeom prst="rect">
              <a:avLst/>
            </a:prstGeom>
          </p:spPr>
        </p:pic>
        <p:sp>
          <p:nvSpPr>
            <p:cNvPr id="23" name="TextBox 22">
              <a:extLst>
                <a:ext uri="{FF2B5EF4-FFF2-40B4-BE49-F238E27FC236}">
                  <a16:creationId xmlns:a16="http://schemas.microsoft.com/office/drawing/2014/main" id="{6FFD4572-B504-4819-B475-93A622443C5B}"/>
                </a:ext>
              </a:extLst>
            </p:cNvPr>
            <p:cNvSpPr txBox="1"/>
            <p:nvPr/>
          </p:nvSpPr>
          <p:spPr>
            <a:xfrm>
              <a:off x="10668380" y="5522976"/>
              <a:ext cx="1159292" cy="461665"/>
            </a:xfrm>
            <a:prstGeom prst="rect">
              <a:avLst/>
            </a:prstGeom>
            <a:noFill/>
          </p:spPr>
          <p:txBody>
            <a:bodyPr wrap="none" rtlCol="0">
              <a:spAutoFit/>
            </a:bodyPr>
            <a:lstStyle/>
            <a:p>
              <a:pPr algn="l">
                <a:spcBef>
                  <a:spcPts val="700"/>
                </a:spcBef>
                <a:buClr>
                  <a:srgbClr val="DD8047"/>
                </a:buClr>
                <a:buSzPct val="60000"/>
              </a:pPr>
              <a:r>
                <a:rPr lang="en-US" sz="2400" b="1" dirty="0">
                  <a:solidFill>
                    <a:srgbClr val="0070C0"/>
                  </a:solidFill>
                  <a:latin typeface="+mj-lt"/>
                  <a:cs typeface="Calibri" panose="020F0502020204030204" pitchFamily="34" charset="0"/>
                </a:rPr>
                <a:t>45 min</a:t>
              </a:r>
            </a:p>
          </p:txBody>
        </p:sp>
      </p:grpSp>
    </p:spTree>
    <p:extLst>
      <p:ext uri="{BB962C8B-B14F-4D97-AF65-F5344CB8AC3E}">
        <p14:creationId xmlns:p14="http://schemas.microsoft.com/office/powerpoint/2010/main" val="326352150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89330F-8F6C-451F-B474-42C12FEF873B}"/>
              </a:ext>
            </a:extLst>
          </p:cNvPr>
          <p:cNvSpPr>
            <a:spLocks noGrp="1"/>
          </p:cNvSpPr>
          <p:nvPr>
            <p:ph type="title"/>
          </p:nvPr>
        </p:nvSpPr>
        <p:spPr/>
        <p:txBody>
          <a:bodyPr>
            <a:normAutofit fontScale="90000"/>
          </a:bodyPr>
          <a:lstStyle/>
          <a:p>
            <a:r>
              <a:rPr lang="en-US"/>
              <a:t>Consolidation</a:t>
            </a:r>
          </a:p>
        </p:txBody>
      </p:sp>
      <p:sp>
        <p:nvSpPr>
          <p:cNvPr id="4" name="Date Placeholder 3">
            <a:extLst>
              <a:ext uri="{FF2B5EF4-FFF2-40B4-BE49-F238E27FC236}">
                <a16:creationId xmlns:a16="http://schemas.microsoft.com/office/drawing/2014/main" id="{38AF6609-EB6A-404F-AE07-77BA3F8C38EC}"/>
              </a:ext>
            </a:extLst>
          </p:cNvPr>
          <p:cNvSpPr>
            <a:spLocks noGrp="1"/>
          </p:cNvSpPr>
          <p:nvPr>
            <p:ph type="dt" sz="half" idx="10"/>
          </p:nvPr>
        </p:nvSpPr>
        <p:spPr/>
        <p:txBody>
          <a:bodyPr/>
          <a:lstStyle/>
          <a:p>
            <a:fld id="{7EA682B2-33C9-4D4F-9A18-C7D5F7FE2751}" type="datetime3">
              <a:rPr lang="en-US" smtClean="0"/>
              <a:t>4 January 2021</a:t>
            </a:fld>
            <a:endParaRPr lang="en-US"/>
          </a:p>
        </p:txBody>
      </p:sp>
      <p:pic>
        <p:nvPicPr>
          <p:cNvPr id="10" name="Picture 9">
            <a:extLst>
              <a:ext uri="{FF2B5EF4-FFF2-40B4-BE49-F238E27FC236}">
                <a16:creationId xmlns:a16="http://schemas.microsoft.com/office/drawing/2014/main" id="{E1AD7759-B5A2-482F-A7FD-AD82059F2215}"/>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089357" y="1292037"/>
            <a:ext cx="3760096" cy="2048183"/>
          </a:xfrm>
          <a:prstGeom prst="rect">
            <a:avLst/>
          </a:prstGeom>
        </p:spPr>
      </p:pic>
      <p:pic>
        <p:nvPicPr>
          <p:cNvPr id="11" name="Picture 10">
            <a:extLst>
              <a:ext uri="{FF2B5EF4-FFF2-40B4-BE49-F238E27FC236}">
                <a16:creationId xmlns:a16="http://schemas.microsoft.com/office/drawing/2014/main" id="{6AAE8E30-4541-49CC-95C0-A89E91DC80EC}"/>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342040" y="2036660"/>
            <a:ext cx="3760096" cy="2048183"/>
          </a:xfrm>
          <a:prstGeom prst="rect">
            <a:avLst/>
          </a:prstGeom>
        </p:spPr>
      </p:pic>
      <p:pic>
        <p:nvPicPr>
          <p:cNvPr id="12" name="Picture 11">
            <a:extLst>
              <a:ext uri="{FF2B5EF4-FFF2-40B4-BE49-F238E27FC236}">
                <a16:creationId xmlns:a16="http://schemas.microsoft.com/office/drawing/2014/main" id="{15DD8DEF-FCD3-4AC2-B786-898C4ED788A5}"/>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7454969" y="2595596"/>
            <a:ext cx="3760096" cy="2048183"/>
          </a:xfrm>
          <a:prstGeom prst="rect">
            <a:avLst/>
          </a:prstGeom>
        </p:spPr>
      </p:pic>
      <p:grpSp>
        <p:nvGrpSpPr>
          <p:cNvPr id="7" name="Group 6">
            <a:extLst>
              <a:ext uri="{FF2B5EF4-FFF2-40B4-BE49-F238E27FC236}">
                <a16:creationId xmlns:a16="http://schemas.microsoft.com/office/drawing/2014/main" id="{E37DF190-F297-45EC-B433-64AC834D5A26}"/>
              </a:ext>
            </a:extLst>
          </p:cNvPr>
          <p:cNvGrpSpPr/>
          <p:nvPr/>
        </p:nvGrpSpPr>
        <p:grpSpPr>
          <a:xfrm>
            <a:off x="678504" y="4945260"/>
            <a:ext cx="1849281" cy="749356"/>
            <a:chOff x="9978391" y="5342554"/>
            <a:chExt cx="1849281" cy="749356"/>
          </a:xfrm>
        </p:grpSpPr>
        <p:pic>
          <p:nvPicPr>
            <p:cNvPr id="8" name="Picture 7">
              <a:extLst>
                <a:ext uri="{FF2B5EF4-FFF2-40B4-BE49-F238E27FC236}">
                  <a16:creationId xmlns:a16="http://schemas.microsoft.com/office/drawing/2014/main" id="{C614304C-A7EA-4578-8E40-94ABCD34CB8F}"/>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9978391" y="5342554"/>
              <a:ext cx="784098" cy="749356"/>
            </a:xfrm>
            <a:prstGeom prst="rect">
              <a:avLst/>
            </a:prstGeom>
          </p:spPr>
        </p:pic>
        <p:sp>
          <p:nvSpPr>
            <p:cNvPr id="9" name="TextBox 8">
              <a:extLst>
                <a:ext uri="{FF2B5EF4-FFF2-40B4-BE49-F238E27FC236}">
                  <a16:creationId xmlns:a16="http://schemas.microsoft.com/office/drawing/2014/main" id="{F9E4F5A6-CB41-4DFC-9600-8007F7806DFC}"/>
                </a:ext>
              </a:extLst>
            </p:cNvPr>
            <p:cNvSpPr txBox="1"/>
            <p:nvPr/>
          </p:nvSpPr>
          <p:spPr>
            <a:xfrm>
              <a:off x="10668380" y="5522976"/>
              <a:ext cx="1159292" cy="461665"/>
            </a:xfrm>
            <a:prstGeom prst="rect">
              <a:avLst/>
            </a:prstGeom>
            <a:noFill/>
          </p:spPr>
          <p:txBody>
            <a:bodyPr wrap="none" rtlCol="0">
              <a:spAutoFit/>
            </a:bodyPr>
            <a:lstStyle/>
            <a:p>
              <a:pPr algn="l">
                <a:spcBef>
                  <a:spcPts val="700"/>
                </a:spcBef>
                <a:buClr>
                  <a:srgbClr val="DD8047"/>
                </a:buClr>
                <a:buSzPct val="60000"/>
              </a:pPr>
              <a:r>
                <a:rPr lang="en-US" sz="2400" b="1">
                  <a:solidFill>
                    <a:srgbClr val="0070C0"/>
                  </a:solidFill>
                  <a:latin typeface="+mj-lt"/>
                  <a:cs typeface="Calibri" panose="020F0502020204030204" pitchFamily="34" charset="0"/>
                </a:rPr>
                <a:t>30 min</a:t>
              </a:r>
            </a:p>
          </p:txBody>
        </p:sp>
      </p:grpSp>
      <p:sp>
        <p:nvSpPr>
          <p:cNvPr id="3" name="Rectangle 2">
            <a:extLst>
              <a:ext uri="{FF2B5EF4-FFF2-40B4-BE49-F238E27FC236}">
                <a16:creationId xmlns:a16="http://schemas.microsoft.com/office/drawing/2014/main" id="{0F5CBAFC-14AC-4912-A02E-552DF9CA1875}"/>
              </a:ext>
            </a:extLst>
          </p:cNvPr>
          <p:cNvSpPr/>
          <p:nvPr/>
        </p:nvSpPr>
        <p:spPr>
          <a:xfrm>
            <a:off x="329166" y="2064557"/>
            <a:ext cx="4133850" cy="1569660"/>
          </a:xfrm>
          <a:prstGeom prst="rect">
            <a:avLst/>
          </a:prstGeom>
        </p:spPr>
        <p:txBody>
          <a:bodyPr wrap="square">
            <a:spAutoFit/>
          </a:bodyPr>
          <a:lstStyle/>
          <a:p>
            <a:r>
              <a:rPr lang="fr-FR" sz="2400" dirty="0"/>
              <a:t>« Les rapporteurs doivent en 5 minutes présenter les conclusions de leur groupe. »</a:t>
            </a:r>
          </a:p>
        </p:txBody>
      </p:sp>
    </p:spTree>
    <p:extLst>
      <p:ext uri="{BB962C8B-B14F-4D97-AF65-F5344CB8AC3E}">
        <p14:creationId xmlns:p14="http://schemas.microsoft.com/office/powerpoint/2010/main" val="57859223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89330F-8F6C-451F-B474-42C12FEF873B}"/>
              </a:ext>
            </a:extLst>
          </p:cNvPr>
          <p:cNvSpPr>
            <a:spLocks noGrp="1"/>
          </p:cNvSpPr>
          <p:nvPr>
            <p:ph type="title"/>
          </p:nvPr>
        </p:nvSpPr>
        <p:spPr>
          <a:xfrm>
            <a:off x="152780" y="-8247"/>
            <a:ext cx="11500956" cy="581340"/>
          </a:xfrm>
        </p:spPr>
        <p:txBody>
          <a:bodyPr>
            <a:normAutofit fontScale="90000"/>
          </a:bodyPr>
          <a:lstStyle/>
          <a:p>
            <a:r>
              <a:rPr lang="fr-FR" dirty="0"/>
              <a:t>Formulaire d’évaluation des participants</a:t>
            </a:r>
            <a:endParaRPr lang="en-US" dirty="0"/>
          </a:p>
        </p:txBody>
      </p:sp>
      <p:sp>
        <p:nvSpPr>
          <p:cNvPr id="4" name="Date Placeholder 3">
            <a:extLst>
              <a:ext uri="{FF2B5EF4-FFF2-40B4-BE49-F238E27FC236}">
                <a16:creationId xmlns:a16="http://schemas.microsoft.com/office/drawing/2014/main" id="{38AF6609-EB6A-404F-AE07-77BA3F8C38EC}"/>
              </a:ext>
            </a:extLst>
          </p:cNvPr>
          <p:cNvSpPr>
            <a:spLocks noGrp="1"/>
          </p:cNvSpPr>
          <p:nvPr>
            <p:ph type="dt" sz="half" idx="10"/>
          </p:nvPr>
        </p:nvSpPr>
        <p:spPr/>
        <p:txBody>
          <a:bodyPr/>
          <a:lstStyle/>
          <a:p>
            <a:fld id="{7EA682B2-33C9-4D4F-9A18-C7D5F7FE2751}" type="datetime3">
              <a:rPr lang="en-US" smtClean="0"/>
              <a:t>4 January 2021</a:t>
            </a:fld>
            <a:endParaRPr lang="en-US"/>
          </a:p>
        </p:txBody>
      </p:sp>
      <p:sp>
        <p:nvSpPr>
          <p:cNvPr id="5" name="Rectangle 4">
            <a:extLst>
              <a:ext uri="{FF2B5EF4-FFF2-40B4-BE49-F238E27FC236}">
                <a16:creationId xmlns:a16="http://schemas.microsoft.com/office/drawing/2014/main" id="{C62B40BA-F069-46EB-80AD-1DA680739316}"/>
              </a:ext>
            </a:extLst>
          </p:cNvPr>
          <p:cNvSpPr/>
          <p:nvPr/>
        </p:nvSpPr>
        <p:spPr>
          <a:xfrm>
            <a:off x="6172765" y="2184611"/>
            <a:ext cx="4799463" cy="2246769"/>
          </a:xfrm>
          <a:prstGeom prst="rect">
            <a:avLst/>
          </a:prstGeom>
        </p:spPr>
        <p:txBody>
          <a:bodyPr wrap="square">
            <a:spAutoFit/>
          </a:bodyPr>
          <a:lstStyle/>
          <a:p>
            <a:pPr>
              <a:spcAft>
                <a:spcPts val="800"/>
              </a:spcAft>
            </a:pPr>
            <a:r>
              <a:rPr lang="fr-FR" sz="2800" i="1" dirty="0">
                <a:latin typeface="Arial" panose="020B0604020202020204" pitchFamily="34" charset="0"/>
                <a:ea typeface="Calibri" panose="020F0502020204030204" pitchFamily="34" charset="0"/>
              </a:rPr>
              <a:t>Vos </a:t>
            </a:r>
            <a:r>
              <a:rPr lang="fr-FR" sz="2800" i="1" dirty="0">
                <a:latin typeface="Arial" panose="020B0604020202020204" pitchFamily="34" charset="0"/>
                <a:ea typeface="Calibri" panose="020F0502020204030204" pitchFamily="34" charset="0"/>
                <a:hlinkClick r:id="rId3"/>
              </a:rPr>
              <a:t>commentaires</a:t>
            </a:r>
            <a:r>
              <a:rPr lang="en-US" sz="2800" i="1" dirty="0">
                <a:latin typeface="Arial" panose="020B0604020202020204" pitchFamily="34" charset="0"/>
                <a:ea typeface="Calibri" panose="020F0502020204030204" pitchFamily="34" charset="0"/>
                <a:hlinkClick r:id="rId3"/>
              </a:rPr>
              <a:t> </a:t>
            </a:r>
            <a:r>
              <a:rPr lang="fr-FR" sz="2800" i="1" dirty="0">
                <a:latin typeface="Arial" panose="020B0604020202020204" pitchFamily="34" charset="0"/>
                <a:ea typeface="Calibri" panose="020F0502020204030204" pitchFamily="34" charset="0"/>
              </a:rPr>
              <a:t>nous aideront à maintenir et à améliorer la qualité et la pertinence des futurs exercices de simulation</a:t>
            </a:r>
            <a:r>
              <a:rPr lang="en-US" sz="2800" i="1" dirty="0">
                <a:latin typeface="Arial" panose="020B0604020202020204" pitchFamily="34" charset="0"/>
                <a:ea typeface="Calibri" panose="020F0502020204030204" pitchFamily="34" charset="0"/>
              </a:rPr>
              <a:t>.</a:t>
            </a:r>
            <a:endParaRPr lang="en-US" sz="3200" dirty="0">
              <a:effectLst/>
              <a:latin typeface="Arial" panose="020B0604020202020204" pitchFamily="34" charset="0"/>
              <a:ea typeface="Calibri" panose="020F0502020204030204" pitchFamily="34" charset="0"/>
            </a:endParaRPr>
          </a:p>
        </p:txBody>
      </p:sp>
      <p:grpSp>
        <p:nvGrpSpPr>
          <p:cNvPr id="9" name="Group 8">
            <a:extLst>
              <a:ext uri="{FF2B5EF4-FFF2-40B4-BE49-F238E27FC236}">
                <a16:creationId xmlns:a16="http://schemas.microsoft.com/office/drawing/2014/main" id="{2B3E6510-CC81-4105-9D35-20E4BF56DD55}"/>
              </a:ext>
            </a:extLst>
          </p:cNvPr>
          <p:cNvGrpSpPr/>
          <p:nvPr/>
        </p:nvGrpSpPr>
        <p:grpSpPr>
          <a:xfrm>
            <a:off x="7730214" y="4687651"/>
            <a:ext cx="1677760" cy="749356"/>
            <a:chOff x="9978391" y="5342554"/>
            <a:chExt cx="1677760" cy="749356"/>
          </a:xfrm>
        </p:grpSpPr>
        <p:pic>
          <p:nvPicPr>
            <p:cNvPr id="13" name="Picture 12">
              <a:extLst>
                <a:ext uri="{FF2B5EF4-FFF2-40B4-BE49-F238E27FC236}">
                  <a16:creationId xmlns:a16="http://schemas.microsoft.com/office/drawing/2014/main" id="{973EC829-C3FA-4328-99AA-B40E0032AAF7}"/>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9978391" y="5342554"/>
              <a:ext cx="784098" cy="749356"/>
            </a:xfrm>
            <a:prstGeom prst="rect">
              <a:avLst/>
            </a:prstGeom>
          </p:spPr>
        </p:pic>
        <p:sp>
          <p:nvSpPr>
            <p:cNvPr id="14" name="TextBox 13">
              <a:extLst>
                <a:ext uri="{FF2B5EF4-FFF2-40B4-BE49-F238E27FC236}">
                  <a16:creationId xmlns:a16="http://schemas.microsoft.com/office/drawing/2014/main" id="{CC1F5717-065B-4919-AD00-736B6FD64B1C}"/>
                </a:ext>
              </a:extLst>
            </p:cNvPr>
            <p:cNvSpPr txBox="1"/>
            <p:nvPr/>
          </p:nvSpPr>
          <p:spPr>
            <a:xfrm>
              <a:off x="10668380" y="5522976"/>
              <a:ext cx="987771" cy="461665"/>
            </a:xfrm>
            <a:prstGeom prst="rect">
              <a:avLst/>
            </a:prstGeom>
            <a:noFill/>
          </p:spPr>
          <p:txBody>
            <a:bodyPr wrap="none" rtlCol="0">
              <a:spAutoFit/>
            </a:bodyPr>
            <a:lstStyle/>
            <a:p>
              <a:pPr algn="l">
                <a:spcBef>
                  <a:spcPts val="700"/>
                </a:spcBef>
                <a:buClr>
                  <a:srgbClr val="DD8047"/>
                </a:buClr>
                <a:buSzPct val="60000"/>
              </a:pPr>
              <a:r>
                <a:rPr lang="en-US" sz="2400" b="1" dirty="0">
                  <a:solidFill>
                    <a:srgbClr val="0070C0"/>
                  </a:solidFill>
                  <a:latin typeface="+mj-lt"/>
                  <a:cs typeface="Calibri" panose="020F0502020204030204" pitchFamily="34" charset="0"/>
                </a:rPr>
                <a:t>5 min</a:t>
              </a:r>
            </a:p>
          </p:txBody>
        </p:sp>
      </p:grpSp>
      <p:pic>
        <p:nvPicPr>
          <p:cNvPr id="10" name="Image 9" descr="Publications | Strategic Partnership for IHR and Health Security (SPH)">
            <a:extLst>
              <a:ext uri="{FF2B5EF4-FFF2-40B4-BE49-F238E27FC236}">
                <a16:creationId xmlns:a16="http://schemas.microsoft.com/office/drawing/2014/main" id="{473F88C9-E7B7-4FC2-970D-48E2B38B1C03}"/>
              </a:ext>
            </a:extLst>
          </p:cNvPr>
          <p:cNvPicPr/>
          <p:nvPr/>
        </p:nvPicPr>
        <p:blipFill>
          <a:blip r:embed="rId5">
            <a:extLst>
              <a:ext uri="{28A0092B-C50C-407E-A947-70E740481C1C}">
                <a14:useLocalDpi xmlns:a14="http://schemas.microsoft.com/office/drawing/2010/main" val="0"/>
              </a:ext>
            </a:extLst>
          </a:blip>
          <a:srcRect/>
          <a:stretch>
            <a:fillRect/>
          </a:stretch>
        </p:blipFill>
        <p:spPr bwMode="auto">
          <a:xfrm>
            <a:off x="630622" y="875763"/>
            <a:ext cx="5065986" cy="5396247"/>
          </a:xfrm>
          <a:prstGeom prst="rect">
            <a:avLst/>
          </a:prstGeom>
          <a:noFill/>
          <a:ln>
            <a:noFill/>
          </a:ln>
        </p:spPr>
      </p:pic>
    </p:spTree>
    <p:extLst>
      <p:ext uri="{BB962C8B-B14F-4D97-AF65-F5344CB8AC3E}">
        <p14:creationId xmlns:p14="http://schemas.microsoft.com/office/powerpoint/2010/main" val="280155225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89330F-8F6C-451F-B474-42C12FEF873B}"/>
              </a:ext>
            </a:extLst>
          </p:cNvPr>
          <p:cNvSpPr>
            <a:spLocks noGrp="1"/>
          </p:cNvSpPr>
          <p:nvPr>
            <p:ph type="title"/>
          </p:nvPr>
        </p:nvSpPr>
        <p:spPr/>
        <p:txBody>
          <a:bodyPr>
            <a:normAutofit fontScale="90000"/>
          </a:bodyPr>
          <a:lstStyle/>
          <a:p>
            <a:r>
              <a:rPr lang="fr-FR" dirty="0"/>
              <a:t>Synthèse et prochaines étapes</a:t>
            </a:r>
          </a:p>
        </p:txBody>
      </p:sp>
      <p:sp>
        <p:nvSpPr>
          <p:cNvPr id="4" name="Date Placeholder 3">
            <a:extLst>
              <a:ext uri="{FF2B5EF4-FFF2-40B4-BE49-F238E27FC236}">
                <a16:creationId xmlns:a16="http://schemas.microsoft.com/office/drawing/2014/main" id="{38AF6609-EB6A-404F-AE07-77BA3F8C38EC}"/>
              </a:ext>
            </a:extLst>
          </p:cNvPr>
          <p:cNvSpPr>
            <a:spLocks noGrp="1"/>
          </p:cNvSpPr>
          <p:nvPr>
            <p:ph type="dt" sz="half" idx="10"/>
          </p:nvPr>
        </p:nvSpPr>
        <p:spPr/>
        <p:txBody>
          <a:bodyPr/>
          <a:lstStyle/>
          <a:p>
            <a:fld id="{7EA682B2-33C9-4D4F-9A18-C7D5F7FE2751}" type="datetime3">
              <a:rPr lang="en-US" smtClean="0"/>
              <a:t>4 January 2021</a:t>
            </a:fld>
            <a:endParaRPr lang="en-US"/>
          </a:p>
        </p:txBody>
      </p:sp>
      <p:pic>
        <p:nvPicPr>
          <p:cNvPr id="7" name="Picture 6">
            <a:extLst>
              <a:ext uri="{FF2B5EF4-FFF2-40B4-BE49-F238E27FC236}">
                <a16:creationId xmlns:a16="http://schemas.microsoft.com/office/drawing/2014/main" id="{7200FD45-150F-4024-82DC-29A8CF80CB9D}"/>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rot="419557">
            <a:off x="1928217" y="1162881"/>
            <a:ext cx="7850404" cy="4500941"/>
          </a:xfrm>
          <a:prstGeom prst="rect">
            <a:avLst/>
          </a:prstGeom>
        </p:spPr>
      </p:pic>
      <p:sp>
        <p:nvSpPr>
          <p:cNvPr id="8" name="TextBox 7">
            <a:extLst>
              <a:ext uri="{FF2B5EF4-FFF2-40B4-BE49-F238E27FC236}">
                <a16:creationId xmlns:a16="http://schemas.microsoft.com/office/drawing/2014/main" id="{0E46B248-6FCC-4C4D-B5C7-8F13B04B80AF}"/>
              </a:ext>
            </a:extLst>
          </p:cNvPr>
          <p:cNvSpPr txBox="1"/>
          <p:nvPr/>
        </p:nvSpPr>
        <p:spPr>
          <a:xfrm>
            <a:off x="1878508" y="4578825"/>
            <a:ext cx="7949821" cy="646331"/>
          </a:xfrm>
          <a:prstGeom prst="rect">
            <a:avLst/>
          </a:prstGeom>
          <a:noFill/>
        </p:spPr>
        <p:txBody>
          <a:bodyPr wrap="square" rtlCol="0">
            <a:spAutoFit/>
          </a:bodyPr>
          <a:lstStyle/>
          <a:p>
            <a:pPr algn="ctr">
              <a:spcBef>
                <a:spcPts val="700"/>
              </a:spcBef>
              <a:buClr>
                <a:srgbClr val="DD8047"/>
              </a:buClr>
              <a:buSzPct val="60000"/>
            </a:pPr>
            <a:r>
              <a:rPr lang="en-US" sz="3600" b="1" dirty="0">
                <a:solidFill>
                  <a:srgbClr val="0070C0"/>
                </a:solidFill>
                <a:latin typeface="+mj-lt"/>
                <a:cs typeface="Calibri" panose="020F0502020204030204" pitchFamily="34" charset="0"/>
              </a:rPr>
              <a:t>PROCHAINES ÉTAPES</a:t>
            </a:r>
          </a:p>
        </p:txBody>
      </p:sp>
    </p:spTree>
    <p:extLst>
      <p:ext uri="{BB962C8B-B14F-4D97-AF65-F5344CB8AC3E}">
        <p14:creationId xmlns:p14="http://schemas.microsoft.com/office/powerpoint/2010/main" val="297911375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9772BCF9-0B8D-4074-9436-701BDD2B6BFF}"/>
              </a:ext>
            </a:extLst>
          </p:cNvPr>
          <p:cNvSpPr/>
          <p:nvPr/>
        </p:nvSpPr>
        <p:spPr>
          <a:xfrm>
            <a:off x="0" y="3773606"/>
            <a:ext cx="12192000" cy="2893325"/>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t"/>
          <a:lstStyle/>
          <a:p>
            <a:pPr algn="ctr">
              <a:lnSpc>
                <a:spcPct val="150000"/>
              </a:lnSpc>
            </a:pPr>
            <a:r>
              <a:rPr lang="en-US" sz="2400" b="1" dirty="0">
                <a:solidFill>
                  <a:schemeClr val="bg1"/>
                </a:solidFill>
              </a:rPr>
              <a:t>RESSOURCES OMS</a:t>
            </a:r>
          </a:p>
        </p:txBody>
      </p:sp>
      <p:sp>
        <p:nvSpPr>
          <p:cNvPr id="10" name="TextBox 9">
            <a:extLst>
              <a:ext uri="{FF2B5EF4-FFF2-40B4-BE49-F238E27FC236}">
                <a16:creationId xmlns:a16="http://schemas.microsoft.com/office/drawing/2014/main" id="{04F2AF43-6C07-4B87-BFC4-B1B98FDD4CAF}"/>
              </a:ext>
            </a:extLst>
          </p:cNvPr>
          <p:cNvSpPr txBox="1"/>
          <p:nvPr/>
        </p:nvSpPr>
        <p:spPr>
          <a:xfrm>
            <a:off x="0" y="-101525"/>
            <a:ext cx="12192000" cy="830997"/>
          </a:xfrm>
          <a:prstGeom prst="rect">
            <a:avLst/>
          </a:prstGeom>
          <a:noFill/>
        </p:spPr>
        <p:txBody>
          <a:bodyPr wrap="square" rtlCol="0">
            <a:spAutoFit/>
          </a:bodyPr>
          <a:lstStyle/>
          <a:p>
            <a:pPr algn="ctr">
              <a:spcBef>
                <a:spcPts val="700"/>
              </a:spcBef>
              <a:buClr>
                <a:srgbClr val="DD8047"/>
              </a:buClr>
              <a:buSzPct val="60000"/>
            </a:pPr>
            <a:r>
              <a:rPr lang="en-US" sz="4800" b="1" dirty="0">
                <a:solidFill>
                  <a:schemeClr val="bg1"/>
                </a:solidFill>
                <a:latin typeface="+mj-lt"/>
                <a:cs typeface="Calibri" panose="020F0502020204030204" pitchFamily="34" charset="0"/>
              </a:rPr>
              <a:t>MERCI !</a:t>
            </a:r>
          </a:p>
        </p:txBody>
      </p:sp>
      <p:sp>
        <p:nvSpPr>
          <p:cNvPr id="13" name="Rectangle: Rounded Corners 12">
            <a:extLst>
              <a:ext uri="{FF2B5EF4-FFF2-40B4-BE49-F238E27FC236}">
                <a16:creationId xmlns:a16="http://schemas.microsoft.com/office/drawing/2014/main" id="{C11B9C60-02FC-41E8-B2BE-53DD780C3CA3}"/>
              </a:ext>
            </a:extLst>
          </p:cNvPr>
          <p:cNvSpPr/>
          <p:nvPr/>
        </p:nvSpPr>
        <p:spPr>
          <a:xfrm>
            <a:off x="915608" y="4381796"/>
            <a:ext cx="2917694" cy="2153780"/>
          </a:xfrm>
          <a:prstGeom prst="roundRect">
            <a:avLst/>
          </a:prstGeom>
          <a:solidFill>
            <a:schemeClr val="bg1"/>
          </a:solidFill>
          <a:effectLst>
            <a:innerShdw blurRad="63500" dist="50800" dir="18900000">
              <a:prstClr val="black">
                <a:alpha val="50000"/>
              </a:prstClr>
            </a:innerShdw>
          </a:effectLst>
        </p:spPr>
        <p:txBody>
          <a:bodyPr wrap="square">
            <a:noAutofit/>
          </a:bodyPr>
          <a:lstStyle/>
          <a:p>
            <a:pPr algn="ctr"/>
            <a:r>
              <a:rPr lang="fr-FR" sz="1600" b="1" dirty="0"/>
              <a:t>Page Web OMS sur l’urgence </a:t>
            </a:r>
            <a:r>
              <a:rPr lang="fr-FR" b="1" dirty="0"/>
              <a:t>COVID-19</a:t>
            </a:r>
          </a:p>
        </p:txBody>
      </p:sp>
      <p:pic>
        <p:nvPicPr>
          <p:cNvPr id="9" name="Picture 8">
            <a:hlinkClick r:id="rId3"/>
            <a:extLst>
              <a:ext uri="{FF2B5EF4-FFF2-40B4-BE49-F238E27FC236}">
                <a16:creationId xmlns:a16="http://schemas.microsoft.com/office/drawing/2014/main" id="{73E02E2C-30C2-49FA-8399-05DC2B895B5E}"/>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950782" y="5064618"/>
            <a:ext cx="1043875" cy="1088555"/>
          </a:xfrm>
          <a:prstGeom prst="rect">
            <a:avLst/>
          </a:prstGeom>
        </p:spPr>
      </p:pic>
      <p:sp>
        <p:nvSpPr>
          <p:cNvPr id="18" name="TextBox 17">
            <a:extLst>
              <a:ext uri="{FF2B5EF4-FFF2-40B4-BE49-F238E27FC236}">
                <a16:creationId xmlns:a16="http://schemas.microsoft.com/office/drawing/2014/main" id="{E23129EC-78FD-42DC-A2CC-588997984439}"/>
              </a:ext>
            </a:extLst>
          </p:cNvPr>
          <p:cNvSpPr txBox="1"/>
          <p:nvPr/>
        </p:nvSpPr>
        <p:spPr>
          <a:xfrm>
            <a:off x="1322962" y="6227799"/>
            <a:ext cx="2270790" cy="307777"/>
          </a:xfrm>
          <a:prstGeom prst="rect">
            <a:avLst/>
          </a:prstGeom>
          <a:noFill/>
        </p:spPr>
        <p:txBody>
          <a:bodyPr wrap="square" rtlCol="0">
            <a:spAutoFit/>
          </a:bodyPr>
          <a:lstStyle/>
          <a:p>
            <a:pPr algn="ctr">
              <a:spcBef>
                <a:spcPts val="700"/>
              </a:spcBef>
              <a:buClr>
                <a:srgbClr val="DD8047"/>
              </a:buClr>
              <a:buSzPct val="60000"/>
            </a:pPr>
            <a:r>
              <a:rPr lang="fr-FR" sz="1400" b="1" dirty="0">
                <a:solidFill>
                  <a:srgbClr val="0070C0"/>
                </a:solidFill>
                <a:latin typeface="+mj-lt"/>
                <a:cs typeface="Calibri" panose="020F0502020204030204" pitchFamily="34" charset="0"/>
              </a:rPr>
              <a:t>Scannez ou cliquez</a:t>
            </a:r>
          </a:p>
        </p:txBody>
      </p:sp>
      <p:sp>
        <p:nvSpPr>
          <p:cNvPr id="2" name="TextBox 1">
            <a:extLst>
              <a:ext uri="{FF2B5EF4-FFF2-40B4-BE49-F238E27FC236}">
                <a16:creationId xmlns:a16="http://schemas.microsoft.com/office/drawing/2014/main" id="{792C72D7-0DB3-47B6-ACCD-3268695FBC1A}"/>
              </a:ext>
            </a:extLst>
          </p:cNvPr>
          <p:cNvSpPr txBox="1"/>
          <p:nvPr/>
        </p:nvSpPr>
        <p:spPr>
          <a:xfrm>
            <a:off x="0" y="665919"/>
            <a:ext cx="12192000" cy="3152145"/>
          </a:xfrm>
          <a:prstGeom prst="rect">
            <a:avLst/>
          </a:prstGeom>
          <a:noFill/>
        </p:spPr>
        <p:txBody>
          <a:bodyPr wrap="square" lIns="91440" tIns="45720" rIns="91440" bIns="45720" rtlCol="0" anchor="t">
            <a:spAutoFit/>
          </a:bodyPr>
          <a:lstStyle/>
          <a:p>
            <a:pPr algn="ctr">
              <a:spcBef>
                <a:spcPts val="700"/>
              </a:spcBef>
              <a:buClr>
                <a:srgbClr val="DD8047"/>
              </a:buClr>
              <a:buSzPct val="60000"/>
            </a:pPr>
            <a:r>
              <a:rPr lang="fr-FR" sz="2400" b="1" dirty="0">
                <a:solidFill>
                  <a:srgbClr val="0070C0"/>
                </a:solidFill>
                <a:latin typeface="+mj-lt"/>
                <a:cs typeface="Calibri"/>
              </a:rPr>
              <a:t>Pour tout soutien technique pour les exercices de simulation, veuillez contacter votre point focal au bureau de pays ou au bureau régional de l’OMS </a:t>
            </a:r>
            <a:r>
              <a:rPr lang="en-US" sz="2400" b="1" dirty="0">
                <a:solidFill>
                  <a:srgbClr val="0070C0"/>
                </a:solidFill>
                <a:latin typeface="+mj-lt"/>
                <a:cs typeface="Calibri"/>
              </a:rPr>
              <a:t>:</a:t>
            </a:r>
          </a:p>
          <a:p>
            <a:pPr>
              <a:spcBef>
                <a:spcPts val="700"/>
              </a:spcBef>
              <a:buClr>
                <a:srgbClr val="DD8047"/>
              </a:buClr>
              <a:buSzPct val="60000"/>
            </a:pPr>
            <a:r>
              <a:rPr lang="en-US" sz="2000" b="1" dirty="0">
                <a:solidFill>
                  <a:srgbClr val="0070C0"/>
                </a:solidFill>
                <a:latin typeface="+mj-lt"/>
                <a:cs typeface="Calibri"/>
              </a:rPr>
              <a:t>				</a:t>
            </a:r>
            <a:r>
              <a:rPr lang="en-US" b="1" dirty="0">
                <a:solidFill>
                  <a:srgbClr val="0070C0"/>
                </a:solidFill>
                <a:latin typeface="+mj-lt"/>
                <a:cs typeface="Calibri"/>
              </a:rPr>
              <a:t>AFRO : 		</a:t>
            </a:r>
            <a:r>
              <a:rPr lang="en-US" b="1" dirty="0">
                <a:solidFill>
                  <a:srgbClr val="0070C0"/>
                </a:solidFill>
                <a:latin typeface="+mj-lt"/>
                <a:cs typeface="Calibri"/>
                <a:hlinkClick r:id="rId5"/>
              </a:rPr>
              <a:t>stephenm@who.int</a:t>
            </a:r>
            <a:r>
              <a:rPr lang="en-US" b="1" dirty="0">
                <a:solidFill>
                  <a:srgbClr val="0070C0"/>
                </a:solidFill>
                <a:latin typeface="+mj-lt"/>
                <a:cs typeface="Calibri"/>
              </a:rPr>
              <a:t>  </a:t>
            </a:r>
          </a:p>
          <a:p>
            <a:pPr>
              <a:spcBef>
                <a:spcPts val="700"/>
              </a:spcBef>
              <a:buClr>
                <a:srgbClr val="DD8047"/>
              </a:buClr>
              <a:buSzPct val="60000"/>
            </a:pPr>
            <a:r>
              <a:rPr lang="en-US" b="1" dirty="0">
                <a:solidFill>
                  <a:srgbClr val="0070C0"/>
                </a:solidFill>
                <a:latin typeface="+mj-lt"/>
                <a:cs typeface="Calibri"/>
              </a:rPr>
              <a:t>				EMRO : 		</a:t>
            </a:r>
            <a:r>
              <a:rPr lang="en-US" b="1" dirty="0">
                <a:solidFill>
                  <a:srgbClr val="0070C0"/>
                </a:solidFill>
                <a:latin typeface="+mj-lt"/>
                <a:cs typeface="Calibri"/>
                <a:hlinkClick r:id="rId6"/>
              </a:rPr>
              <a:t>samhourid@who.int</a:t>
            </a:r>
            <a:r>
              <a:rPr lang="en-US" b="1" dirty="0">
                <a:solidFill>
                  <a:srgbClr val="0070C0"/>
                </a:solidFill>
                <a:latin typeface="+mj-lt"/>
                <a:cs typeface="Calibri"/>
              </a:rPr>
              <a:t>  </a:t>
            </a:r>
            <a:endParaRPr lang="en-US" b="1" dirty="0">
              <a:solidFill>
                <a:srgbClr val="0070C0"/>
              </a:solidFill>
              <a:latin typeface="+mj-lt"/>
              <a:cs typeface="Calibri" panose="020F0502020204030204" pitchFamily="34" charset="0"/>
            </a:endParaRPr>
          </a:p>
          <a:p>
            <a:pPr>
              <a:spcBef>
                <a:spcPts val="700"/>
              </a:spcBef>
              <a:buClr>
                <a:srgbClr val="DD8047"/>
              </a:buClr>
              <a:buSzPct val="60000"/>
            </a:pPr>
            <a:r>
              <a:rPr lang="en-US" b="1" dirty="0">
                <a:solidFill>
                  <a:srgbClr val="0070C0"/>
                </a:solidFill>
                <a:latin typeface="+mj-lt"/>
                <a:cs typeface="Calibri"/>
              </a:rPr>
              <a:t>				EURO : 		</a:t>
            </a:r>
            <a:r>
              <a:rPr lang="en-US" b="1" dirty="0">
                <a:solidFill>
                  <a:srgbClr val="0070C0"/>
                </a:solidFill>
                <a:latin typeface="+mj-lt"/>
                <a:cs typeface="Calibri"/>
                <a:hlinkClick r:id="rId7"/>
              </a:rPr>
              <a:t>schmidtt@who.int</a:t>
            </a:r>
            <a:r>
              <a:rPr lang="en-US" b="1" dirty="0">
                <a:solidFill>
                  <a:srgbClr val="0070C0"/>
                </a:solidFill>
                <a:latin typeface="+mj-lt"/>
                <a:cs typeface="Calibri"/>
              </a:rPr>
              <a:t> ; </a:t>
            </a:r>
            <a:r>
              <a:rPr lang="en-US" b="1" dirty="0">
                <a:solidFill>
                  <a:srgbClr val="0070C0"/>
                </a:solidFill>
                <a:latin typeface="+mj-lt"/>
                <a:cs typeface="Calibri"/>
                <a:hlinkClick r:id="rId8"/>
              </a:rPr>
              <a:t>rashforda@who.int</a:t>
            </a:r>
            <a:r>
              <a:rPr lang="en-US" b="1" dirty="0">
                <a:solidFill>
                  <a:srgbClr val="0070C0"/>
                </a:solidFill>
                <a:latin typeface="+mj-lt"/>
                <a:cs typeface="Calibri"/>
              </a:rPr>
              <a:t> </a:t>
            </a:r>
            <a:endParaRPr lang="en-US" b="1" dirty="0">
              <a:solidFill>
                <a:srgbClr val="0070C0"/>
              </a:solidFill>
              <a:latin typeface="+mj-lt"/>
              <a:cs typeface="Calibri" panose="020F0502020204030204" pitchFamily="34" charset="0"/>
            </a:endParaRPr>
          </a:p>
          <a:p>
            <a:pPr>
              <a:spcBef>
                <a:spcPts val="700"/>
              </a:spcBef>
              <a:buClr>
                <a:srgbClr val="DD8047"/>
              </a:buClr>
              <a:buSzPct val="60000"/>
            </a:pPr>
            <a:r>
              <a:rPr lang="en-US" b="1" dirty="0">
                <a:solidFill>
                  <a:srgbClr val="0070C0"/>
                </a:solidFill>
                <a:latin typeface="+mj-lt"/>
                <a:cs typeface="Calibri"/>
              </a:rPr>
              <a:t>				OPS : 		</a:t>
            </a:r>
            <a:r>
              <a:rPr lang="en-US" b="1" dirty="0">
                <a:solidFill>
                  <a:srgbClr val="0070C0"/>
                </a:solidFill>
                <a:latin typeface="+mj-lt"/>
                <a:cs typeface="Calibri"/>
                <a:hlinkClick r:id="rId9"/>
              </a:rPr>
              <a:t>andragro@paho.org</a:t>
            </a:r>
            <a:r>
              <a:rPr lang="en-US" b="1" dirty="0">
                <a:solidFill>
                  <a:srgbClr val="0070C0"/>
                </a:solidFill>
                <a:latin typeface="+mj-lt"/>
                <a:cs typeface="Calibri"/>
              </a:rPr>
              <a:t> </a:t>
            </a:r>
            <a:endParaRPr lang="en-US" b="1" dirty="0">
              <a:solidFill>
                <a:srgbClr val="0070C0"/>
              </a:solidFill>
              <a:latin typeface="+mj-lt"/>
              <a:cs typeface="Calibri" panose="020F0502020204030204" pitchFamily="34" charset="0"/>
            </a:endParaRPr>
          </a:p>
          <a:p>
            <a:pPr>
              <a:spcBef>
                <a:spcPts val="700"/>
              </a:spcBef>
              <a:buClr>
                <a:srgbClr val="DD8047"/>
              </a:buClr>
              <a:buSzPct val="60000"/>
            </a:pPr>
            <a:r>
              <a:rPr lang="en-US" b="1" dirty="0">
                <a:solidFill>
                  <a:srgbClr val="0070C0"/>
                </a:solidFill>
                <a:latin typeface="+mj-lt"/>
                <a:cs typeface="Calibri"/>
              </a:rPr>
              <a:t>				SEARO : 	</a:t>
            </a:r>
            <a:r>
              <a:rPr lang="en-US" b="1" dirty="0">
                <a:ea typeface="+mn-lt"/>
                <a:cs typeface="+mn-lt"/>
                <a:hlinkClick r:id="rId10"/>
              </a:rPr>
              <a:t>katom@who.int</a:t>
            </a:r>
            <a:r>
              <a:rPr lang="en-US" b="1" dirty="0">
                <a:ea typeface="+mn-lt"/>
                <a:cs typeface="+mn-lt"/>
              </a:rPr>
              <a:t> ; </a:t>
            </a:r>
            <a:r>
              <a:rPr lang="en-US" b="1" dirty="0">
                <a:solidFill>
                  <a:srgbClr val="0070C0"/>
                </a:solidFill>
                <a:ea typeface="+mn-lt"/>
                <a:cs typeface="Calibri"/>
                <a:hlinkClick r:id="rId11"/>
              </a:rPr>
              <a:t>htikem</a:t>
            </a:r>
            <a:r>
              <a:rPr lang="en-US" b="1" dirty="0">
                <a:solidFill>
                  <a:srgbClr val="0070C0"/>
                </a:solidFill>
                <a:latin typeface="+mj-lt"/>
                <a:cs typeface="Calibri"/>
                <a:hlinkClick r:id="rId11"/>
              </a:rPr>
              <a:t>@who.int</a:t>
            </a:r>
            <a:r>
              <a:rPr lang="en-US" b="1" dirty="0">
                <a:solidFill>
                  <a:srgbClr val="0070C0"/>
                </a:solidFill>
                <a:latin typeface="+mj-lt"/>
                <a:cs typeface="Calibri"/>
              </a:rPr>
              <a:t>  </a:t>
            </a:r>
            <a:endParaRPr lang="en-US" b="1" dirty="0">
              <a:solidFill>
                <a:srgbClr val="0070C0"/>
              </a:solidFill>
              <a:latin typeface="+mj-lt"/>
              <a:cs typeface="Calibri" panose="020F0502020204030204" pitchFamily="34" charset="0"/>
            </a:endParaRPr>
          </a:p>
          <a:p>
            <a:pPr>
              <a:spcBef>
                <a:spcPts val="700"/>
              </a:spcBef>
              <a:buClr>
                <a:srgbClr val="DD8047"/>
              </a:buClr>
              <a:buSzPct val="60000"/>
            </a:pPr>
            <a:r>
              <a:rPr lang="en-US" b="1" dirty="0">
                <a:solidFill>
                  <a:srgbClr val="0070C0"/>
                </a:solidFill>
                <a:latin typeface="+mj-lt"/>
                <a:cs typeface="Calibri"/>
              </a:rPr>
              <a:t>				WPRO : 	</a:t>
            </a:r>
            <a:r>
              <a:rPr lang="en-US" b="1" dirty="0">
                <a:solidFill>
                  <a:srgbClr val="0070C0"/>
                </a:solidFill>
                <a:latin typeface="+mj-lt"/>
                <a:cs typeface="Calibri"/>
                <a:hlinkClick r:id="rId12"/>
              </a:rPr>
              <a:t>eshofoniea@who.int</a:t>
            </a:r>
            <a:r>
              <a:rPr lang="en-US" b="1" dirty="0">
                <a:solidFill>
                  <a:srgbClr val="0070C0"/>
                </a:solidFill>
                <a:latin typeface="+mj-lt"/>
                <a:cs typeface="Calibri"/>
              </a:rPr>
              <a:t>;  </a:t>
            </a:r>
            <a:endParaRPr lang="en-GB" b="1" dirty="0">
              <a:solidFill>
                <a:srgbClr val="0070C0"/>
              </a:solidFill>
              <a:latin typeface="+mj-lt"/>
              <a:cs typeface="Calibri" panose="020F0502020204030204" pitchFamily="34" charset="0"/>
            </a:endParaRPr>
          </a:p>
        </p:txBody>
      </p:sp>
      <p:sp>
        <p:nvSpPr>
          <p:cNvPr id="15" name="Rectangle: Rounded Corners 14">
            <a:extLst>
              <a:ext uri="{FF2B5EF4-FFF2-40B4-BE49-F238E27FC236}">
                <a16:creationId xmlns:a16="http://schemas.microsoft.com/office/drawing/2014/main" id="{8C6D610C-26D0-4FA3-8062-200749C0C412}"/>
              </a:ext>
            </a:extLst>
          </p:cNvPr>
          <p:cNvSpPr/>
          <p:nvPr/>
        </p:nvSpPr>
        <p:spPr>
          <a:xfrm>
            <a:off x="4630969" y="4381796"/>
            <a:ext cx="2917695" cy="2153780"/>
          </a:xfrm>
          <a:prstGeom prst="roundRect">
            <a:avLst/>
          </a:prstGeom>
          <a:solidFill>
            <a:schemeClr val="bg1"/>
          </a:solidFill>
          <a:effectLst>
            <a:innerShdw blurRad="63500" dist="50800" dir="18900000">
              <a:prstClr val="black">
                <a:alpha val="50000"/>
              </a:prstClr>
            </a:innerShdw>
          </a:effectLst>
        </p:spPr>
        <p:txBody>
          <a:bodyPr wrap="square">
            <a:noAutofit/>
          </a:bodyPr>
          <a:lstStyle/>
          <a:p>
            <a:pPr algn="ctr"/>
            <a:r>
              <a:rPr lang="fr-FR" sz="1600" b="1" dirty="0"/>
              <a:t>Plus d’informations sur le coronavirus</a:t>
            </a:r>
          </a:p>
        </p:txBody>
      </p:sp>
      <p:pic>
        <p:nvPicPr>
          <p:cNvPr id="16" name="Picture 15">
            <a:hlinkClick r:id="rId13"/>
            <a:extLst>
              <a:ext uri="{FF2B5EF4-FFF2-40B4-BE49-F238E27FC236}">
                <a16:creationId xmlns:a16="http://schemas.microsoft.com/office/drawing/2014/main" id="{BD923BB1-F5AD-406F-BBD9-A8E464A1FDE4}"/>
              </a:ext>
            </a:extLst>
          </p:cNvPr>
          <p:cNvPicPr>
            <a:picLocks noChangeAspect="1"/>
          </p:cNvPicPr>
          <p:nvPr/>
        </p:nvPicPr>
        <p:blipFill>
          <a:blip r:embed="rId14" cstate="email">
            <a:alphaModFix/>
            <a:extLst>
              <a:ext uri="{28A0092B-C50C-407E-A947-70E740481C1C}">
                <a14:useLocalDpi xmlns:a14="http://schemas.microsoft.com/office/drawing/2010/main"/>
              </a:ext>
            </a:extLst>
          </a:blip>
          <a:stretch>
            <a:fillRect/>
          </a:stretch>
        </p:blipFill>
        <p:spPr>
          <a:xfrm>
            <a:off x="5633958" y="5033308"/>
            <a:ext cx="1036171" cy="1119865"/>
          </a:xfrm>
          <a:prstGeom prst="rect">
            <a:avLst/>
          </a:prstGeom>
        </p:spPr>
      </p:pic>
      <p:sp>
        <p:nvSpPr>
          <p:cNvPr id="17" name="TextBox 16">
            <a:extLst>
              <a:ext uri="{FF2B5EF4-FFF2-40B4-BE49-F238E27FC236}">
                <a16:creationId xmlns:a16="http://schemas.microsoft.com/office/drawing/2014/main" id="{CC06E5A8-EA35-4F91-A6BE-270512AABBE5}"/>
              </a:ext>
            </a:extLst>
          </p:cNvPr>
          <p:cNvSpPr txBox="1"/>
          <p:nvPr/>
        </p:nvSpPr>
        <p:spPr>
          <a:xfrm>
            <a:off x="5107021" y="6227798"/>
            <a:ext cx="2062264" cy="307777"/>
          </a:xfrm>
          <a:prstGeom prst="rect">
            <a:avLst/>
          </a:prstGeom>
          <a:noFill/>
        </p:spPr>
        <p:txBody>
          <a:bodyPr wrap="square" rtlCol="0">
            <a:spAutoFit/>
          </a:bodyPr>
          <a:lstStyle/>
          <a:p>
            <a:pPr algn="ctr">
              <a:spcBef>
                <a:spcPts val="700"/>
              </a:spcBef>
              <a:buClr>
                <a:srgbClr val="DD8047"/>
              </a:buClr>
              <a:buSzPct val="60000"/>
            </a:pPr>
            <a:r>
              <a:rPr lang="fr-FR" sz="1400" b="1" dirty="0">
                <a:solidFill>
                  <a:srgbClr val="0070C0"/>
                </a:solidFill>
                <a:latin typeface="+mj-lt"/>
                <a:cs typeface="Calibri" panose="020F0502020204030204" pitchFamily="34" charset="0"/>
              </a:rPr>
              <a:t>Scannez ou cliquez</a:t>
            </a:r>
          </a:p>
        </p:txBody>
      </p:sp>
      <p:sp>
        <p:nvSpPr>
          <p:cNvPr id="19" name="Rectangle: Rounded Corners 18">
            <a:extLst>
              <a:ext uri="{FF2B5EF4-FFF2-40B4-BE49-F238E27FC236}">
                <a16:creationId xmlns:a16="http://schemas.microsoft.com/office/drawing/2014/main" id="{143DD285-C321-4EA7-9111-A30C5465E894}"/>
              </a:ext>
            </a:extLst>
          </p:cNvPr>
          <p:cNvSpPr/>
          <p:nvPr/>
        </p:nvSpPr>
        <p:spPr>
          <a:xfrm>
            <a:off x="8598248" y="4381795"/>
            <a:ext cx="2822023" cy="2153780"/>
          </a:xfrm>
          <a:prstGeom prst="roundRect">
            <a:avLst/>
          </a:prstGeom>
          <a:solidFill>
            <a:schemeClr val="bg1"/>
          </a:solidFill>
          <a:effectLst>
            <a:innerShdw blurRad="63500" dist="50800" dir="18900000">
              <a:prstClr val="black">
                <a:alpha val="50000"/>
              </a:prstClr>
            </a:innerShdw>
          </a:effectLst>
        </p:spPr>
        <p:txBody>
          <a:bodyPr wrap="square">
            <a:noAutofit/>
          </a:bodyPr>
          <a:lstStyle/>
          <a:p>
            <a:pPr algn="ctr">
              <a:tabLst>
                <a:tab pos="1882775" algn="r"/>
              </a:tabLst>
            </a:pPr>
            <a:r>
              <a:rPr lang="fr-FR" sz="1600" b="1" dirty="0"/>
              <a:t>Ressources OMS sur les exercices de simulation</a:t>
            </a:r>
          </a:p>
        </p:txBody>
      </p:sp>
      <p:pic>
        <p:nvPicPr>
          <p:cNvPr id="4" name="Picture 3">
            <a:hlinkClick r:id="rId15"/>
            <a:extLst>
              <a:ext uri="{FF2B5EF4-FFF2-40B4-BE49-F238E27FC236}">
                <a16:creationId xmlns:a16="http://schemas.microsoft.com/office/drawing/2014/main" id="{8D4128EA-2D55-489B-A288-BCFD7174DEE5}"/>
              </a:ext>
            </a:extLst>
          </p:cNvPr>
          <p:cNvPicPr>
            <a:picLocks noChangeAspect="1"/>
          </p:cNvPicPr>
          <p:nvPr/>
        </p:nvPicPr>
        <p:blipFill>
          <a:blip r:embed="rId16" cstate="email">
            <a:extLst>
              <a:ext uri="{28A0092B-C50C-407E-A947-70E740481C1C}">
                <a14:useLocalDpi xmlns:a14="http://schemas.microsoft.com/office/drawing/2010/main"/>
              </a:ext>
            </a:extLst>
          </a:blip>
          <a:stretch>
            <a:fillRect/>
          </a:stretch>
        </p:blipFill>
        <p:spPr>
          <a:xfrm>
            <a:off x="9523378" y="5064618"/>
            <a:ext cx="1099226" cy="1127463"/>
          </a:xfrm>
          <a:prstGeom prst="rect">
            <a:avLst/>
          </a:prstGeom>
        </p:spPr>
      </p:pic>
      <p:sp>
        <p:nvSpPr>
          <p:cNvPr id="20" name="TextBox 19">
            <a:extLst>
              <a:ext uri="{FF2B5EF4-FFF2-40B4-BE49-F238E27FC236}">
                <a16:creationId xmlns:a16="http://schemas.microsoft.com/office/drawing/2014/main" id="{8C6E2D8B-9E90-47C9-847D-B1B528939382}"/>
              </a:ext>
            </a:extLst>
          </p:cNvPr>
          <p:cNvSpPr txBox="1"/>
          <p:nvPr/>
        </p:nvSpPr>
        <p:spPr>
          <a:xfrm>
            <a:off x="8968902" y="6227798"/>
            <a:ext cx="2062264" cy="307777"/>
          </a:xfrm>
          <a:prstGeom prst="rect">
            <a:avLst/>
          </a:prstGeom>
          <a:noFill/>
        </p:spPr>
        <p:txBody>
          <a:bodyPr wrap="square" rtlCol="0">
            <a:spAutoFit/>
          </a:bodyPr>
          <a:lstStyle/>
          <a:p>
            <a:pPr algn="ctr">
              <a:spcBef>
                <a:spcPts val="700"/>
              </a:spcBef>
              <a:buClr>
                <a:srgbClr val="DD8047"/>
              </a:buClr>
              <a:buSzPct val="60000"/>
            </a:pPr>
            <a:r>
              <a:rPr lang="fr-FR" sz="1400" b="1" dirty="0">
                <a:solidFill>
                  <a:srgbClr val="0070C0"/>
                </a:solidFill>
                <a:latin typeface="+mj-lt"/>
                <a:cs typeface="Calibri" panose="020F0502020204030204" pitchFamily="34" charset="0"/>
              </a:rPr>
              <a:t>Scannez ou cliquez</a:t>
            </a:r>
          </a:p>
        </p:txBody>
      </p:sp>
    </p:spTree>
    <p:extLst>
      <p:ext uri="{BB962C8B-B14F-4D97-AF65-F5344CB8AC3E}">
        <p14:creationId xmlns:p14="http://schemas.microsoft.com/office/powerpoint/2010/main" val="30880372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a:hlinkClick r:id="rId3"/>
            <a:extLst>
              <a:ext uri="{FF2B5EF4-FFF2-40B4-BE49-F238E27FC236}">
                <a16:creationId xmlns:a16="http://schemas.microsoft.com/office/drawing/2014/main" id="{DC4FB458-8FA3-4BC1-8A0D-FC385CD0C48B}"/>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8330112" y="5283066"/>
            <a:ext cx="1819796" cy="745309"/>
          </a:xfrm>
          <a:prstGeom prst="rect">
            <a:avLst/>
          </a:prstGeom>
        </p:spPr>
      </p:pic>
      <p:sp>
        <p:nvSpPr>
          <p:cNvPr id="2" name="Title 1">
            <a:extLst>
              <a:ext uri="{FF2B5EF4-FFF2-40B4-BE49-F238E27FC236}">
                <a16:creationId xmlns:a16="http://schemas.microsoft.com/office/drawing/2014/main" id="{D534DAFD-A0A3-4E9F-8BCD-8CF1E43355C4}"/>
              </a:ext>
            </a:extLst>
          </p:cNvPr>
          <p:cNvSpPr>
            <a:spLocks noGrp="1"/>
          </p:cNvSpPr>
          <p:nvPr>
            <p:ph type="title"/>
          </p:nvPr>
        </p:nvSpPr>
        <p:spPr/>
        <p:txBody>
          <a:bodyPr>
            <a:normAutofit fontScale="90000"/>
          </a:bodyPr>
          <a:lstStyle/>
          <a:p>
            <a:r>
              <a:rPr lang="fr-FR" dirty="0"/>
              <a:t>Dernier rapport de situation de l’OMS</a:t>
            </a:r>
            <a:endParaRPr lang="en-US" dirty="0"/>
          </a:p>
        </p:txBody>
      </p:sp>
      <p:sp>
        <p:nvSpPr>
          <p:cNvPr id="4" name="Date Placeholder 3">
            <a:extLst>
              <a:ext uri="{FF2B5EF4-FFF2-40B4-BE49-F238E27FC236}">
                <a16:creationId xmlns:a16="http://schemas.microsoft.com/office/drawing/2014/main" id="{A3B10564-5E44-4E45-905F-4B41B230E036}"/>
              </a:ext>
            </a:extLst>
          </p:cNvPr>
          <p:cNvSpPr>
            <a:spLocks noGrp="1"/>
          </p:cNvSpPr>
          <p:nvPr>
            <p:ph type="dt" sz="half" idx="10"/>
          </p:nvPr>
        </p:nvSpPr>
        <p:spPr/>
        <p:txBody>
          <a:bodyPr/>
          <a:lstStyle/>
          <a:p>
            <a:fld id="{7EA682B2-33C9-4D4F-9A18-C7D5F7FE2751}" type="datetime3">
              <a:rPr lang="en-US" smtClean="0"/>
              <a:t>4 January 2021</a:t>
            </a:fld>
            <a:endParaRPr lang="en-US"/>
          </a:p>
        </p:txBody>
      </p:sp>
      <p:pic>
        <p:nvPicPr>
          <p:cNvPr id="8" name="Picture 7">
            <a:hlinkClick r:id="rId3"/>
            <a:extLst>
              <a:ext uri="{FF2B5EF4-FFF2-40B4-BE49-F238E27FC236}">
                <a16:creationId xmlns:a16="http://schemas.microsoft.com/office/drawing/2014/main" id="{9189C7DF-0451-4293-B040-91EBEF0391B2}"/>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8018697" y="1766302"/>
            <a:ext cx="2437763" cy="3175050"/>
          </a:xfrm>
          <a:prstGeom prst="roundRect">
            <a:avLst>
              <a:gd name="adj" fmla="val 6425"/>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sp>
        <p:nvSpPr>
          <p:cNvPr id="10" name="Rectangle 9">
            <a:extLst>
              <a:ext uri="{FF2B5EF4-FFF2-40B4-BE49-F238E27FC236}">
                <a16:creationId xmlns:a16="http://schemas.microsoft.com/office/drawing/2014/main" id="{04F871DA-2632-4765-A38B-969A64757D61}"/>
              </a:ext>
            </a:extLst>
          </p:cNvPr>
          <p:cNvSpPr/>
          <p:nvPr/>
        </p:nvSpPr>
        <p:spPr>
          <a:xfrm>
            <a:off x="5717407" y="911760"/>
            <a:ext cx="5729528" cy="707886"/>
          </a:xfrm>
          <a:prstGeom prst="rect">
            <a:avLst/>
          </a:prstGeom>
        </p:spPr>
        <p:txBody>
          <a:bodyPr wrap="square" lIns="91440" tIns="45720" rIns="91440" bIns="45720" anchor="t">
            <a:spAutoFit/>
          </a:bodyPr>
          <a:lstStyle/>
          <a:p>
            <a:pPr algn="ctr"/>
            <a:r>
              <a:rPr kumimoji="0" lang="fr-FR" sz="2000" b="1" i="0" u="none" strike="noStrike" kern="1200" cap="none" spc="0" normalizeH="0" baseline="0" noProof="0" dirty="0">
                <a:ln>
                  <a:noFill/>
                </a:ln>
                <a:solidFill>
                  <a:prstClr val="black"/>
                </a:solidFill>
                <a:effectLst/>
                <a:uLnTx/>
                <a:uFillTx/>
                <a:ea typeface="+mn-ea"/>
                <a:cs typeface="+mn-cs"/>
              </a:rPr>
              <a:t>La situation évolue rapidement</a:t>
            </a:r>
            <a:r>
              <a:rPr lang="en-US" sz="2000" b="1" dirty="0"/>
              <a:t>.</a:t>
            </a:r>
            <a:endParaRPr lang="en-US" sz="2000" dirty="0"/>
          </a:p>
          <a:p>
            <a:pPr algn="ctr"/>
            <a:r>
              <a:rPr lang="fr-FR" sz="2000" dirty="0"/>
              <a:t>Voyons le dernier rapport de situation de l’OMS</a:t>
            </a:r>
            <a:r>
              <a:rPr lang="en-US" sz="2000" dirty="0"/>
              <a:t>.</a:t>
            </a:r>
            <a:endParaRPr lang="en-US" sz="2000" dirty="0">
              <a:cs typeface="Arial" panose="020B0604020202020204"/>
            </a:endParaRPr>
          </a:p>
        </p:txBody>
      </p:sp>
      <p:sp>
        <p:nvSpPr>
          <p:cNvPr id="3" name="Rectangle 2">
            <a:extLst>
              <a:ext uri="{FF2B5EF4-FFF2-40B4-BE49-F238E27FC236}">
                <a16:creationId xmlns:a16="http://schemas.microsoft.com/office/drawing/2014/main" id="{4C2D76FA-52E5-4517-B5DD-B2567B4D6473}"/>
              </a:ext>
            </a:extLst>
          </p:cNvPr>
          <p:cNvSpPr/>
          <p:nvPr/>
        </p:nvSpPr>
        <p:spPr>
          <a:xfrm>
            <a:off x="276672" y="4372357"/>
            <a:ext cx="6096000" cy="2062103"/>
          </a:xfrm>
          <a:prstGeom prst="rect">
            <a:avLst/>
          </a:prstGeom>
        </p:spPr>
        <p:txBody>
          <a:bodyPr lIns="91440" tIns="45720" rIns="91440" bIns="45720" anchor="t">
            <a:spAutoFit/>
          </a:bodyPr>
          <a:lstStyle/>
          <a:p>
            <a:pPr lvl="0" fontAlgn="b"/>
            <a:r>
              <a:rPr lang="fr-FR" sz="1600" b="1" dirty="0">
                <a:solidFill>
                  <a:prstClr val="black"/>
                </a:solidFill>
              </a:rPr>
              <a:t>Contexte</a:t>
            </a:r>
          </a:p>
          <a:p>
            <a:r>
              <a:rPr lang="fr-FR" sz="1600" dirty="0"/>
              <a:t>Un certain nombre de pays sont actuellement engagés dans la recherche et le développement d'un nouveau vaccin qui viendra s'ajouter à l’arsenal des initiatives en cours pour lutter contre la COVID-19. Bien que de nombreuses personnes aient déclaré que l’arrivée d’un vaccin viable sera un élément clé pour mettre fin à la pandémie, la réalité est plus compliquée</a:t>
            </a:r>
            <a:r>
              <a:rPr lang="en-GB" sz="1600" dirty="0"/>
              <a:t>.</a:t>
            </a:r>
            <a:endParaRPr lang="en-GB" sz="1600" dirty="0">
              <a:cs typeface="Arial"/>
            </a:endParaRPr>
          </a:p>
          <a:p>
            <a:pPr lvl="0"/>
            <a:endParaRPr lang="en-GB" sz="1600" dirty="0">
              <a:solidFill>
                <a:prstClr val="black"/>
              </a:solidFill>
            </a:endParaRPr>
          </a:p>
        </p:txBody>
      </p:sp>
      <p:pic>
        <p:nvPicPr>
          <p:cNvPr id="5" name="Picture 4">
            <a:extLst>
              <a:ext uri="{FF2B5EF4-FFF2-40B4-BE49-F238E27FC236}">
                <a16:creationId xmlns:a16="http://schemas.microsoft.com/office/drawing/2014/main" id="{D0C7AF10-8FE2-4ED6-92AB-8D07B22550DF}"/>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377832" y="848000"/>
            <a:ext cx="4871126" cy="3249450"/>
          </a:xfrm>
          <a:prstGeom prst="rect">
            <a:avLst/>
          </a:prstGeom>
        </p:spPr>
      </p:pic>
    </p:spTree>
    <p:extLst>
      <p:ext uri="{BB962C8B-B14F-4D97-AF65-F5344CB8AC3E}">
        <p14:creationId xmlns:p14="http://schemas.microsoft.com/office/powerpoint/2010/main" val="338287501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597887-B55D-43AF-A517-F5878396B9CF}"/>
              </a:ext>
            </a:extLst>
          </p:cNvPr>
          <p:cNvSpPr>
            <a:spLocks noGrp="1"/>
          </p:cNvSpPr>
          <p:nvPr>
            <p:ph type="title"/>
          </p:nvPr>
        </p:nvSpPr>
        <p:spPr/>
        <p:txBody>
          <a:bodyPr>
            <a:normAutofit fontScale="90000"/>
          </a:bodyPr>
          <a:lstStyle/>
          <a:p>
            <a:r>
              <a:rPr lang="fr-FR" dirty="0"/>
              <a:t>Contexte</a:t>
            </a:r>
            <a:r>
              <a:rPr lang="en-US" dirty="0"/>
              <a:t> - COVAX</a:t>
            </a:r>
          </a:p>
        </p:txBody>
      </p:sp>
      <p:sp>
        <p:nvSpPr>
          <p:cNvPr id="4" name="Date Placeholder 3">
            <a:extLst>
              <a:ext uri="{FF2B5EF4-FFF2-40B4-BE49-F238E27FC236}">
                <a16:creationId xmlns:a16="http://schemas.microsoft.com/office/drawing/2014/main" id="{E561DA4D-0657-4D3A-9637-EADF5F14B00C}"/>
              </a:ext>
            </a:extLst>
          </p:cNvPr>
          <p:cNvSpPr>
            <a:spLocks noGrp="1"/>
          </p:cNvSpPr>
          <p:nvPr>
            <p:ph type="dt" sz="half" idx="10"/>
          </p:nvPr>
        </p:nvSpPr>
        <p:spPr/>
        <p:txBody>
          <a:bodyPr/>
          <a:lstStyle/>
          <a:p>
            <a:fld id="{7EA682B2-33C9-4D4F-9A18-C7D5F7FE2751}" type="datetime3">
              <a:rPr lang="en-US" smtClean="0"/>
              <a:t>4 January 2021</a:t>
            </a:fld>
            <a:endParaRPr lang="en-US"/>
          </a:p>
        </p:txBody>
      </p:sp>
      <p:sp>
        <p:nvSpPr>
          <p:cNvPr id="7" name="Content Placeholder 3">
            <a:extLst>
              <a:ext uri="{FF2B5EF4-FFF2-40B4-BE49-F238E27FC236}">
                <a16:creationId xmlns:a16="http://schemas.microsoft.com/office/drawing/2014/main" id="{CA32754F-DBC8-44F2-8D71-5E44FE1295AC}"/>
              </a:ext>
            </a:extLst>
          </p:cNvPr>
          <p:cNvSpPr>
            <a:spLocks noGrp="1"/>
          </p:cNvSpPr>
          <p:nvPr>
            <p:ph idx="1"/>
          </p:nvPr>
        </p:nvSpPr>
        <p:spPr>
          <a:xfrm>
            <a:off x="127726" y="709493"/>
            <a:ext cx="5840456" cy="5715000"/>
          </a:xfrm>
          <a:solidFill>
            <a:schemeClr val="tx2">
              <a:lumMod val="20000"/>
              <a:lumOff val="80000"/>
            </a:schemeClr>
          </a:solidFill>
        </p:spPr>
        <p:txBody>
          <a:bodyPr anchor="ctr">
            <a:noAutofit/>
          </a:bodyPr>
          <a:lstStyle/>
          <a:p>
            <a:pPr marL="0" indent="0">
              <a:lnSpc>
                <a:spcPct val="100000"/>
              </a:lnSpc>
              <a:buNone/>
            </a:pPr>
            <a:r>
              <a:rPr lang="fr-FR" sz="1400" b="1" dirty="0">
                <a:latin typeface="Arial"/>
                <a:cs typeface="Arial"/>
              </a:rPr>
              <a:t>L’initiative </a:t>
            </a:r>
            <a:r>
              <a:rPr lang="en-GB" sz="1400" b="1" dirty="0">
                <a:latin typeface="Arial"/>
                <a:cs typeface="Arial"/>
              </a:rPr>
              <a:t>COVAX</a:t>
            </a:r>
            <a:endParaRPr lang="en-US" sz="1400" dirty="0">
              <a:latin typeface="Arial"/>
              <a:cs typeface="Arial"/>
            </a:endParaRPr>
          </a:p>
          <a:p>
            <a:pPr>
              <a:lnSpc>
                <a:spcPct val="100000"/>
              </a:lnSpc>
            </a:pPr>
            <a:r>
              <a:rPr lang="fr-FR" sz="1400" dirty="0">
                <a:latin typeface="Arial"/>
                <a:cs typeface="Arial"/>
              </a:rPr>
              <a:t>Le COVAX est l’axe de travail vaccins du dispositif pour accélérer l’accès aux outils de lutte contre la COVID-19</a:t>
            </a:r>
            <a:endParaRPr lang="en-US" sz="1400" dirty="0">
              <a:latin typeface="Arial"/>
              <a:cs typeface="Arial"/>
            </a:endParaRPr>
          </a:p>
          <a:p>
            <a:pPr>
              <a:lnSpc>
                <a:spcPct val="100000"/>
              </a:lnSpc>
            </a:pPr>
            <a:r>
              <a:rPr lang="fr-FR" sz="1400" dirty="0">
                <a:latin typeface="Arial"/>
                <a:cs typeface="Arial"/>
              </a:rPr>
              <a:t>Le dispositif pour accélérer l’accès aux outils de lutte contre la COVID-19 (Accélérateur ACT) est une nouvelle collaboration mondiale novatrice visant à accélérer la mise au point et la production de produits de diagnostic, de traitements et de vaccins contre la COVID-19 et à en assurer un accès équitable</a:t>
            </a:r>
            <a:r>
              <a:rPr lang="en-US" sz="1400" dirty="0">
                <a:latin typeface="Arial"/>
                <a:cs typeface="Arial"/>
              </a:rPr>
              <a:t>. </a:t>
            </a:r>
          </a:p>
          <a:p>
            <a:pPr>
              <a:lnSpc>
                <a:spcPct val="100000"/>
              </a:lnSpc>
            </a:pPr>
            <a:r>
              <a:rPr lang="fr-FR" sz="1400" dirty="0">
                <a:latin typeface="Arial"/>
                <a:cs typeface="Arial"/>
              </a:rPr>
              <a:t>Son objectif est d’accélérer la mise au point et la fabrication de vaccins contre la COVID-19 et d’en assurer un accès juste et équitable et de fournir au moins 2 milliards de doses de vaccins approuvés d’ici la fin 2021</a:t>
            </a:r>
            <a:r>
              <a:rPr lang="en-US" sz="1400" dirty="0">
                <a:latin typeface="Arial"/>
                <a:cs typeface="Arial"/>
              </a:rPr>
              <a:t>. </a:t>
            </a:r>
          </a:p>
          <a:p>
            <a:pPr>
              <a:lnSpc>
                <a:spcPct val="100000"/>
              </a:lnSpc>
            </a:pPr>
            <a:endParaRPr lang="en-GB" sz="1400" dirty="0"/>
          </a:p>
          <a:p>
            <a:pPr marL="0" indent="0">
              <a:lnSpc>
                <a:spcPct val="100000"/>
              </a:lnSpc>
              <a:buNone/>
            </a:pPr>
            <a:r>
              <a:rPr lang="fr-FR" sz="1400" b="1" dirty="0">
                <a:latin typeface="Arial"/>
                <a:cs typeface="Arial"/>
              </a:rPr>
              <a:t>Que propose le mécanisme COVAX</a:t>
            </a:r>
            <a:endParaRPr lang="fr-FR" sz="1400" dirty="0">
              <a:latin typeface="Arial"/>
              <a:cs typeface="Arial"/>
            </a:endParaRPr>
          </a:p>
          <a:p>
            <a:pPr>
              <a:lnSpc>
                <a:spcPct val="100000"/>
              </a:lnSpc>
            </a:pPr>
            <a:r>
              <a:rPr lang="fr-FR" sz="1400" dirty="0">
                <a:latin typeface="Arial"/>
                <a:cs typeface="Arial"/>
              </a:rPr>
              <a:t>Fournir suffisamment de doses pour au moins 20 % de la population des pays</a:t>
            </a:r>
          </a:p>
          <a:p>
            <a:pPr>
              <a:lnSpc>
                <a:spcPct val="100000"/>
              </a:lnSpc>
            </a:pPr>
            <a:r>
              <a:rPr lang="fr-FR" sz="1400" dirty="0">
                <a:latin typeface="Arial"/>
                <a:cs typeface="Arial"/>
              </a:rPr>
              <a:t>Gérer activement un éventail diversifié de vaccins</a:t>
            </a:r>
            <a:endParaRPr lang="en-GB" sz="1400" dirty="0">
              <a:latin typeface="Arial"/>
              <a:cs typeface="Arial"/>
            </a:endParaRPr>
          </a:p>
          <a:p>
            <a:pPr>
              <a:lnSpc>
                <a:spcPct val="100000"/>
              </a:lnSpc>
            </a:pPr>
            <a:r>
              <a:rPr lang="fr-FR" sz="1400" dirty="0">
                <a:latin typeface="Arial"/>
                <a:cs typeface="Arial"/>
              </a:rPr>
              <a:t>Distribuer les vaccins dès qu’ils sont disponibles</a:t>
            </a:r>
            <a:endParaRPr lang="en-GB" sz="1400" dirty="0">
              <a:latin typeface="Arial"/>
              <a:cs typeface="Arial"/>
            </a:endParaRPr>
          </a:p>
          <a:p>
            <a:pPr>
              <a:lnSpc>
                <a:spcPct val="100000"/>
              </a:lnSpc>
            </a:pPr>
            <a:r>
              <a:rPr lang="fr-FR" sz="1400" dirty="0">
                <a:latin typeface="Arial"/>
                <a:cs typeface="Arial"/>
              </a:rPr>
              <a:t>Mettre fin à la phase aiguë de la pandémie</a:t>
            </a:r>
            <a:endParaRPr lang="en-GB" sz="1400" dirty="0">
              <a:latin typeface="Arial"/>
              <a:cs typeface="Arial"/>
            </a:endParaRPr>
          </a:p>
        </p:txBody>
      </p:sp>
      <p:sp>
        <p:nvSpPr>
          <p:cNvPr id="12" name="Freeform: Shape 11">
            <a:extLst>
              <a:ext uri="{FF2B5EF4-FFF2-40B4-BE49-F238E27FC236}">
                <a16:creationId xmlns:a16="http://schemas.microsoft.com/office/drawing/2014/main" id="{50516569-93BF-4AED-A5A6-4A963D0D6747}"/>
              </a:ext>
            </a:extLst>
          </p:cNvPr>
          <p:cNvSpPr/>
          <p:nvPr/>
        </p:nvSpPr>
        <p:spPr>
          <a:xfrm flipH="1" flipV="1">
            <a:off x="7770612" y="897"/>
            <a:ext cx="4151376" cy="606792"/>
          </a:xfrm>
          <a:custGeom>
            <a:avLst/>
            <a:gdLst>
              <a:gd name="connsiteX0" fmla="*/ 3474720 w 4151376"/>
              <a:gd name="connsiteY0" fmla="*/ 581341 h 581341"/>
              <a:gd name="connsiteX1" fmla="*/ 0 w 4151376"/>
              <a:gd name="connsiteY1" fmla="*/ 581341 h 581341"/>
              <a:gd name="connsiteX2" fmla="*/ 0 w 4151376"/>
              <a:gd name="connsiteY2" fmla="*/ 1 h 581341"/>
              <a:gd name="connsiteX3" fmla="*/ 3474720 w 4151376"/>
              <a:gd name="connsiteY3" fmla="*/ 1 h 581341"/>
              <a:gd name="connsiteX4" fmla="*/ 3474720 w 4151376"/>
              <a:gd name="connsiteY4" fmla="*/ 0 h 581341"/>
              <a:gd name="connsiteX5" fmla="*/ 4151376 w 4151376"/>
              <a:gd name="connsiteY5" fmla="*/ 581340 h 581341"/>
              <a:gd name="connsiteX6" fmla="*/ 3474720 w 4151376"/>
              <a:gd name="connsiteY6" fmla="*/ 581340 h 5813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51376" h="581341">
                <a:moveTo>
                  <a:pt x="3474720" y="581341"/>
                </a:moveTo>
                <a:lnTo>
                  <a:pt x="0" y="581341"/>
                </a:lnTo>
                <a:lnTo>
                  <a:pt x="0" y="1"/>
                </a:lnTo>
                <a:lnTo>
                  <a:pt x="3474720" y="1"/>
                </a:lnTo>
                <a:lnTo>
                  <a:pt x="3474720" y="0"/>
                </a:lnTo>
                <a:lnTo>
                  <a:pt x="4151376" y="581340"/>
                </a:lnTo>
                <a:lnTo>
                  <a:pt x="3474720" y="581340"/>
                </a:lnTo>
                <a:close/>
              </a:path>
            </a:pathLst>
          </a:custGeom>
          <a:solidFill>
            <a:schemeClr val="accent1"/>
          </a:solidFill>
          <a:ln>
            <a:noFill/>
          </a:ln>
          <a:effectLst>
            <a:outerShdw blurRad="50800" dist="38100" dir="13500000" algn="br" rotWithShape="0">
              <a:prstClr val="black">
                <a:alpha val="40000"/>
              </a:prstClr>
            </a:outerShdw>
          </a:effectLst>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10" name="Freeform: Shape 9">
            <a:extLst>
              <a:ext uri="{FF2B5EF4-FFF2-40B4-BE49-F238E27FC236}">
                <a16:creationId xmlns:a16="http://schemas.microsoft.com/office/drawing/2014/main" id="{31580723-2FFC-4BAE-A75A-2A08941F5213}"/>
              </a:ext>
            </a:extLst>
          </p:cNvPr>
          <p:cNvSpPr/>
          <p:nvPr/>
        </p:nvSpPr>
        <p:spPr>
          <a:xfrm flipH="1" flipV="1">
            <a:off x="8040624" y="897"/>
            <a:ext cx="4151376" cy="606792"/>
          </a:xfrm>
          <a:custGeom>
            <a:avLst/>
            <a:gdLst>
              <a:gd name="connsiteX0" fmla="*/ 3474720 w 4151376"/>
              <a:gd name="connsiteY0" fmla="*/ 581341 h 581341"/>
              <a:gd name="connsiteX1" fmla="*/ 0 w 4151376"/>
              <a:gd name="connsiteY1" fmla="*/ 581341 h 581341"/>
              <a:gd name="connsiteX2" fmla="*/ 0 w 4151376"/>
              <a:gd name="connsiteY2" fmla="*/ 1 h 581341"/>
              <a:gd name="connsiteX3" fmla="*/ 3474720 w 4151376"/>
              <a:gd name="connsiteY3" fmla="*/ 1 h 581341"/>
              <a:gd name="connsiteX4" fmla="*/ 3474720 w 4151376"/>
              <a:gd name="connsiteY4" fmla="*/ 0 h 581341"/>
              <a:gd name="connsiteX5" fmla="*/ 4151376 w 4151376"/>
              <a:gd name="connsiteY5" fmla="*/ 581340 h 581341"/>
              <a:gd name="connsiteX6" fmla="*/ 3474720 w 4151376"/>
              <a:gd name="connsiteY6" fmla="*/ 581340 h 5813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51376" h="581341">
                <a:moveTo>
                  <a:pt x="3474720" y="581341"/>
                </a:moveTo>
                <a:lnTo>
                  <a:pt x="0" y="581341"/>
                </a:lnTo>
                <a:lnTo>
                  <a:pt x="0" y="1"/>
                </a:lnTo>
                <a:lnTo>
                  <a:pt x="3474720" y="1"/>
                </a:lnTo>
                <a:lnTo>
                  <a:pt x="3474720" y="0"/>
                </a:lnTo>
                <a:lnTo>
                  <a:pt x="4151376" y="581340"/>
                </a:lnTo>
                <a:lnTo>
                  <a:pt x="3474720" y="581340"/>
                </a:lnTo>
                <a:close/>
              </a:path>
            </a:pathLst>
          </a:custGeom>
          <a:ln>
            <a:noFill/>
          </a:ln>
          <a:effectLst>
            <a:outerShdw blurRad="50800" dist="38100" dir="13500000" algn="br" rotWithShape="0">
              <a:prstClr val="black">
                <a:alpha val="40000"/>
              </a:prstClr>
            </a:outerShdw>
          </a:effectLst>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11" name="TextBox 10">
            <a:extLst>
              <a:ext uri="{FF2B5EF4-FFF2-40B4-BE49-F238E27FC236}">
                <a16:creationId xmlns:a16="http://schemas.microsoft.com/office/drawing/2014/main" id="{EFEC42E4-D28A-4D70-8CEF-0771D74B8BD4}"/>
              </a:ext>
            </a:extLst>
          </p:cNvPr>
          <p:cNvSpPr txBox="1"/>
          <p:nvPr/>
        </p:nvSpPr>
        <p:spPr>
          <a:xfrm>
            <a:off x="8989995" y="104238"/>
            <a:ext cx="2931993" cy="400110"/>
          </a:xfrm>
          <a:prstGeom prst="rect">
            <a:avLst/>
          </a:prstGeom>
          <a:noFill/>
        </p:spPr>
        <p:txBody>
          <a:bodyPr wrap="square" rtlCol="0">
            <a:spAutoFit/>
          </a:bodyPr>
          <a:lstStyle/>
          <a:p>
            <a:pPr>
              <a:spcBef>
                <a:spcPts val="700"/>
              </a:spcBef>
              <a:buClr>
                <a:srgbClr val="DD8047"/>
              </a:buClr>
              <a:buSzPct val="60000"/>
            </a:pPr>
            <a:r>
              <a:rPr lang="en-US" sz="2000" b="1" dirty="0">
                <a:solidFill>
                  <a:schemeClr val="bg1"/>
                </a:solidFill>
                <a:latin typeface="Arial Black" panose="020B0A04020102020204" pitchFamily="34" charset="0"/>
              </a:rPr>
              <a:t>POUR SIMULATION</a:t>
            </a:r>
          </a:p>
        </p:txBody>
      </p:sp>
      <p:sp>
        <p:nvSpPr>
          <p:cNvPr id="5" name="Rectangle 4">
            <a:extLst>
              <a:ext uri="{FF2B5EF4-FFF2-40B4-BE49-F238E27FC236}">
                <a16:creationId xmlns:a16="http://schemas.microsoft.com/office/drawing/2014/main" id="{EBF9F3F3-04EF-487A-AE50-62A49F17C48C}"/>
              </a:ext>
            </a:extLst>
          </p:cNvPr>
          <p:cNvSpPr/>
          <p:nvPr/>
        </p:nvSpPr>
        <p:spPr>
          <a:xfrm>
            <a:off x="7366577" y="5543011"/>
            <a:ext cx="3480440" cy="369332"/>
          </a:xfrm>
          <a:prstGeom prst="rect">
            <a:avLst/>
          </a:prstGeom>
        </p:spPr>
        <p:txBody>
          <a:bodyPr wrap="none">
            <a:spAutoFit/>
          </a:bodyPr>
          <a:lstStyle/>
          <a:p>
            <a:r>
              <a:rPr lang="en-GB" dirty="0">
                <a:hlinkClick r:id="rId4"/>
              </a:rPr>
              <a:t>https://youtu.be/5opR6x6NMpQ</a:t>
            </a:r>
            <a:r>
              <a:rPr lang="en-GB" dirty="0"/>
              <a:t> </a:t>
            </a:r>
          </a:p>
        </p:txBody>
      </p:sp>
      <p:pic>
        <p:nvPicPr>
          <p:cNvPr id="6" name="Online Media 5" title="COVAX: Ensuring global equitable access to COVID-19 vaccines">
            <a:hlinkClick r:id="" action="ppaction://media"/>
            <a:extLst>
              <a:ext uri="{FF2B5EF4-FFF2-40B4-BE49-F238E27FC236}">
                <a16:creationId xmlns:a16="http://schemas.microsoft.com/office/drawing/2014/main" id="{EE161750-5A91-43F4-921A-FA33943D3B2D}"/>
              </a:ext>
            </a:extLst>
          </p:cNvPr>
          <p:cNvPicPr>
            <a:picLocks noRot="1" noChangeAspect="1"/>
          </p:cNvPicPr>
          <p:nvPr>
            <a:videoFile r:link="rId1"/>
          </p:nvPr>
        </p:nvPicPr>
        <p:blipFill>
          <a:blip r:embed="rId5"/>
          <a:stretch>
            <a:fillRect/>
          </a:stretch>
        </p:blipFill>
        <p:spPr>
          <a:xfrm>
            <a:off x="6096000" y="1408937"/>
            <a:ext cx="6076601" cy="3418088"/>
          </a:xfrm>
          <a:prstGeom prst="rect">
            <a:avLst/>
          </a:prstGeom>
        </p:spPr>
      </p:pic>
    </p:spTree>
    <p:extLst>
      <p:ext uri="{BB962C8B-B14F-4D97-AF65-F5344CB8AC3E}">
        <p14:creationId xmlns:p14="http://schemas.microsoft.com/office/powerpoint/2010/main" val="125734225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5546B6-1766-4618-AB37-69C62D8F1E64}"/>
              </a:ext>
            </a:extLst>
          </p:cNvPr>
          <p:cNvSpPr>
            <a:spLocks noGrp="1"/>
          </p:cNvSpPr>
          <p:nvPr>
            <p:ph type="title"/>
          </p:nvPr>
        </p:nvSpPr>
        <p:spPr>
          <a:xfrm>
            <a:off x="152780" y="-8247"/>
            <a:ext cx="11612180" cy="581340"/>
          </a:xfrm>
        </p:spPr>
        <p:txBody>
          <a:bodyPr>
            <a:normAutofit fontScale="90000"/>
          </a:bodyPr>
          <a:lstStyle/>
          <a:p>
            <a:r>
              <a:rPr lang="fr-FR" dirty="0"/>
              <a:t>Qu’est-ce qu’un exercice de simulation sur table </a:t>
            </a:r>
            <a:r>
              <a:rPr lang="en-US" dirty="0"/>
              <a:t>?</a:t>
            </a:r>
          </a:p>
        </p:txBody>
      </p:sp>
      <p:sp>
        <p:nvSpPr>
          <p:cNvPr id="3" name="Content Placeholder 2">
            <a:extLst>
              <a:ext uri="{FF2B5EF4-FFF2-40B4-BE49-F238E27FC236}">
                <a16:creationId xmlns:a16="http://schemas.microsoft.com/office/drawing/2014/main" id="{449D7005-D0A1-4AC3-9669-670EA17DF11F}"/>
              </a:ext>
            </a:extLst>
          </p:cNvPr>
          <p:cNvSpPr>
            <a:spLocks noGrp="1"/>
          </p:cNvSpPr>
          <p:nvPr>
            <p:ph idx="1"/>
          </p:nvPr>
        </p:nvSpPr>
        <p:spPr>
          <a:xfrm>
            <a:off x="221673" y="1017347"/>
            <a:ext cx="10954327" cy="4265854"/>
          </a:xfrm>
        </p:spPr>
        <p:txBody>
          <a:bodyPr>
            <a:normAutofit/>
          </a:bodyPr>
          <a:lstStyle/>
          <a:p>
            <a:pPr marL="0" indent="0" algn="ctr">
              <a:buNone/>
            </a:pPr>
            <a:r>
              <a:rPr lang="en-US" dirty="0">
                <a:solidFill>
                  <a:schemeClr val="accent3"/>
                </a:solidFill>
                <a:latin typeface="Calibri" panose="020F0502020204030204" pitchFamily="34" charset="0"/>
                <a:cs typeface="Calibri" panose="020F0502020204030204" pitchFamily="34" charset="0"/>
              </a:rPr>
              <a:t>Un </a:t>
            </a:r>
            <a:r>
              <a:rPr lang="fr-FR" b="1" dirty="0">
                <a:solidFill>
                  <a:schemeClr val="accent3"/>
                </a:solidFill>
                <a:latin typeface="Calibri" panose="020F0502020204030204" pitchFamily="34" charset="0"/>
                <a:cs typeface="Calibri" panose="020F0502020204030204" pitchFamily="34" charset="0"/>
              </a:rPr>
              <a:t>exercice</a:t>
            </a:r>
            <a:r>
              <a:rPr lang="en-US" b="1" dirty="0">
                <a:solidFill>
                  <a:schemeClr val="accent3"/>
                </a:solidFill>
                <a:latin typeface="Calibri" panose="020F0502020204030204" pitchFamily="34" charset="0"/>
                <a:cs typeface="Calibri" panose="020F0502020204030204" pitchFamily="34" charset="0"/>
              </a:rPr>
              <a:t> sur table (TTX)</a:t>
            </a:r>
            <a:r>
              <a:rPr lang="en-US" dirty="0">
                <a:latin typeface="Calibri" panose="020F0502020204030204" pitchFamily="34" charset="0"/>
                <a:cs typeface="Calibri" panose="020F0502020204030204" pitchFamily="34" charset="0"/>
              </a:rPr>
              <a:t> </a:t>
            </a:r>
            <a:r>
              <a:rPr lang="fr-FR" dirty="0">
                <a:latin typeface="Calibri" panose="020F0502020204030204" pitchFamily="34" charset="0"/>
                <a:cs typeface="Calibri" panose="020F0502020204030204" pitchFamily="34" charset="0"/>
              </a:rPr>
              <a:t>est</a:t>
            </a:r>
            <a:r>
              <a:rPr lang="en-US" dirty="0">
                <a:latin typeface="Calibri" panose="020F0502020204030204" pitchFamily="34" charset="0"/>
                <a:cs typeface="Calibri" panose="020F0502020204030204" pitchFamily="34" charset="0"/>
              </a:rPr>
              <a:t> </a:t>
            </a:r>
            <a:r>
              <a:rPr lang="fr-FR" dirty="0">
                <a:latin typeface="Calibri" panose="020F0502020204030204" pitchFamily="34" charset="0"/>
                <a:cs typeface="Calibri" panose="020F0502020204030204" pitchFamily="34" charset="0"/>
              </a:rPr>
              <a:t>un exercice qui utilise un scénario de simulation en plusieurs étapes, ainsi qu’une série d’</a:t>
            </a:r>
            <a:r>
              <a:rPr lang="fr-FR" dirty="0" err="1">
                <a:latin typeface="Calibri" panose="020F0502020204030204" pitchFamily="34" charset="0"/>
                <a:cs typeface="Calibri" panose="020F0502020204030204" pitchFamily="34" charset="0"/>
              </a:rPr>
              <a:t>injects</a:t>
            </a:r>
            <a:r>
              <a:rPr lang="fr-FR" dirty="0">
                <a:latin typeface="Calibri" panose="020F0502020204030204" pitchFamily="34" charset="0"/>
                <a:cs typeface="Calibri" panose="020F0502020204030204" pitchFamily="34" charset="0"/>
              </a:rPr>
              <a:t> rédigés à l’avance, pour faire réfléchir les participants aux retombées d’une urgence sanitaire potentielle sur les plans, procédures et capacités existants</a:t>
            </a:r>
            <a:r>
              <a:rPr lang="en-US" dirty="0">
                <a:latin typeface="Calibri" panose="020F0502020204030204" pitchFamily="34" charset="0"/>
                <a:cs typeface="Calibri" panose="020F0502020204030204" pitchFamily="34" charset="0"/>
              </a:rPr>
              <a:t>.</a:t>
            </a:r>
          </a:p>
          <a:p>
            <a:pPr marL="0" indent="0" algn="ctr">
              <a:buNone/>
            </a:pPr>
            <a:endParaRPr lang="en-US" dirty="0">
              <a:latin typeface="Calibri" panose="020F0502020204030204" pitchFamily="34" charset="0"/>
              <a:cs typeface="Calibri" panose="020F0502020204030204" pitchFamily="34" charset="0"/>
            </a:endParaRPr>
          </a:p>
          <a:p>
            <a:pPr marL="0" indent="0" algn="ctr">
              <a:buNone/>
            </a:pPr>
            <a:r>
              <a:rPr lang="fr-FR" dirty="0">
                <a:latin typeface="Calibri" panose="020F0502020204030204" pitchFamily="34" charset="0"/>
                <a:cs typeface="Calibri" panose="020F0502020204030204" pitchFamily="34" charset="0"/>
              </a:rPr>
              <a:t>« Un TTX </a:t>
            </a:r>
            <a:r>
              <a:rPr lang="fr-FR" b="1" dirty="0">
                <a:solidFill>
                  <a:schemeClr val="accent3"/>
                </a:solidFill>
                <a:latin typeface="Calibri" panose="020F0502020204030204" pitchFamily="34" charset="0"/>
                <a:cs typeface="Calibri" panose="020F0502020204030204" pitchFamily="34" charset="0"/>
              </a:rPr>
              <a:t>simule une situation d’urgence</a:t>
            </a:r>
            <a:r>
              <a:rPr lang="fr-FR" dirty="0">
                <a:latin typeface="Calibri" panose="020F0502020204030204" pitchFamily="34" charset="0"/>
                <a:cs typeface="Calibri" panose="020F0502020204030204" pitchFamily="34" charset="0"/>
              </a:rPr>
              <a:t> dans un environnement informel et dépourvu de stress. » </a:t>
            </a:r>
            <a:r>
              <a:rPr lang="en-US" dirty="0">
                <a:latin typeface="Calibri" panose="020F0502020204030204" pitchFamily="34" charset="0"/>
                <a:cs typeface="Calibri" panose="020F0502020204030204" pitchFamily="34" charset="0"/>
              </a:rPr>
              <a:t> </a:t>
            </a:r>
            <a:br>
              <a:rPr lang="en-US" dirty="0">
                <a:latin typeface="Calibri" panose="020F0502020204030204" pitchFamily="34" charset="0"/>
                <a:cs typeface="Calibri" panose="020F0502020204030204" pitchFamily="34" charset="0"/>
              </a:rPr>
            </a:br>
            <a:br>
              <a:rPr lang="en-US" dirty="0"/>
            </a:br>
            <a:r>
              <a:rPr lang="fr-FR" sz="1600" dirty="0"/>
              <a:t>Manuel OMS d’exercices de simulation</a:t>
            </a:r>
            <a:r>
              <a:rPr lang="en-US" sz="1600" dirty="0"/>
              <a:t>, 2017</a:t>
            </a:r>
          </a:p>
          <a:p>
            <a:pPr marL="0" indent="0">
              <a:lnSpc>
                <a:spcPct val="115000"/>
              </a:lnSpc>
              <a:spcAft>
                <a:spcPts val="1200"/>
              </a:spcAft>
              <a:buNone/>
            </a:pPr>
            <a:endParaRPr lang="en-GB" i="1" u="sng" dirty="0">
              <a:solidFill>
                <a:srgbClr val="0070C0"/>
              </a:solidFill>
              <a:latin typeface="Arial" charset="0"/>
              <a:ea typeface="Arial" charset="0"/>
            </a:endParaRPr>
          </a:p>
          <a:p>
            <a:pPr marL="0" indent="0">
              <a:buNone/>
            </a:pPr>
            <a:endParaRPr lang="en-US" dirty="0"/>
          </a:p>
        </p:txBody>
      </p:sp>
      <p:sp>
        <p:nvSpPr>
          <p:cNvPr id="4" name="Date Placeholder 3">
            <a:extLst>
              <a:ext uri="{FF2B5EF4-FFF2-40B4-BE49-F238E27FC236}">
                <a16:creationId xmlns:a16="http://schemas.microsoft.com/office/drawing/2014/main" id="{8E67F07D-280F-4690-8F55-72C4FE4D5DCA}"/>
              </a:ext>
            </a:extLst>
          </p:cNvPr>
          <p:cNvSpPr>
            <a:spLocks noGrp="1"/>
          </p:cNvSpPr>
          <p:nvPr>
            <p:ph type="dt" sz="half" idx="10"/>
          </p:nvPr>
        </p:nvSpPr>
        <p:spPr/>
        <p:txBody>
          <a:bodyPr/>
          <a:lstStyle/>
          <a:p>
            <a:fld id="{7EA682B2-33C9-4D4F-9A18-C7D5F7FE2751}" type="datetime3">
              <a:rPr lang="en-US" smtClean="0"/>
              <a:t>4 January 2021</a:t>
            </a:fld>
            <a:endParaRPr lang="en-US"/>
          </a:p>
        </p:txBody>
      </p:sp>
      <p:sp>
        <p:nvSpPr>
          <p:cNvPr id="7" name="TextBox 6">
            <a:hlinkClick r:id="rId3"/>
            <a:extLst>
              <a:ext uri="{FF2B5EF4-FFF2-40B4-BE49-F238E27FC236}">
                <a16:creationId xmlns:a16="http://schemas.microsoft.com/office/drawing/2014/main" id="{2FEFC0C7-5950-4721-99A9-A11A12618E85}"/>
              </a:ext>
            </a:extLst>
          </p:cNvPr>
          <p:cNvSpPr txBox="1"/>
          <p:nvPr/>
        </p:nvSpPr>
        <p:spPr>
          <a:xfrm>
            <a:off x="10086111" y="6149771"/>
            <a:ext cx="1473270" cy="253916"/>
          </a:xfrm>
          <a:prstGeom prst="rect">
            <a:avLst/>
          </a:prstGeom>
          <a:gradFill rotWithShape="1">
            <a:gsLst>
              <a:gs pos="0">
                <a:srgbClr val="ED7D31">
                  <a:satMod val="103000"/>
                  <a:lumMod val="102000"/>
                  <a:tint val="94000"/>
                </a:srgbClr>
              </a:gs>
              <a:gs pos="50000">
                <a:srgbClr val="ED7D31">
                  <a:satMod val="110000"/>
                  <a:lumMod val="100000"/>
                  <a:shade val="100000"/>
                </a:srgbClr>
              </a:gs>
              <a:gs pos="100000">
                <a:srgbClr val="ED7D31">
                  <a:lumMod val="99000"/>
                  <a:satMod val="120000"/>
                  <a:shade val="78000"/>
                </a:srgbClr>
              </a:gs>
            </a:gsLst>
            <a:lin ang="5400000" scaled="0"/>
          </a:gradFill>
          <a:ln>
            <a:noFill/>
          </a:ln>
          <a:effectLst>
            <a:outerShdw blurRad="57150" dist="19050" dir="5400000" algn="ctr" rotWithShape="0">
              <a:srgbClr val="000000">
                <a:alpha val="63000"/>
              </a:srgbClr>
            </a:outerShdw>
          </a:effectLst>
        </p:spPr>
        <p:txBody>
          <a:bodyPr wrap="square" rtlCol="0">
            <a:spAutoFit/>
          </a:bodyPr>
          <a:lstStyle/>
          <a:p>
            <a:pPr algn="ctr">
              <a:defRPr/>
            </a:pPr>
            <a:r>
              <a:rPr lang="en-GB" sz="1050" kern="0" dirty="0">
                <a:solidFill>
                  <a:prstClr val="white"/>
                </a:solidFill>
                <a:latin typeface="Calibri"/>
                <a:hlinkClick r:id="rId3"/>
              </a:rPr>
              <a:t>Télécharger</a:t>
            </a:r>
            <a:endParaRPr lang="en-US" sz="1050" kern="0" dirty="0">
              <a:solidFill>
                <a:prstClr val="white"/>
              </a:solidFill>
              <a:latin typeface="Calibri"/>
            </a:endParaRPr>
          </a:p>
        </p:txBody>
      </p:sp>
      <p:pic>
        <p:nvPicPr>
          <p:cNvPr id="5" name="Image 4">
            <a:extLst>
              <a:ext uri="{FF2B5EF4-FFF2-40B4-BE49-F238E27FC236}">
                <a16:creationId xmlns:a16="http://schemas.microsoft.com/office/drawing/2014/main" id="{C75B5509-55C3-427F-A9C5-C6651A0E1A6B}"/>
              </a:ext>
            </a:extLst>
          </p:cNvPr>
          <p:cNvPicPr>
            <a:picLocks noChangeAspect="1"/>
          </p:cNvPicPr>
          <p:nvPr/>
        </p:nvPicPr>
        <p:blipFill>
          <a:blip r:embed="rId4"/>
          <a:stretch>
            <a:fillRect/>
          </a:stretch>
        </p:blipFill>
        <p:spPr>
          <a:xfrm>
            <a:off x="10086110" y="3860801"/>
            <a:ext cx="1473270" cy="2198254"/>
          </a:xfrm>
          <a:prstGeom prst="rect">
            <a:avLst/>
          </a:prstGeom>
        </p:spPr>
      </p:pic>
    </p:spTree>
    <p:extLst>
      <p:ext uri="{BB962C8B-B14F-4D97-AF65-F5344CB8AC3E}">
        <p14:creationId xmlns:p14="http://schemas.microsoft.com/office/powerpoint/2010/main" val="46028582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231519" y="0"/>
            <a:ext cx="3963670" cy="574040"/>
          </a:xfrm>
          <a:prstGeom prst="rect">
            <a:avLst/>
          </a:prstGeom>
        </p:spPr>
        <p:txBody>
          <a:bodyPr vert="horz" wrap="square" lIns="0" tIns="12700" rIns="0" bIns="0" rtlCol="0">
            <a:spAutoFit/>
          </a:bodyPr>
          <a:lstStyle/>
          <a:p>
            <a:pPr marL="12700">
              <a:lnSpc>
                <a:spcPct val="100000"/>
              </a:lnSpc>
              <a:spcBef>
                <a:spcPts val="100"/>
              </a:spcBef>
            </a:pPr>
            <a:r>
              <a:rPr lang="fr-CH" sz="3600" spc="-5" dirty="0"/>
              <a:t>Forme et finalité</a:t>
            </a:r>
            <a:endParaRPr sz="3600" dirty="0"/>
          </a:p>
        </p:txBody>
      </p:sp>
      <p:sp>
        <p:nvSpPr>
          <p:cNvPr id="3" name="object 3"/>
          <p:cNvSpPr txBox="1"/>
          <p:nvPr/>
        </p:nvSpPr>
        <p:spPr>
          <a:xfrm>
            <a:off x="362302" y="1182443"/>
            <a:ext cx="6562605" cy="5287986"/>
          </a:xfrm>
          <a:prstGeom prst="rect">
            <a:avLst/>
          </a:prstGeom>
        </p:spPr>
        <p:txBody>
          <a:bodyPr vert="horz" wrap="square" lIns="0" tIns="70485" rIns="0" bIns="0" rtlCol="0" anchor="t">
            <a:spAutoFit/>
          </a:bodyPr>
          <a:lstStyle/>
          <a:p>
            <a:pPr marL="12700" marR="0" lvl="0" indent="0" algn="l" defTabSz="914400" rtl="0" eaLnBrk="1" fontAlgn="auto" latinLnBrk="0" hangingPunct="1">
              <a:lnSpc>
                <a:spcPct val="100000"/>
              </a:lnSpc>
              <a:spcBef>
                <a:spcPts val="555"/>
              </a:spcBef>
              <a:spcAft>
                <a:spcPts val="0"/>
              </a:spcAft>
              <a:buClrTx/>
              <a:buSzTx/>
              <a:buFontTx/>
              <a:buNone/>
              <a:tabLst/>
              <a:defRPr/>
            </a:pPr>
            <a:r>
              <a:rPr lang="fr-FR" sz="2100" b="1" spc="-5" dirty="0">
                <a:solidFill>
                  <a:srgbClr val="005D85"/>
                </a:solidFill>
                <a:latin typeface="Roboto"/>
                <a:cs typeface="Roboto"/>
              </a:rPr>
              <a:t>Forme de l’exercice</a:t>
            </a:r>
            <a:endParaRPr kumimoji="0" lang="fr-FR" sz="2100" b="0" i="0" u="none" strike="noStrike" kern="1200" cap="none" spc="0" normalizeH="0" baseline="0" noProof="0" dirty="0">
              <a:ln>
                <a:noFill/>
              </a:ln>
              <a:solidFill>
                <a:prstClr val="black"/>
              </a:solidFill>
              <a:effectLst/>
              <a:uLnTx/>
              <a:uFillTx/>
              <a:latin typeface="Roboto"/>
              <a:ea typeface="+mn-ea"/>
              <a:cs typeface="Roboto"/>
            </a:endParaRPr>
          </a:p>
          <a:p>
            <a:pPr marL="12700" marR="5715">
              <a:spcBef>
                <a:spcPts val="1005"/>
              </a:spcBef>
              <a:defRPr/>
            </a:pPr>
            <a:r>
              <a:rPr kumimoji="0" lang="fr-FR" sz="2100" b="0" i="0" u="none" strike="noStrike" kern="1200" cap="none" spc="-5" normalizeH="0" baseline="0" noProof="0" dirty="0">
                <a:ln>
                  <a:noFill/>
                </a:ln>
                <a:effectLst/>
                <a:uLnTx/>
                <a:uFillTx/>
                <a:latin typeface="Roboto"/>
                <a:ea typeface="+mn-ea"/>
                <a:cs typeface="Roboto"/>
              </a:rPr>
              <a:t>Cet exercice repose sur les dernières lignes directrices de l'OMS relatives à la vaccination contre la COVID-19, notamment le document suivant :</a:t>
            </a:r>
            <a:endParaRPr lang="fr-FR" sz="2100" b="0" i="0" u="none" strike="noStrike" kern="1200" cap="none" spc="-5" normalizeH="0" baseline="0" noProof="0" dirty="0">
              <a:ln>
                <a:noFill/>
              </a:ln>
              <a:effectLst/>
              <a:uLnTx/>
              <a:uFillTx/>
              <a:latin typeface="Roboto"/>
              <a:cs typeface="Roboto"/>
            </a:endParaRPr>
          </a:p>
          <a:p>
            <a:pPr marL="355600" marR="5715" lvl="0" indent="-342900" algn="l" defTabSz="914400" rtl="0" eaLnBrk="1" fontAlgn="auto" latinLnBrk="0" hangingPunct="1">
              <a:spcBef>
                <a:spcPts val="1005"/>
              </a:spcBef>
              <a:spcAft>
                <a:spcPts val="0"/>
              </a:spcAft>
              <a:buClrTx/>
              <a:buSzTx/>
              <a:buFont typeface="Arial" panose="020B0604020202020204" pitchFamily="34" charset="0"/>
              <a:buChar char="•"/>
              <a:tabLst/>
              <a:defRPr/>
            </a:pPr>
            <a:r>
              <a:rPr lang="fr-FR" sz="2100" spc="-5" dirty="0">
                <a:solidFill>
                  <a:prstClr val="black"/>
                </a:solidFill>
                <a:latin typeface="Roboto"/>
                <a:cs typeface="Roboto"/>
                <a:hlinkClick r:id="rId3"/>
              </a:rPr>
              <a:t>Guidance on </a:t>
            </a:r>
            <a:r>
              <a:rPr lang="fr-FR" sz="2100" spc="-5" dirty="0" err="1">
                <a:solidFill>
                  <a:prstClr val="black"/>
                </a:solidFill>
                <a:latin typeface="Roboto"/>
                <a:cs typeface="Roboto"/>
                <a:hlinkClick r:id="rId3"/>
              </a:rPr>
              <a:t>developing</a:t>
            </a:r>
            <a:r>
              <a:rPr lang="fr-FR" sz="2100" spc="-5" dirty="0">
                <a:solidFill>
                  <a:prstClr val="black"/>
                </a:solidFill>
                <a:latin typeface="Roboto"/>
                <a:cs typeface="Roboto"/>
                <a:hlinkClick r:id="rId3"/>
              </a:rPr>
              <a:t> a national </a:t>
            </a:r>
            <a:r>
              <a:rPr lang="fr-FR" sz="2100" spc="-5" dirty="0" err="1">
                <a:solidFill>
                  <a:prstClr val="black"/>
                </a:solidFill>
                <a:latin typeface="Roboto"/>
                <a:cs typeface="Roboto"/>
                <a:hlinkClick r:id="rId3"/>
              </a:rPr>
              <a:t>deployment</a:t>
            </a:r>
            <a:r>
              <a:rPr lang="fr-FR" sz="2100" spc="-5" dirty="0">
                <a:solidFill>
                  <a:prstClr val="black"/>
                </a:solidFill>
                <a:latin typeface="Roboto"/>
                <a:cs typeface="Roboto"/>
                <a:hlinkClick r:id="rId3"/>
              </a:rPr>
              <a:t> and vaccination plan for COVID-19 vaccines</a:t>
            </a:r>
            <a:endParaRPr lang="fr-FR" sz="2100" b="0" i="0" u="none" strike="noStrike" kern="1200" cap="none" spc="0" normalizeH="0" baseline="0" noProof="0" dirty="0">
              <a:ln>
                <a:noFill/>
              </a:ln>
              <a:solidFill>
                <a:prstClr val="black"/>
              </a:solidFill>
              <a:effectLst/>
              <a:uLnTx/>
              <a:uFillTx/>
              <a:latin typeface="Roboto"/>
              <a:cs typeface="Roboto"/>
            </a:endParaRPr>
          </a:p>
          <a:p>
            <a:pPr marL="241300" marR="0" lvl="0" indent="-228600" algn="l" defTabSz="914400" rtl="0" eaLnBrk="1" fontAlgn="auto" latinLnBrk="0" hangingPunct="1">
              <a:lnSpc>
                <a:spcPts val="2375"/>
              </a:lnSpc>
              <a:spcBef>
                <a:spcPts val="459"/>
              </a:spcBef>
              <a:spcAft>
                <a:spcPts val="0"/>
              </a:spcAft>
              <a:buClrTx/>
              <a:buSzTx/>
              <a:buFont typeface="Arial"/>
              <a:buChar char="•"/>
              <a:tabLst>
                <a:tab pos="240665" algn="l"/>
                <a:tab pos="241300" algn="l"/>
              </a:tabLst>
              <a:defRPr/>
            </a:pPr>
            <a:endParaRPr kumimoji="0" lang="fr-FR" sz="2100" b="0" i="0" u="none" strike="noStrike" kern="1200" cap="none" spc="0" normalizeH="0" baseline="0" noProof="0" dirty="0">
              <a:ln>
                <a:noFill/>
              </a:ln>
              <a:solidFill>
                <a:prstClr val="black"/>
              </a:solidFill>
              <a:effectLst/>
              <a:uLnTx/>
              <a:uFillTx/>
              <a:latin typeface="Roboto"/>
              <a:ea typeface="+mn-ea"/>
              <a:cs typeface="Roboto"/>
            </a:endParaRPr>
          </a:p>
          <a:p>
            <a:pPr marL="12700" marR="0" lvl="0" indent="0" algn="l" defTabSz="914400" rtl="0" eaLnBrk="1" fontAlgn="auto" latinLnBrk="0" hangingPunct="1">
              <a:lnSpc>
                <a:spcPct val="100000"/>
              </a:lnSpc>
              <a:spcBef>
                <a:spcPts val="0"/>
              </a:spcBef>
              <a:spcAft>
                <a:spcPts val="0"/>
              </a:spcAft>
              <a:buClrTx/>
              <a:buSzTx/>
              <a:buFontTx/>
              <a:buNone/>
              <a:tabLst/>
              <a:defRPr/>
            </a:pPr>
            <a:r>
              <a:rPr lang="fr-FR" sz="2100" b="1" spc="-5" dirty="0">
                <a:solidFill>
                  <a:srgbClr val="005D85"/>
                </a:solidFill>
                <a:latin typeface="Roboto"/>
                <a:cs typeface="Roboto"/>
              </a:rPr>
              <a:t>Finalité</a:t>
            </a:r>
            <a:endParaRPr kumimoji="0" lang="fr-FR" sz="2100" b="0" i="0" u="none" strike="noStrike" kern="1200" cap="none" spc="0" normalizeH="0" baseline="0" noProof="0" dirty="0">
              <a:ln>
                <a:noFill/>
              </a:ln>
              <a:solidFill>
                <a:prstClr val="black"/>
              </a:solidFill>
              <a:effectLst/>
              <a:uLnTx/>
              <a:uFillTx/>
              <a:latin typeface="Roboto"/>
              <a:ea typeface="+mn-ea"/>
              <a:cs typeface="Roboto"/>
            </a:endParaRPr>
          </a:p>
          <a:p>
            <a:pPr marL="12700" lvl="0" algn="just">
              <a:spcBef>
                <a:spcPts val="455"/>
              </a:spcBef>
              <a:defRPr/>
            </a:pPr>
            <a:r>
              <a:rPr lang="fr-FR" sz="2100" spc="-5" dirty="0">
                <a:solidFill>
                  <a:prstClr val="black"/>
                </a:solidFill>
                <a:latin typeface="Roboto"/>
                <a:cs typeface="Roboto"/>
              </a:rPr>
              <a:t>Par</a:t>
            </a:r>
            <a:r>
              <a:rPr kumimoji="0" lang="fr-FR" sz="2100" b="0" i="0" u="none" strike="noStrike" kern="1200" cap="none" spc="-5" normalizeH="0" baseline="0" noProof="0" dirty="0">
                <a:ln>
                  <a:noFill/>
                </a:ln>
                <a:solidFill>
                  <a:prstClr val="black"/>
                </a:solidFill>
                <a:effectLst/>
                <a:uLnTx/>
                <a:uFillTx/>
                <a:latin typeface="Roboto"/>
                <a:ea typeface="+mn-ea"/>
                <a:cs typeface="Roboto"/>
              </a:rPr>
              <a:t> le biais de groupes de discussion animés,</a:t>
            </a:r>
            <a:r>
              <a:rPr kumimoji="0" lang="fr-FR" sz="2100" b="0" i="0" u="none" strike="noStrike" kern="1200" cap="none" spc="290" normalizeH="0" baseline="0" noProof="0" dirty="0">
                <a:ln>
                  <a:noFill/>
                </a:ln>
                <a:solidFill>
                  <a:prstClr val="black"/>
                </a:solidFill>
                <a:effectLst/>
                <a:uLnTx/>
                <a:uFillTx/>
                <a:latin typeface="Roboto"/>
                <a:ea typeface="+mn-ea"/>
                <a:cs typeface="Roboto"/>
              </a:rPr>
              <a:t> l’exercice vise à aider les pays à planifier, élaborer et mettre à jour leur plan national de déploiement et de vaccination (PNDV) en vue du déploiement efficace des vaccins contre la COVID-19 au niveau national.</a:t>
            </a:r>
            <a:endParaRPr lang="fr-FR" sz="2100" b="0" i="0" u="none" strike="noStrike" kern="1200" cap="none" spc="0" normalizeH="0" baseline="0" noProof="0" dirty="0">
              <a:ln>
                <a:noFill/>
              </a:ln>
              <a:solidFill>
                <a:prstClr val="black"/>
              </a:solidFill>
              <a:effectLst/>
              <a:uLnTx/>
              <a:uFillTx/>
              <a:latin typeface="Roboto"/>
              <a:cs typeface="Roboto"/>
            </a:endParaRPr>
          </a:p>
        </p:txBody>
      </p:sp>
      <p:sp>
        <p:nvSpPr>
          <p:cNvPr id="6" name="object 6"/>
          <p:cNvSpPr txBox="1"/>
          <p:nvPr/>
        </p:nvSpPr>
        <p:spPr>
          <a:xfrm>
            <a:off x="11485176" y="6634184"/>
            <a:ext cx="534035" cy="196215"/>
          </a:xfrm>
          <a:prstGeom prst="rect">
            <a:avLst/>
          </a:prstGeom>
        </p:spPr>
        <p:txBody>
          <a:bodyPr vert="horz" wrap="square" lIns="0" tIns="0" rIns="0" bIns="0" rtlCol="0">
            <a:spAutoFit/>
          </a:bodyPr>
          <a:lstStyle/>
          <a:p>
            <a:pPr marL="12700" marR="0" lvl="0" indent="0" algn="l" defTabSz="914400" rtl="0" eaLnBrk="1" fontAlgn="auto" latinLnBrk="0" hangingPunct="1">
              <a:lnSpc>
                <a:spcPts val="1425"/>
              </a:lnSpc>
              <a:spcBef>
                <a:spcPts val="0"/>
              </a:spcBef>
              <a:spcAft>
                <a:spcPts val="0"/>
              </a:spcAft>
              <a:buClrTx/>
              <a:buSzTx/>
              <a:buFontTx/>
              <a:buNone/>
              <a:tabLst/>
              <a:defRPr/>
            </a:pPr>
            <a:r>
              <a:rPr kumimoji="0" sz="1200" b="1" i="0" u="none" strike="noStrike" kern="1200" cap="none" spc="-5" normalizeH="0" baseline="0" noProof="0">
                <a:ln>
                  <a:noFill/>
                </a:ln>
                <a:solidFill>
                  <a:srgbClr val="FFFFFF"/>
                </a:solidFill>
                <a:effectLst/>
                <a:uLnTx/>
                <a:uFillTx/>
                <a:latin typeface="Arial"/>
                <a:ea typeface="+mn-ea"/>
                <a:cs typeface="Arial"/>
              </a:rPr>
              <a:t>page</a:t>
            </a:r>
            <a:r>
              <a:rPr kumimoji="0" sz="1200" b="1" i="0" u="none" strike="noStrike" kern="1200" cap="none" spc="-55" normalizeH="0" baseline="0" noProof="0">
                <a:ln>
                  <a:noFill/>
                </a:ln>
                <a:solidFill>
                  <a:srgbClr val="FFFFFF"/>
                </a:solidFill>
                <a:effectLst/>
                <a:uLnTx/>
                <a:uFillTx/>
                <a:latin typeface="Arial"/>
                <a:ea typeface="+mn-ea"/>
                <a:cs typeface="Arial"/>
              </a:rPr>
              <a:t> </a:t>
            </a:r>
            <a:fld id="{81D60167-4931-47E6-BA6A-407CBD079E47}" type="slidenum">
              <a:rPr kumimoji="0" sz="1200" b="1" i="0" u="none" strike="noStrike" kern="1200" cap="none" spc="0" normalizeH="0" baseline="0" noProof="0" dirty="0">
                <a:ln>
                  <a:noFill/>
                </a:ln>
                <a:solidFill>
                  <a:srgbClr val="FFFFFF"/>
                </a:solidFill>
                <a:effectLst/>
                <a:uLnTx/>
                <a:uFillTx/>
                <a:latin typeface="Arial"/>
                <a:ea typeface="+mn-ea"/>
                <a:cs typeface="Arial"/>
              </a:rPr>
              <a:pPr marL="12700" marR="0" lvl="0" indent="0" algn="l" defTabSz="914400" rtl="0" eaLnBrk="1" fontAlgn="auto" latinLnBrk="0" hangingPunct="1">
                <a:lnSpc>
                  <a:spcPts val="1425"/>
                </a:lnSpc>
                <a:spcBef>
                  <a:spcPts val="0"/>
                </a:spcBef>
                <a:spcAft>
                  <a:spcPts val="0"/>
                </a:spcAft>
                <a:buClrTx/>
                <a:buSzTx/>
                <a:buFontTx/>
                <a:buNone/>
                <a:tabLst/>
                <a:defRPr/>
              </a:pPr>
              <a:t>7</a:t>
            </a:fld>
            <a:endParaRPr kumimoji="0" sz="1200" b="0" i="0" u="none" strike="noStrike" kern="1200" cap="none" spc="0" normalizeH="0" baseline="0" noProof="0">
              <a:ln>
                <a:noFill/>
              </a:ln>
              <a:solidFill>
                <a:prstClr val="black"/>
              </a:solidFill>
              <a:effectLst/>
              <a:uLnTx/>
              <a:uFillTx/>
              <a:latin typeface="Arial"/>
              <a:ea typeface="+mn-ea"/>
              <a:cs typeface="Arial"/>
            </a:endParaRPr>
          </a:p>
        </p:txBody>
      </p:sp>
      <p:sp>
        <p:nvSpPr>
          <p:cNvPr id="7" name="object 7"/>
          <p:cNvSpPr txBox="1">
            <a:spLocks noGrp="1"/>
          </p:cNvSpPr>
          <p:nvPr>
            <p:ph type="ftr" sz="quarter" idx="5"/>
          </p:nvPr>
        </p:nvSpPr>
        <p:spPr>
          <a:prstGeom prst="rect">
            <a:avLst/>
          </a:prstGeom>
        </p:spPr>
        <p:txBody>
          <a:bodyPr vert="horz" wrap="square" lIns="0" tIns="0" rIns="0" bIns="0" rtlCol="0">
            <a:spAutoFit/>
          </a:bodyPr>
          <a:lstStyle/>
          <a:p>
            <a:pPr marL="12700" marR="0" lvl="0" indent="0" algn="l" defTabSz="914400" rtl="0" eaLnBrk="1" fontAlgn="auto" latinLnBrk="0" hangingPunct="1">
              <a:lnSpc>
                <a:spcPts val="1425"/>
              </a:lnSpc>
              <a:spcBef>
                <a:spcPts val="0"/>
              </a:spcBef>
              <a:spcAft>
                <a:spcPts val="0"/>
              </a:spcAft>
              <a:buClrTx/>
              <a:buSzTx/>
              <a:buFontTx/>
              <a:buNone/>
              <a:tabLst/>
              <a:defRPr/>
            </a:pPr>
            <a:r>
              <a:rPr kumimoji="0" sz="1200" b="1" i="0" u="none" strike="noStrike" kern="1200" cap="none" spc="-15" normalizeH="0" baseline="0" noProof="0">
                <a:ln>
                  <a:noFill/>
                </a:ln>
                <a:solidFill>
                  <a:prstClr val="white"/>
                </a:solidFill>
                <a:effectLst/>
                <a:uLnTx/>
                <a:uFillTx/>
                <a:latin typeface="Arial"/>
                <a:ea typeface="+mn-ea"/>
                <a:cs typeface="Arial"/>
              </a:rPr>
              <a:t>SIMULATION</a:t>
            </a:r>
            <a:r>
              <a:rPr kumimoji="0" sz="1200" b="1" i="0" u="none" strike="noStrike" kern="1200" cap="none" spc="-35" normalizeH="0" baseline="0" noProof="0">
                <a:ln>
                  <a:noFill/>
                </a:ln>
                <a:solidFill>
                  <a:prstClr val="white"/>
                </a:solidFill>
                <a:effectLst/>
                <a:uLnTx/>
                <a:uFillTx/>
                <a:latin typeface="Arial"/>
                <a:ea typeface="+mn-ea"/>
                <a:cs typeface="Arial"/>
              </a:rPr>
              <a:t> </a:t>
            </a:r>
            <a:r>
              <a:rPr kumimoji="0" sz="1200" b="1" i="0" u="none" strike="noStrike" kern="1200" cap="none" spc="-5" normalizeH="0" baseline="0" noProof="0">
                <a:ln>
                  <a:noFill/>
                </a:ln>
                <a:solidFill>
                  <a:prstClr val="white"/>
                </a:solidFill>
                <a:effectLst/>
                <a:uLnTx/>
                <a:uFillTx/>
                <a:latin typeface="Arial"/>
                <a:ea typeface="+mn-ea"/>
                <a:cs typeface="Arial"/>
              </a:rPr>
              <a:t>EXERCISE</a:t>
            </a:r>
          </a:p>
        </p:txBody>
      </p:sp>
      <p:sp>
        <p:nvSpPr>
          <p:cNvPr id="8" name="object 8"/>
          <p:cNvSpPr txBox="1"/>
          <p:nvPr/>
        </p:nvSpPr>
        <p:spPr>
          <a:xfrm>
            <a:off x="2374926" y="6652472"/>
            <a:ext cx="727075" cy="196215"/>
          </a:xfrm>
          <a:prstGeom prst="rect">
            <a:avLst/>
          </a:prstGeom>
        </p:spPr>
        <p:txBody>
          <a:bodyPr vert="horz" wrap="square" lIns="0" tIns="0" rIns="0" bIns="0" rtlCol="0">
            <a:spAutoFit/>
          </a:bodyPr>
          <a:lstStyle/>
          <a:p>
            <a:pPr marL="12700" marR="0" lvl="0" indent="0" algn="l" defTabSz="914400" rtl="0" eaLnBrk="1" fontAlgn="auto" latinLnBrk="0" hangingPunct="1">
              <a:lnSpc>
                <a:spcPts val="1425"/>
              </a:lnSpc>
              <a:spcBef>
                <a:spcPts val="0"/>
              </a:spcBef>
              <a:spcAft>
                <a:spcPts val="0"/>
              </a:spcAft>
              <a:buClrTx/>
              <a:buSzTx/>
              <a:buFontTx/>
              <a:buNone/>
              <a:tabLst/>
              <a:defRPr/>
            </a:pPr>
            <a:r>
              <a:rPr kumimoji="0" sz="1200" b="1" i="0" u="none" strike="noStrike" kern="1200" cap="none" spc="-5" normalizeH="0" baseline="0" noProof="0">
                <a:ln>
                  <a:noFill/>
                </a:ln>
                <a:solidFill>
                  <a:srgbClr val="FFFFFF"/>
                </a:solidFill>
                <a:effectLst/>
                <a:uLnTx/>
                <a:uFillTx/>
                <a:latin typeface="Arial"/>
                <a:ea typeface="+mn-ea"/>
                <a:cs typeface="Arial"/>
              </a:rPr>
              <a:t>C</a:t>
            </a:r>
            <a:r>
              <a:rPr kumimoji="0" sz="1200" b="1" i="0" u="none" strike="noStrike" kern="1200" cap="none" spc="0" normalizeH="0" baseline="0" noProof="0">
                <a:ln>
                  <a:noFill/>
                </a:ln>
                <a:solidFill>
                  <a:srgbClr val="FFFFFF"/>
                </a:solidFill>
                <a:effectLst/>
                <a:uLnTx/>
                <a:uFillTx/>
                <a:latin typeface="Arial"/>
                <a:ea typeface="+mn-ea"/>
                <a:cs typeface="Arial"/>
              </a:rPr>
              <a:t>O</a:t>
            </a:r>
            <a:r>
              <a:rPr kumimoji="0" sz="1200" b="1" i="0" u="none" strike="noStrike" kern="1200" cap="none" spc="-5" normalizeH="0" baseline="0" noProof="0">
                <a:ln>
                  <a:noFill/>
                </a:ln>
                <a:solidFill>
                  <a:srgbClr val="FFFFFF"/>
                </a:solidFill>
                <a:effectLst/>
                <a:uLnTx/>
                <a:uFillTx/>
                <a:latin typeface="Arial"/>
                <a:ea typeface="+mn-ea"/>
                <a:cs typeface="Arial"/>
              </a:rPr>
              <a:t>V</a:t>
            </a:r>
            <a:r>
              <a:rPr kumimoji="0" sz="1200" b="1" i="0" u="none" strike="noStrike" kern="1200" cap="none" spc="0" normalizeH="0" baseline="0" noProof="0">
                <a:ln>
                  <a:noFill/>
                </a:ln>
                <a:solidFill>
                  <a:srgbClr val="FFFFFF"/>
                </a:solidFill>
                <a:effectLst/>
                <a:uLnTx/>
                <a:uFillTx/>
                <a:latin typeface="Arial"/>
                <a:ea typeface="+mn-ea"/>
                <a:cs typeface="Arial"/>
              </a:rPr>
              <a:t>I</a:t>
            </a:r>
            <a:r>
              <a:rPr kumimoji="0" sz="1200" b="1" i="0" u="none" strike="noStrike" kern="1200" cap="none" spc="-5" normalizeH="0" baseline="0" noProof="0">
                <a:ln>
                  <a:noFill/>
                </a:ln>
                <a:solidFill>
                  <a:srgbClr val="FFFFFF"/>
                </a:solidFill>
                <a:effectLst/>
                <a:uLnTx/>
                <a:uFillTx/>
                <a:latin typeface="Arial"/>
                <a:ea typeface="+mn-ea"/>
                <a:cs typeface="Arial"/>
              </a:rPr>
              <a:t>D</a:t>
            </a:r>
            <a:r>
              <a:rPr kumimoji="0" sz="1200" b="1" i="0" u="none" strike="noStrike" kern="1200" cap="none" spc="0" normalizeH="0" baseline="0" noProof="0">
                <a:ln>
                  <a:noFill/>
                </a:ln>
                <a:solidFill>
                  <a:srgbClr val="FFFFFF"/>
                </a:solidFill>
                <a:effectLst/>
                <a:uLnTx/>
                <a:uFillTx/>
                <a:latin typeface="Arial"/>
                <a:ea typeface="+mn-ea"/>
                <a:cs typeface="Arial"/>
              </a:rPr>
              <a:t>-</a:t>
            </a:r>
            <a:r>
              <a:rPr kumimoji="0" sz="1200" b="1" i="0" u="none" strike="noStrike" kern="1200" cap="none" spc="-5" normalizeH="0" baseline="0" noProof="0">
                <a:ln>
                  <a:noFill/>
                </a:ln>
                <a:solidFill>
                  <a:srgbClr val="FFFFFF"/>
                </a:solidFill>
                <a:effectLst/>
                <a:uLnTx/>
                <a:uFillTx/>
                <a:latin typeface="Arial"/>
                <a:ea typeface="+mn-ea"/>
                <a:cs typeface="Arial"/>
              </a:rPr>
              <a:t>19</a:t>
            </a:r>
            <a:endParaRPr kumimoji="0" sz="1200" b="0" i="0" u="none" strike="noStrike" kern="1200" cap="none" spc="0" normalizeH="0" baseline="0" noProof="0">
              <a:ln>
                <a:noFill/>
              </a:ln>
              <a:solidFill>
                <a:prstClr val="black"/>
              </a:solidFill>
              <a:effectLst/>
              <a:uLnTx/>
              <a:uFillTx/>
              <a:latin typeface="Arial"/>
              <a:ea typeface="+mn-ea"/>
              <a:cs typeface="Arial"/>
            </a:endParaRPr>
          </a:p>
        </p:txBody>
      </p:sp>
      <p:pic>
        <p:nvPicPr>
          <p:cNvPr id="4" name="Picture 4" descr="Timeline&#10;&#10;Description automatically generated">
            <a:extLst>
              <a:ext uri="{FF2B5EF4-FFF2-40B4-BE49-F238E27FC236}">
                <a16:creationId xmlns:a16="http://schemas.microsoft.com/office/drawing/2014/main" id="{D6910399-41BE-4793-9B16-C1EDD7C78203}"/>
              </a:ext>
            </a:extLst>
          </p:cNvPr>
          <p:cNvPicPr>
            <a:picLocks noChangeAspect="1"/>
          </p:cNvPicPr>
          <p:nvPr/>
        </p:nvPicPr>
        <p:blipFill>
          <a:blip r:embed="rId4"/>
          <a:stretch>
            <a:fillRect/>
          </a:stretch>
        </p:blipFill>
        <p:spPr>
          <a:xfrm>
            <a:off x="7523336" y="1838529"/>
            <a:ext cx="3620218" cy="4688730"/>
          </a:xfrm>
          <a:prstGeom prst="rect">
            <a:avLst/>
          </a:prstGeom>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F1B3E4-55BC-4487-BA50-EDC047F8FC18}"/>
              </a:ext>
            </a:extLst>
          </p:cNvPr>
          <p:cNvSpPr>
            <a:spLocks noGrp="1"/>
          </p:cNvSpPr>
          <p:nvPr>
            <p:ph type="title"/>
          </p:nvPr>
        </p:nvSpPr>
        <p:spPr/>
        <p:txBody>
          <a:bodyPr>
            <a:normAutofit fontScale="90000"/>
          </a:bodyPr>
          <a:lstStyle/>
          <a:p>
            <a:r>
              <a:rPr lang="fr-FR" dirty="0"/>
              <a:t>Portée de l’exercice de simulation sur table</a:t>
            </a:r>
            <a:endParaRPr lang="en-US" dirty="0"/>
          </a:p>
        </p:txBody>
      </p:sp>
      <p:sp>
        <p:nvSpPr>
          <p:cNvPr id="3" name="Content Placeholder 2">
            <a:extLst>
              <a:ext uri="{FF2B5EF4-FFF2-40B4-BE49-F238E27FC236}">
                <a16:creationId xmlns:a16="http://schemas.microsoft.com/office/drawing/2014/main" id="{BA2A50CE-7008-46AF-A176-1E71964D1E52}"/>
              </a:ext>
            </a:extLst>
          </p:cNvPr>
          <p:cNvSpPr>
            <a:spLocks noGrp="1"/>
          </p:cNvSpPr>
          <p:nvPr>
            <p:ph idx="1"/>
          </p:nvPr>
        </p:nvSpPr>
        <p:spPr>
          <a:xfrm>
            <a:off x="152780" y="834118"/>
            <a:ext cx="11844148" cy="5465750"/>
          </a:xfrm>
        </p:spPr>
        <p:txBody>
          <a:bodyPr vert="horz" lIns="91440" tIns="45720" rIns="91440" bIns="45720" rtlCol="0" anchor="t">
            <a:noAutofit/>
          </a:bodyPr>
          <a:lstStyle/>
          <a:p>
            <a:pPr marL="0" indent="0">
              <a:spcBef>
                <a:spcPts val="0"/>
              </a:spcBef>
              <a:buNone/>
            </a:pPr>
            <a:r>
              <a:rPr lang="fr-FR" sz="2400" dirty="0">
                <a:latin typeface="Helvetica Neue"/>
                <a:ea typeface="DengXian"/>
                <a:cs typeface="Calibri"/>
              </a:rPr>
              <a:t>L’exercice de simulation consiste à </a:t>
            </a:r>
            <a:r>
              <a:rPr lang="fr-FR" sz="2400" b="1" dirty="0">
                <a:solidFill>
                  <a:schemeClr val="accent5"/>
                </a:solidFill>
                <a:latin typeface="+mj-lt"/>
                <a:cs typeface="Calibri"/>
              </a:rPr>
              <a:t>discuter des hypothèses de planification </a:t>
            </a:r>
            <a:r>
              <a:rPr lang="fr-FR" sz="2400" dirty="0">
                <a:latin typeface="Helvetica Neue"/>
                <a:ea typeface="DengXian"/>
                <a:cs typeface="Calibri"/>
              </a:rPr>
              <a:t>pour le </a:t>
            </a:r>
            <a:r>
              <a:rPr lang="fr-FR" sz="2400" b="1" dirty="0">
                <a:solidFill>
                  <a:schemeClr val="accent5"/>
                </a:solidFill>
                <a:latin typeface="+mj-lt"/>
                <a:cs typeface="Calibri"/>
              </a:rPr>
              <a:t>ciblage, la distribution et les stratégies de communication </a:t>
            </a:r>
            <a:r>
              <a:rPr lang="fr-FR" sz="2400" dirty="0">
                <a:latin typeface="Helvetica Neue"/>
                <a:ea typeface="DengXian"/>
                <a:cs typeface="Calibri"/>
              </a:rPr>
              <a:t>qui ont été élaborées pour soutenir le déploiement des vaccins contre la COVID-19</a:t>
            </a:r>
            <a:r>
              <a:rPr lang="en-GB" sz="2400" dirty="0">
                <a:latin typeface="Helvetica Neue"/>
                <a:ea typeface="DengXian"/>
                <a:cs typeface="Calibri"/>
              </a:rPr>
              <a:t>. </a:t>
            </a:r>
            <a:endParaRPr lang="en-GB" sz="2000" dirty="0">
              <a:latin typeface="Avenir Book"/>
              <a:ea typeface="DengXian" panose="02010600030101010101" pitchFamily="2" charset="-122"/>
              <a:cs typeface="Times New Roman (Body CS)"/>
            </a:endParaRPr>
          </a:p>
          <a:p>
            <a:pPr marL="0" lvl="0" indent="0">
              <a:lnSpc>
                <a:spcPct val="100000"/>
              </a:lnSpc>
              <a:spcBef>
                <a:spcPts val="700"/>
              </a:spcBef>
              <a:buClr>
                <a:schemeClr val="tx1"/>
              </a:buClr>
              <a:buSzPct val="100000"/>
              <a:buNone/>
            </a:pPr>
            <a:endParaRPr lang="en-US" sz="2400" b="1" dirty="0">
              <a:solidFill>
                <a:schemeClr val="accent5"/>
              </a:solidFill>
              <a:latin typeface="+mj-lt"/>
              <a:cs typeface="Calibri" panose="020F0502020204030204" pitchFamily="34" charset="0"/>
            </a:endParaRPr>
          </a:p>
          <a:p>
            <a:pPr marL="0" indent="0">
              <a:lnSpc>
                <a:spcPct val="100000"/>
              </a:lnSpc>
              <a:spcBef>
                <a:spcPts val="700"/>
              </a:spcBef>
              <a:buNone/>
            </a:pPr>
            <a:endParaRPr lang="en-US" sz="2400" b="1" dirty="0">
              <a:solidFill>
                <a:srgbClr val="000000"/>
              </a:solidFill>
              <a:latin typeface="Helvetica Neue"/>
              <a:cs typeface="Calibri"/>
            </a:endParaRPr>
          </a:p>
          <a:p>
            <a:pPr marL="0" indent="0">
              <a:lnSpc>
                <a:spcPct val="100000"/>
              </a:lnSpc>
              <a:spcBef>
                <a:spcPts val="700"/>
              </a:spcBef>
              <a:buNone/>
            </a:pPr>
            <a:r>
              <a:rPr lang="en-US" sz="2400" dirty="0">
                <a:solidFill>
                  <a:srgbClr val="000000"/>
                </a:solidFill>
                <a:latin typeface="Helvetica Neue"/>
                <a:cs typeface="Calibri"/>
              </a:rPr>
              <a:t>Grâce au TTX, les participants </a:t>
            </a:r>
            <a:r>
              <a:rPr lang="fr-FR" sz="2400" dirty="0">
                <a:solidFill>
                  <a:srgbClr val="000000"/>
                </a:solidFill>
                <a:latin typeface="Helvetica Neue"/>
                <a:cs typeface="Calibri"/>
              </a:rPr>
              <a:t>pourront </a:t>
            </a:r>
            <a:r>
              <a:rPr lang="en-US" sz="2400" dirty="0">
                <a:solidFill>
                  <a:srgbClr val="000000"/>
                </a:solidFill>
                <a:latin typeface="Helvetica Neue"/>
                <a:cs typeface="Calibri"/>
              </a:rPr>
              <a:t>: </a:t>
            </a:r>
          </a:p>
          <a:p>
            <a:pPr>
              <a:lnSpc>
                <a:spcPct val="100000"/>
              </a:lnSpc>
              <a:spcBef>
                <a:spcPts val="700"/>
              </a:spcBef>
              <a:buClr>
                <a:schemeClr val="tx1"/>
              </a:buClr>
              <a:buSzPct val="100000"/>
            </a:pPr>
            <a:r>
              <a:rPr lang="fr-FR" sz="2400" b="1" dirty="0">
                <a:solidFill>
                  <a:schemeClr val="accent5"/>
                </a:solidFill>
                <a:latin typeface="+mj-lt"/>
                <a:cs typeface="Calibri"/>
              </a:rPr>
              <a:t>Examiner les stratégies,</a:t>
            </a:r>
            <a:r>
              <a:rPr lang="en-US" sz="2400" dirty="0">
                <a:latin typeface="+mj-lt"/>
                <a:cs typeface="Calibri"/>
              </a:rPr>
              <a:t> </a:t>
            </a:r>
            <a:r>
              <a:rPr lang="fr-FR" sz="2400" dirty="0">
                <a:latin typeface="+mj-lt"/>
                <a:cs typeface="Calibri"/>
              </a:rPr>
              <a:t>notamment l’identification de populations cibles et les stratégies de vaccination possibles. </a:t>
            </a:r>
            <a:endParaRPr lang="fr-FR" sz="2400" dirty="0">
              <a:latin typeface="+mj-lt"/>
              <a:cs typeface="Calibri" panose="020F0502020204030204" pitchFamily="34" charset="0"/>
            </a:endParaRPr>
          </a:p>
          <a:p>
            <a:pPr>
              <a:lnSpc>
                <a:spcPct val="100000"/>
              </a:lnSpc>
              <a:spcBef>
                <a:spcPts val="700"/>
              </a:spcBef>
              <a:buClr>
                <a:schemeClr val="tx1"/>
              </a:buClr>
              <a:buSzPct val="100000"/>
            </a:pPr>
            <a:r>
              <a:rPr lang="fr-FR" sz="2400" b="1" dirty="0">
                <a:solidFill>
                  <a:schemeClr val="accent5"/>
                </a:solidFill>
                <a:latin typeface="+mj-lt"/>
                <a:cs typeface="Calibri"/>
              </a:rPr>
              <a:t>Examiner la préparation de la chaîne d'approvisionnement  et la gestion des déchets de soins de santé </a:t>
            </a:r>
            <a:r>
              <a:rPr lang="en-US" sz="2400" dirty="0">
                <a:latin typeface="+mj-lt"/>
                <a:cs typeface="Calibri"/>
              </a:rPr>
              <a:t>et </a:t>
            </a:r>
            <a:r>
              <a:rPr lang="fr-FR" sz="2400" dirty="0">
                <a:latin typeface="+mj-lt"/>
                <a:cs typeface="Calibri"/>
              </a:rPr>
              <a:t>les capacités pour différents scénarios </a:t>
            </a:r>
            <a:r>
              <a:rPr lang="en-US" sz="2400" dirty="0">
                <a:latin typeface="+mj-lt"/>
                <a:cs typeface="Calibri"/>
              </a:rPr>
              <a:t>de vaccination.</a:t>
            </a:r>
          </a:p>
          <a:p>
            <a:pPr>
              <a:lnSpc>
                <a:spcPct val="100000"/>
              </a:lnSpc>
              <a:spcBef>
                <a:spcPts val="700"/>
              </a:spcBef>
              <a:buClr>
                <a:schemeClr val="tx1"/>
              </a:buClr>
              <a:buSzPct val="100000"/>
            </a:pPr>
            <a:r>
              <a:rPr lang="fr-FR" sz="2400" b="1" dirty="0">
                <a:solidFill>
                  <a:schemeClr val="accent5"/>
                </a:solidFill>
                <a:latin typeface="+mj-lt"/>
                <a:cs typeface="Calibri"/>
              </a:rPr>
              <a:t>Examiner les plans d’acceptation des vaccins et de recours à la </a:t>
            </a:r>
            <a:r>
              <a:rPr lang="en-US" sz="2400" b="1" dirty="0">
                <a:solidFill>
                  <a:schemeClr val="accent5"/>
                </a:solidFill>
                <a:latin typeface="+mj-lt"/>
                <a:cs typeface="Calibri"/>
              </a:rPr>
              <a:t>vaccination (</a:t>
            </a:r>
            <a:r>
              <a:rPr lang="fr-FR" sz="2400" b="1" dirty="0">
                <a:solidFill>
                  <a:schemeClr val="accent5"/>
                </a:solidFill>
                <a:latin typeface="+mj-lt"/>
                <a:cs typeface="Calibri"/>
              </a:rPr>
              <a:t>demande</a:t>
            </a:r>
            <a:r>
              <a:rPr lang="en-US" sz="2400" b="1" dirty="0">
                <a:solidFill>
                  <a:schemeClr val="accent5"/>
                </a:solidFill>
                <a:latin typeface="+mj-lt"/>
                <a:cs typeface="Calibri"/>
              </a:rPr>
              <a:t>) et les plans de communication</a:t>
            </a:r>
            <a:r>
              <a:rPr lang="en-US" sz="2400" dirty="0">
                <a:latin typeface="+mj-lt"/>
                <a:cs typeface="Calibri"/>
              </a:rPr>
              <a:t>. </a:t>
            </a:r>
            <a:endParaRPr lang="en-US" sz="2400" dirty="0">
              <a:latin typeface="+mj-lt"/>
              <a:cs typeface="Calibri" panose="020F0502020204030204" pitchFamily="34" charset="0"/>
            </a:endParaRPr>
          </a:p>
        </p:txBody>
      </p:sp>
      <p:sp>
        <p:nvSpPr>
          <p:cNvPr id="4" name="Date Placeholder 3">
            <a:extLst>
              <a:ext uri="{FF2B5EF4-FFF2-40B4-BE49-F238E27FC236}">
                <a16:creationId xmlns:a16="http://schemas.microsoft.com/office/drawing/2014/main" id="{169AE2E3-D76D-47C7-9E7C-016353D76212}"/>
              </a:ext>
            </a:extLst>
          </p:cNvPr>
          <p:cNvSpPr>
            <a:spLocks noGrp="1"/>
          </p:cNvSpPr>
          <p:nvPr>
            <p:ph type="dt" sz="half" idx="10"/>
          </p:nvPr>
        </p:nvSpPr>
        <p:spPr/>
        <p:txBody>
          <a:bodyPr/>
          <a:lstStyle/>
          <a:p>
            <a:fld id="{7EA682B2-33C9-4D4F-9A18-C7D5F7FE2751}" type="datetime3">
              <a:rPr lang="en-US" smtClean="0"/>
              <a:t>4 January 2021</a:t>
            </a:fld>
            <a:endParaRPr lang="en-US"/>
          </a:p>
        </p:txBody>
      </p:sp>
    </p:spTree>
    <p:extLst>
      <p:ext uri="{BB962C8B-B14F-4D97-AF65-F5344CB8AC3E}">
        <p14:creationId xmlns:p14="http://schemas.microsoft.com/office/powerpoint/2010/main" val="417731334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F1B3E4-55BC-4487-BA50-EDC047F8FC18}"/>
              </a:ext>
            </a:extLst>
          </p:cNvPr>
          <p:cNvSpPr>
            <a:spLocks noGrp="1"/>
          </p:cNvSpPr>
          <p:nvPr>
            <p:ph type="title"/>
          </p:nvPr>
        </p:nvSpPr>
        <p:spPr/>
        <p:txBody>
          <a:bodyPr>
            <a:normAutofit fontScale="90000"/>
          </a:bodyPr>
          <a:lstStyle/>
          <a:p>
            <a:r>
              <a:rPr lang="fr-FR" dirty="0"/>
              <a:t>Objectifs</a:t>
            </a:r>
            <a:r>
              <a:rPr lang="en-US" dirty="0"/>
              <a:t> </a:t>
            </a:r>
            <a:r>
              <a:rPr lang="fr-FR" dirty="0"/>
              <a:t>de l’exercice de simulation sur table</a:t>
            </a:r>
            <a:endParaRPr lang="en-US" dirty="0"/>
          </a:p>
        </p:txBody>
      </p:sp>
      <p:sp>
        <p:nvSpPr>
          <p:cNvPr id="3" name="Content Placeholder 2">
            <a:extLst>
              <a:ext uri="{FF2B5EF4-FFF2-40B4-BE49-F238E27FC236}">
                <a16:creationId xmlns:a16="http://schemas.microsoft.com/office/drawing/2014/main" id="{BA2A50CE-7008-46AF-A176-1E71964D1E52}"/>
              </a:ext>
            </a:extLst>
          </p:cNvPr>
          <p:cNvSpPr>
            <a:spLocks noGrp="1"/>
          </p:cNvSpPr>
          <p:nvPr>
            <p:ph idx="1"/>
          </p:nvPr>
        </p:nvSpPr>
        <p:spPr>
          <a:xfrm>
            <a:off x="393192" y="1017346"/>
            <a:ext cx="10960608" cy="5159617"/>
          </a:xfrm>
        </p:spPr>
        <p:txBody>
          <a:bodyPr vert="horz" lIns="91440" tIns="45720" rIns="91440" bIns="45720" rtlCol="0" anchor="t">
            <a:normAutofit fontScale="77500" lnSpcReduction="20000"/>
          </a:bodyPr>
          <a:lstStyle/>
          <a:p>
            <a:pPr marL="0" lvl="0" indent="0">
              <a:lnSpc>
                <a:spcPct val="150000"/>
              </a:lnSpc>
              <a:spcBef>
                <a:spcPts val="700"/>
              </a:spcBef>
              <a:buClr>
                <a:schemeClr val="tx1"/>
              </a:buClr>
              <a:buSzPct val="100000"/>
              <a:buNone/>
            </a:pPr>
            <a:r>
              <a:rPr lang="fr-FR" sz="3200" b="1" dirty="0">
                <a:solidFill>
                  <a:schemeClr val="accent3"/>
                </a:solidFill>
                <a:latin typeface="+mj-lt"/>
                <a:cs typeface="Calibri"/>
              </a:rPr>
              <a:t>Objectifs</a:t>
            </a:r>
            <a:endParaRPr lang="fr-FR" sz="3200" dirty="0">
              <a:solidFill>
                <a:schemeClr val="accent3"/>
              </a:solidFill>
              <a:latin typeface="+mj-lt"/>
              <a:cs typeface="Calibri"/>
            </a:endParaRPr>
          </a:p>
          <a:p>
            <a:pPr marL="457200" lvl="0" indent="-457200">
              <a:lnSpc>
                <a:spcPct val="150000"/>
              </a:lnSpc>
              <a:spcBef>
                <a:spcPts val="0"/>
              </a:spcBef>
              <a:spcAft>
                <a:spcPts val="1200"/>
              </a:spcAft>
              <a:buClr>
                <a:schemeClr val="tx1"/>
              </a:buClr>
              <a:buSzPct val="100000"/>
              <a:buFont typeface="+mj-lt"/>
              <a:buAutoNum type="arabicPeriod"/>
            </a:pPr>
            <a:r>
              <a:rPr lang="fr-FR" dirty="0">
                <a:latin typeface="+mj-lt"/>
                <a:cs typeface="Calibri"/>
              </a:rPr>
              <a:t>Examiner l'identification des populations cibles</a:t>
            </a:r>
            <a:endParaRPr lang="en-US" dirty="0">
              <a:latin typeface="+mj-lt"/>
              <a:cs typeface="Calibri"/>
            </a:endParaRPr>
          </a:p>
          <a:p>
            <a:pPr marL="457200" indent="-457200">
              <a:lnSpc>
                <a:spcPct val="150000"/>
              </a:lnSpc>
              <a:spcBef>
                <a:spcPts val="0"/>
              </a:spcBef>
              <a:spcAft>
                <a:spcPts val="1200"/>
              </a:spcAft>
              <a:buClr>
                <a:schemeClr val="tx1"/>
              </a:buClr>
              <a:buSzPct val="100000"/>
              <a:buFont typeface="+mj-lt"/>
              <a:buAutoNum type="arabicPeriod"/>
            </a:pPr>
            <a:r>
              <a:rPr lang="fr-FR" dirty="0">
                <a:latin typeface="+mj-lt"/>
                <a:cs typeface="Calibri"/>
              </a:rPr>
              <a:t>Discuter des stratégies de vaccination pour les populations cibles potentielles</a:t>
            </a:r>
            <a:endParaRPr lang="en-US" dirty="0">
              <a:latin typeface="+mj-lt"/>
              <a:cs typeface="Calibri"/>
            </a:endParaRPr>
          </a:p>
          <a:p>
            <a:pPr marL="457200" indent="-457200">
              <a:lnSpc>
                <a:spcPct val="150000"/>
              </a:lnSpc>
              <a:spcBef>
                <a:spcPts val="0"/>
              </a:spcBef>
              <a:spcAft>
                <a:spcPts val="1200"/>
              </a:spcAft>
              <a:buClr>
                <a:schemeClr val="tx1"/>
              </a:buClr>
              <a:buSzPct val="100000"/>
              <a:buFont typeface="+mj-lt"/>
              <a:buAutoNum type="arabicPeriod"/>
            </a:pPr>
            <a:r>
              <a:rPr lang="fr-FR" dirty="0">
                <a:latin typeface="+mj-lt"/>
                <a:cs typeface="Calibri"/>
              </a:rPr>
              <a:t>Examiner la préparation de la chaîne d'approvisionnement critique pour le déploiement des vaccins et la gestion des déchets de soins de santé</a:t>
            </a:r>
            <a:endParaRPr lang="en-GB" dirty="0">
              <a:latin typeface="+mj-lt"/>
              <a:cs typeface="Calibri"/>
            </a:endParaRPr>
          </a:p>
          <a:p>
            <a:pPr marL="457200" marR="0" lvl="0" indent="-457200">
              <a:lnSpc>
                <a:spcPct val="150000"/>
              </a:lnSpc>
              <a:spcBef>
                <a:spcPts val="0"/>
              </a:spcBef>
              <a:spcAft>
                <a:spcPts val="1200"/>
              </a:spcAft>
              <a:buClr>
                <a:schemeClr val="tx1"/>
              </a:buClr>
              <a:buSzPct val="100000"/>
              <a:buFont typeface="+mj-lt"/>
              <a:buAutoNum type="arabicPeriod"/>
            </a:pPr>
            <a:r>
              <a:rPr lang="fr-FR" dirty="0">
                <a:latin typeface="+mj-lt"/>
                <a:cs typeface="Calibri"/>
              </a:rPr>
              <a:t>Examiner les plans d'acceptation des vaccins et de recours à la vaccination (demande)</a:t>
            </a:r>
            <a:endParaRPr lang="en-GB" dirty="0">
              <a:latin typeface="+mj-lt"/>
              <a:cs typeface="Calibri"/>
            </a:endParaRPr>
          </a:p>
          <a:p>
            <a:pPr marL="457200" lvl="0" indent="-457200">
              <a:lnSpc>
                <a:spcPct val="150000"/>
              </a:lnSpc>
              <a:spcBef>
                <a:spcPts val="0"/>
              </a:spcBef>
              <a:spcAft>
                <a:spcPts val="1200"/>
              </a:spcAft>
              <a:buClr>
                <a:schemeClr val="tx1"/>
              </a:buClr>
              <a:buSzPct val="100000"/>
              <a:buFont typeface="+mj-lt"/>
              <a:buAutoNum type="arabicPeriod"/>
            </a:pPr>
            <a:r>
              <a:rPr lang="fr-FR" dirty="0">
                <a:latin typeface="+mj-lt"/>
                <a:cs typeface="Calibri"/>
              </a:rPr>
              <a:t>Identifier les principaux défis à relever lors du déploiement et de la mise en œuvre de la vaccination afin de renforcer le PNDV</a:t>
            </a:r>
            <a:endParaRPr lang="en-US" dirty="0">
              <a:latin typeface="+mj-lt"/>
              <a:cs typeface="Calibri"/>
            </a:endParaRPr>
          </a:p>
          <a:p>
            <a:pPr>
              <a:spcBef>
                <a:spcPts val="700"/>
              </a:spcBef>
              <a:buClr>
                <a:schemeClr val="tx1"/>
              </a:buClr>
              <a:buSzPct val="100000"/>
            </a:pPr>
            <a:endParaRPr lang="en-US" sz="3200" dirty="0">
              <a:latin typeface="+mj-lt"/>
            </a:endParaRPr>
          </a:p>
          <a:p>
            <a:endParaRPr lang="en-US" dirty="0">
              <a:latin typeface="+mj-lt"/>
            </a:endParaRPr>
          </a:p>
        </p:txBody>
      </p:sp>
      <p:sp>
        <p:nvSpPr>
          <p:cNvPr id="4" name="Date Placeholder 3">
            <a:extLst>
              <a:ext uri="{FF2B5EF4-FFF2-40B4-BE49-F238E27FC236}">
                <a16:creationId xmlns:a16="http://schemas.microsoft.com/office/drawing/2014/main" id="{169AE2E3-D76D-47C7-9E7C-016353D76212}"/>
              </a:ext>
            </a:extLst>
          </p:cNvPr>
          <p:cNvSpPr>
            <a:spLocks noGrp="1"/>
          </p:cNvSpPr>
          <p:nvPr>
            <p:ph type="dt" sz="half" idx="10"/>
          </p:nvPr>
        </p:nvSpPr>
        <p:spPr/>
        <p:txBody>
          <a:bodyPr/>
          <a:lstStyle/>
          <a:p>
            <a:fld id="{7EA682B2-33C9-4D4F-9A18-C7D5F7FE2751}" type="datetime3">
              <a:rPr lang="en-US" smtClean="0"/>
              <a:t>4 January 2021</a:t>
            </a:fld>
            <a:endParaRPr lang="en-US"/>
          </a:p>
        </p:txBody>
      </p:sp>
    </p:spTree>
    <p:extLst>
      <p:ext uri="{BB962C8B-B14F-4D97-AF65-F5344CB8AC3E}">
        <p14:creationId xmlns:p14="http://schemas.microsoft.com/office/powerpoint/2010/main" val="362001344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595959"/>
      </a:dk2>
      <a:lt2>
        <a:srgbClr val="E7E6E6"/>
      </a:lt2>
      <a:accent1>
        <a:srgbClr val="A24B19"/>
      </a:accent1>
      <a:accent2>
        <a:srgbClr val="D86422"/>
      </a:accent2>
      <a:accent3>
        <a:srgbClr val="005D85"/>
      </a:accent3>
      <a:accent4>
        <a:srgbClr val="006A97"/>
      </a:accent4>
      <a:accent5>
        <a:srgbClr val="008FCE"/>
      </a:accent5>
      <a:accent6>
        <a:srgbClr val="9DC3CB"/>
      </a:accent6>
      <a:hlink>
        <a:srgbClr val="0563C1"/>
      </a:hlink>
      <a:folHlink>
        <a:srgbClr val="954F7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none" rtlCol="0">
        <a:spAutoFit/>
      </a:bodyPr>
      <a:lstStyle>
        <a:defPPr algn="l">
          <a:spcBef>
            <a:spcPts val="700"/>
          </a:spcBef>
          <a:buClr>
            <a:srgbClr val="DD8047"/>
          </a:buClr>
          <a:buSzPct val="60000"/>
          <a:defRPr sz="2000" b="1" dirty="0" smtClean="0">
            <a:solidFill>
              <a:srgbClr val="0070C0"/>
            </a:solidFill>
            <a:latin typeface="+mj-lt"/>
            <a:cs typeface="Calibri" panose="020F0502020204030204" pitchFamily="34" charset="0"/>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563C1"/>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563C1"/>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SharedWithUsers xmlns="537a4c0a-028d-41b0-9193-6635ca5775f6">
      <UserInfo>
        <DisplayName>VEDRASCO, Liviu</DisplayName>
        <AccountId>31</AccountId>
        <AccountType/>
      </UserInfo>
      <UserInfo>
        <DisplayName>Charles, Denis</DisplayName>
        <AccountId>11</AccountId>
        <AccountType/>
      </UserInfo>
      <UserInfo>
        <DisplayName>BELL, Allan</DisplayName>
        <AccountId>20</AccountId>
        <AccountType/>
      </UserInfo>
      <UserInfo>
        <DisplayName>COPPER, Frederik Anton</DisplayName>
        <AccountId>13</AccountId>
        <AccountType/>
      </UserInfo>
      <UserInfo>
        <DisplayName>GOLDIN, Shoshanna</DisplayName>
        <AccountId>47</AccountId>
        <AccountType/>
      </UserInfo>
      <UserInfo>
        <DisplayName>BAHL, Jhilmil</DisplayName>
        <AccountId>48</AccountId>
        <AccountType/>
      </UserInfo>
      <UserInfo>
        <DisplayName>DESAI, Shalini</DisplayName>
        <AccountId>49</AccountId>
        <AccountType/>
      </UserInfo>
      <UserInfo>
        <DisplayName>CASTRO, Maricel</DisplayName>
        <AccountId>50</AccountId>
        <AccountType/>
      </UserInfo>
      <UserInfo>
        <DisplayName>KONE, Souleymane</DisplayName>
        <AccountId>51</AccountId>
        <AccountType/>
      </UserInfo>
      <UserInfo>
        <DisplayName>Adama Sawadogo (asawadogo@unicef.org)</DisplayName>
        <AccountId>52</AccountId>
        <AccountType/>
      </UserInfo>
      <UserInfo>
        <DisplayName>BALAKRISHNAN, Madhava Ram</DisplayName>
        <AccountId>53</AccountId>
        <AccountType/>
      </UserInfo>
      <UserInfo>
        <DisplayName>FROST, Melinda</DisplayName>
        <AccountId>54</AccountId>
        <AccountType/>
      </UserInfo>
      <UserInfo>
        <DisplayName>Diane Summers (dsummers@unicef.org)</DisplayName>
        <AccountId>55</AccountId>
        <AccountType/>
      </UserInfo>
      <UserInfo>
        <DisplayName>GURUNG, Santosh</DisplayName>
        <AccountId>56</AccountId>
        <AccountType/>
      </UserInfo>
      <UserInfo>
        <DisplayName>CHANG BLANC, Diana</DisplayName>
        <AccountId>57</AccountId>
        <AccountType/>
      </UserInfo>
      <UserInfo>
        <DisplayName>HENAFF, Louise</DisplayName>
        <AccountId>58</AccountId>
        <AccountType/>
      </UserInfo>
      <UserInfo>
        <DisplayName>MOEN, Ann</DisplayName>
        <AccountId>59</AccountId>
        <AccountType/>
      </UserInfo>
      <UserInfo>
        <DisplayName>CHIU DE VAZQUEZ, Cindy Hsin-yi</DisplayName>
        <AccountId>21</AccountId>
        <AccountType/>
      </UserInfo>
      <UserInfo>
        <DisplayName>MAYIGANE, Landry Ndriko</DisplayName>
        <AccountId>23</AccountId>
        <AccountType/>
      </UserInfo>
      <UserInfo>
        <DisplayName>NGUYEN, Thanh Nam</DisplayName>
        <AccountId>18</AccountId>
        <AccountType/>
      </UserInfo>
      <UserInfo>
        <DisplayName>NJENGE, Hilary Kagume</DisplayName>
        <AccountId>19</AccountId>
        <AccountType/>
      </UserInfo>
      <UserInfo>
        <DisplayName>PORTORICO, Mariaisabella</DisplayName>
        <AccountId>12</AccountId>
        <AccountType/>
      </UserInfo>
      <UserInfo>
        <DisplayName>VENTE, Candice</DisplayName>
        <AccountId>14</AccountId>
        <AccountType/>
      </UserInfo>
      <UserInfo>
        <DisplayName>MENNING, Lisa</DisplayName>
        <AccountId>62</AccountId>
        <AccountType/>
      </UserInfo>
    </SharedWithUser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4B8C5FCD04D76B4F9E83E1FFDAAD0434" ma:contentTypeVersion="12" ma:contentTypeDescription="Create a new document." ma:contentTypeScope="" ma:versionID="bf8e85f3622c27d67cc3cbd27cc3a127">
  <xsd:schema xmlns:xsd="http://www.w3.org/2001/XMLSchema" xmlns:xs="http://www.w3.org/2001/XMLSchema" xmlns:p="http://schemas.microsoft.com/office/2006/metadata/properties" xmlns:ns2="a1d858d0-9300-440e-863b-088bced39a33" xmlns:ns3="537a4c0a-028d-41b0-9193-6635ca5775f6" targetNamespace="http://schemas.microsoft.com/office/2006/metadata/properties" ma:root="true" ma:fieldsID="dff9a7b1e994b620ba838fd5a29bea04" ns2:_="" ns3:_="">
    <xsd:import namespace="a1d858d0-9300-440e-863b-088bced39a33"/>
    <xsd:import namespace="537a4c0a-028d-41b0-9193-6635ca5775f6"/>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AutoTags" minOccurs="0"/>
                <xsd:element ref="ns2:MediaServiceOCR" minOccurs="0"/>
                <xsd:element ref="ns2:MediaServiceGenerationTime" minOccurs="0"/>
                <xsd:element ref="ns2:MediaServiceEventHashCode" minOccurs="0"/>
                <xsd:element ref="ns2:MediaServiceDateTaken" minOccurs="0"/>
                <xsd:element ref="ns3:SharedWithUsers" minOccurs="0"/>
                <xsd:element ref="ns3:SharedWithDetails" minOccurs="0"/>
                <xsd:element ref="ns2: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d858d0-9300-440e-863b-088bced39a33"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2" nillable="true" ma:displayName="Tags" ma:internalName="MediaServiceAutoTags"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DateTaken" ma:index="16" nillable="true" ma:displayName="MediaServiceDateTaken" ma:hidden="true" ma:internalName="MediaServiceDateTaken" ma:readOnly="true">
      <xsd:simpleType>
        <xsd:restriction base="dms:Text"/>
      </xsd:simpleType>
    </xsd:element>
    <xsd:element name="MediaServiceLocation" ma:index="19" nillable="true" ma:displayName="Location"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537a4c0a-028d-41b0-9193-6635ca5775f6" elementFormDefault="qualified">
    <xsd:import namespace="http://schemas.microsoft.com/office/2006/documentManagement/types"/>
    <xsd:import namespace="http://schemas.microsoft.com/office/infopath/2007/PartnerControls"/>
    <xsd:element name="SharedWithUsers" ma:index="17"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670A9802-686C-4537-A4EF-3D12C1362DDC}">
  <ds:schemaRefs>
    <ds:schemaRef ds:uri="http://purl.org/dc/terms/"/>
    <ds:schemaRef ds:uri="http://schemas.openxmlformats.org/package/2006/metadata/core-properties"/>
    <ds:schemaRef ds:uri="http://schemas.microsoft.com/office/2006/documentManagement/types"/>
    <ds:schemaRef ds:uri="http://schemas.microsoft.com/office/infopath/2007/PartnerControls"/>
    <ds:schemaRef ds:uri="39054507-e2e9-4ae1-8010-04bf1583f8cf"/>
    <ds:schemaRef ds:uri="http://purl.org/dc/elements/1.1/"/>
    <ds:schemaRef ds:uri="http://schemas.microsoft.com/office/2006/metadata/properties"/>
    <ds:schemaRef ds:uri="1e29cee2-e8a4-4f95-8408-2234aea7f5aa"/>
    <ds:schemaRef ds:uri="http://www.w3.org/XML/1998/namespace"/>
    <ds:schemaRef ds:uri="http://purl.org/dc/dcmitype/"/>
  </ds:schemaRefs>
</ds:datastoreItem>
</file>

<file path=customXml/itemProps2.xml><?xml version="1.0" encoding="utf-8"?>
<ds:datastoreItem xmlns:ds="http://schemas.openxmlformats.org/officeDocument/2006/customXml" ds:itemID="{F058DDD0-0FFB-4F57-A737-ADBE5E37092A}">
  <ds:schemaRefs>
    <ds:schemaRef ds:uri="http://schemas.microsoft.com/sharepoint/v3/contenttype/forms"/>
  </ds:schemaRefs>
</ds:datastoreItem>
</file>

<file path=customXml/itemProps3.xml><?xml version="1.0" encoding="utf-8"?>
<ds:datastoreItem xmlns:ds="http://schemas.openxmlformats.org/officeDocument/2006/customXml" ds:itemID="{E34CC531-5A3A-4E02-B587-1101B0784A4A}"/>
</file>

<file path=docProps/app.xml><?xml version="1.0" encoding="utf-8"?>
<Properties xmlns="http://schemas.openxmlformats.org/officeDocument/2006/extended-properties" xmlns:vt="http://schemas.openxmlformats.org/officeDocument/2006/docPropsVTypes">
  <TotalTime>1567</TotalTime>
  <Words>3971</Words>
  <Application>Microsoft Office PowerPoint</Application>
  <PresentationFormat>Widescreen</PresentationFormat>
  <Paragraphs>477</Paragraphs>
  <Slides>35</Slides>
  <Notes>22</Notes>
  <HiddenSlides>0</HiddenSlides>
  <MMClips>1</MMClips>
  <ScaleCrop>false</ScaleCrop>
  <HeadingPairs>
    <vt:vector size="6" baseType="variant">
      <vt:variant>
        <vt:lpstr>Fonts Used</vt:lpstr>
      </vt:variant>
      <vt:variant>
        <vt:i4>9</vt:i4>
      </vt:variant>
      <vt:variant>
        <vt:lpstr>Theme</vt:lpstr>
      </vt:variant>
      <vt:variant>
        <vt:i4>3</vt:i4>
      </vt:variant>
      <vt:variant>
        <vt:lpstr>Slide Titles</vt:lpstr>
      </vt:variant>
      <vt:variant>
        <vt:i4>35</vt:i4>
      </vt:variant>
    </vt:vector>
  </HeadingPairs>
  <TitlesOfParts>
    <vt:vector size="47" baseType="lpstr">
      <vt:lpstr>Arial</vt:lpstr>
      <vt:lpstr>Arial Black</vt:lpstr>
      <vt:lpstr>Avenir Book</vt:lpstr>
      <vt:lpstr>Calibri</vt:lpstr>
      <vt:lpstr>Courier New</vt:lpstr>
      <vt:lpstr>Helvetica Neue</vt:lpstr>
      <vt:lpstr>Myriad Pro Cond</vt:lpstr>
      <vt:lpstr>Roboto</vt:lpstr>
      <vt:lpstr>Symbol</vt:lpstr>
      <vt:lpstr>Office Theme</vt:lpstr>
      <vt:lpstr>2_Office Theme</vt:lpstr>
      <vt:lpstr>1_Office Theme</vt:lpstr>
      <vt:lpstr>NOUVEAU CORONAVIRUS  (COVID-19)</vt:lpstr>
      <vt:lpstr>Ordre du jour provisoire</vt:lpstr>
      <vt:lpstr>Orienter la préparation et la riposte</vt:lpstr>
      <vt:lpstr>Dernier rapport de situation de l’OMS</vt:lpstr>
      <vt:lpstr>Contexte - COVAX</vt:lpstr>
      <vt:lpstr>Qu’est-ce qu’un exercice de simulation sur table ?</vt:lpstr>
      <vt:lpstr>Forme et finalité</vt:lpstr>
      <vt:lpstr>Portée de l’exercice de simulation sur table</vt:lpstr>
      <vt:lpstr>Objectifs de l’exercice de simulation sur table</vt:lpstr>
      <vt:lpstr>Équipe de gestion de l’exercice</vt:lpstr>
      <vt:lpstr>Règles de l’exercice de simulation sur table</vt:lpstr>
      <vt:lpstr>Fonctionnement général de l’exercice sur table</vt:lpstr>
      <vt:lpstr>Questions</vt:lpstr>
      <vt:lpstr>NOUVEAU CORONAVIRUS  (COVID-19)   </vt:lpstr>
      <vt:lpstr>Scénario 1a</vt:lpstr>
      <vt:lpstr>Séance 1a</vt:lpstr>
      <vt:lpstr>Scénario et Séance 1b</vt:lpstr>
      <vt:lpstr>Scénario actualisé</vt:lpstr>
      <vt:lpstr>Séance 2</vt:lpstr>
      <vt:lpstr>Pause</vt:lpstr>
      <vt:lpstr>Scénario actualisé</vt:lpstr>
      <vt:lpstr>Séance 3</vt:lpstr>
      <vt:lpstr>Scénario actualisé</vt:lpstr>
      <vt:lpstr>Séance 4 </vt:lpstr>
      <vt:lpstr>Compte-rendu à chaud</vt:lpstr>
      <vt:lpstr>PowerPoint Presentation</vt:lpstr>
      <vt:lpstr>Deuxième partie de l’ordre du jour</vt:lpstr>
      <vt:lpstr>PNDV POUR LA COVID-19</vt:lpstr>
      <vt:lpstr>Analyse des points forts et des lacunes</vt:lpstr>
      <vt:lpstr>Pause</vt:lpstr>
      <vt:lpstr>Plan d’action</vt:lpstr>
      <vt:lpstr>Consolidation</vt:lpstr>
      <vt:lpstr>Formulaire d’évaluation des participants</vt:lpstr>
      <vt:lpstr>Synthèse et prochaines étapes</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NOVEL CORONAVIRUS  (2019-nCoV)</dc:title>
  <dc:creator>Denis Charles</dc:creator>
  <cp:lastModifiedBy>PORTORICO, Mariaisabella</cp:lastModifiedBy>
  <cp:revision>119</cp:revision>
  <dcterms:created xsi:type="dcterms:W3CDTF">2020-01-31T13:21:16Z</dcterms:created>
  <dcterms:modified xsi:type="dcterms:W3CDTF">2021-01-04T14:25:13Z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0x0101004B8C5FCD04D76B4F9E83E1FFDAAD0434</vt:lpwstr>
  </property>
</Properties>
</file>